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58" r:id="rId4"/>
    <p:sldId id="260" r:id="rId5"/>
    <p:sldId id="263" r:id="rId6"/>
    <p:sldId id="264" r:id="rId7"/>
    <p:sldId id="266" r:id="rId8"/>
    <p:sldId id="267" r:id="rId9"/>
    <p:sldId id="285" r:id="rId10"/>
    <p:sldId id="268" r:id="rId11"/>
    <p:sldId id="269" r:id="rId12"/>
    <p:sldId id="286" r:id="rId13"/>
    <p:sldId id="270" r:id="rId14"/>
    <p:sldId id="271" r:id="rId15"/>
    <p:sldId id="273" r:id="rId16"/>
    <p:sldId id="274" r:id="rId17"/>
    <p:sldId id="275" r:id="rId18"/>
    <p:sldId id="276" r:id="rId19"/>
    <p:sldId id="279" r:id="rId20"/>
    <p:sldId id="282" r:id="rId21"/>
    <p:sldId id="283" r:id="rId22"/>
    <p:sldId id="284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 Math" panose="02040503050406030204" pitchFamily="18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2" d="100"/>
          <a:sy n="112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Derivatives of Logarithmic Functions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5.3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Using Logarithmic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Use logarithmic differentiation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given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Using Logarithmic Differentiation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Take the natural logarithm of both sides and simplify.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=3</m:t>
                      </m:r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 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</m:oMath>
                  </m:oMathPara>
                </a14:m>
                <a:endParaRPr sz="2800" dirty="0"/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F7175-64FF-DF1D-3186-83C0D11F3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5: Using Logarithmic Differentiation (cont.)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29448-76AE-0394-1CE1-F312CCAAF0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differentiate both sides.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1E3B49D-CD40-A43D-9B4E-FD750E6929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225300"/>
                  </p:ext>
                </p:extLst>
              </p:nvPr>
            </p:nvGraphicFramePr>
            <p:xfrm>
              <a:off x="457200" y="1752600"/>
              <a:ext cx="8229600" cy="23356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sz="2800">
                                          <a:latin typeface="Cambria Math"/>
                                        </a:rPr>
                                        <m:t>𝑓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=3⋅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80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⋅2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sz="2800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−5</m:t>
                                  </m:r>
                                </m:den>
                              </m:f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2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96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sz="2800"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sz="280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−5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sz="2800">
                                          <a:latin typeface="Cambria Math"/>
                                        </a:rPr>
                                        <m:t>−2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−5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1E3B49D-CD40-A43D-9B4E-FD750E6929E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4225300"/>
                  </p:ext>
                </p:extLst>
              </p:nvPr>
            </p:nvGraphicFramePr>
            <p:xfrm>
              <a:off x="457200" y="1752600"/>
              <a:ext cx="8229600" cy="233565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29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8632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r="-413308" b="-208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4195" b="-208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17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10256" r="-413308" b="-129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4195" t="-110256" b="-129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3756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24195" t="-178261" b="-101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342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Logarithmic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Chain Rule: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sz="2800"/>
                  <a:t>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5D299B-570E-3557-F756-924083D86959}"/>
                  </a:ext>
                </a:extLst>
              </p:cNvPr>
              <p:cNvSpPr txBox="1"/>
              <p:nvPr/>
            </p:nvSpPr>
            <p:spPr>
              <a:xfrm>
                <a:off x="458624" y="1752600"/>
                <a:ext cx="8228176" cy="3906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Use the Product Rule.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phantPr>
                        <m:e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kumimoji="0" lang="ar-AE" sz="2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ar-AE" sz="2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366092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phant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6</m:t>
                          </m:r>
                        </m:e>
                      </m:d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ln</m:t>
                              </m:r>
                            </m:fName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f>
                        <m:f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unc>
                        <m:func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log</m:t>
                              </m:r>
                            </m:e>
                            <m:sub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kumimoji="0" lang="ar-AE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ar-AE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36609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kumimoji="0" lang="ar-AE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36609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⋅</m:t>
                      </m:r>
                      <m:d>
                        <m:dPr>
                          <m:ctrlPr>
                            <a:rPr kumimoji="0" lang="ar-AE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ar-AE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36609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kumimoji="0" lang="ar-AE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36609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5D299B-570E-3557-F756-924083D869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4" y="1752600"/>
                <a:ext cx="8228176" cy="3906711"/>
              </a:xfrm>
              <a:prstGeom prst="rect">
                <a:avLst/>
              </a:prstGeom>
              <a:blipFill>
                <a:blip r:embed="rId3"/>
                <a:stretch>
                  <a:fillRect l="-1481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7: Locating Absolute Extrema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absolute extrema for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Locating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is a continuous function over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sz="2800"/>
                  <a:t>, so it has an absolute maximum and an absolute minimum on the closed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0.1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2.0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r>
                  <a:rPr sz="2800"/>
                  <a:t>We know from Example 2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1+2</m:t>
                          </m:r>
                          <m:func>
                            <m:func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/>
                  <a:t>Setting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 gives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Locating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715711844"/>
                  </p:ext>
                </p:extLst>
              </p:nvPr>
            </p:nvGraphicFramePr>
            <p:xfrm>
              <a:off x="1066800" y="1105523"/>
              <a:ext cx="7620000" cy="22313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1+2</m:t>
                                  </m:r>
                                  <m:func>
                                    <m:func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1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/>
                            <a:t>​ 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1+2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cannot be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=−1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Solve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1+2</m:t>
                              </m:r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 b="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func>
                              <m:r>
                                <a:rPr sz="1800" b="0">
                                  <a:latin typeface="Cambria Math"/>
                                </a:rPr>
                                <m:t>=0</m:t>
                              </m:r>
                            </m:oMath>
                          </a14:m>
                          <a:r>
                            <a:rPr sz="1800" b="0" dirty="0"/>
                            <a:t>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 to find the critical value.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=−0.5</m:t>
                              </m:r>
                            </m:oMath>
                          </a14:m>
                          <a:endParaRPr sz="1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1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−0.5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≈0.61</m:t>
                              </m:r>
                            </m:oMath>
                          </a14:m>
                          <a:r>
                            <a:rPr sz="180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715711844"/>
                  </p:ext>
                </p:extLst>
              </p:nvPr>
            </p:nvGraphicFramePr>
            <p:xfrm>
              <a:off x="1066800" y="1105523"/>
              <a:ext cx="7620000" cy="22313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52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197" r="-334028" b="-5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60" t="-8197" r="-185460" b="-5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334028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60" t="-108197" r="-185460" b="-4278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08197" b="-4278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952" r="-334028" b="-14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60" t="-120952" r="-185460" b="-14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120952" b="-14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7879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93671" r="-334028" b="-97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60" t="-293671" r="-185460" b="-974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9836" r="-33402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5460" t="-509836" r="-18546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1217" y="1447800"/>
                <a:ext cx="1211165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borderBox>
                      <m:borderBoxPr>
                        <m:hideTop m:val="on"/>
                        <m:hideBot m:val="on"/>
                        <m:hideLeft m:val="on"/>
                        <m:hideRight m:val="on"/>
                        <m:strikeTLBR m:val="on"/>
                        <m:strikeBLTR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borderBox>
                  </m:oMath>
                </a14:m>
                <a:r>
                  <a:rPr lang="en-US" dirty="0"/>
                  <a:t>     or</a:t>
                </a:r>
                <a:endParaRPr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17" y="1447800"/>
                <a:ext cx="1211165" cy="369332"/>
              </a:xfrm>
              <a:prstGeom prst="rect">
                <a:avLst/>
              </a:prstGeom>
              <a:blipFill>
                <a:blip r:embed="rId3"/>
                <a:stretch>
                  <a:fillRect t="-10000" r="-353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7: Locating Absolute Extrema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Evaluate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at the critical values. (Remember, these include the endpoints of the function’s interval.)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0DE09B3-7655-67FF-887F-84ADBA5D17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8280439"/>
                  </p:ext>
                </p:extLst>
              </p:nvPr>
            </p:nvGraphicFramePr>
            <p:xfrm>
              <a:off x="457200" y="22098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8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sz="1800"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r>
                                      <a:rPr sz="180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sz="1800">
                                        <a:latin typeface="Cambria Math"/>
                                      </a:rPr>
                                      <m:t>𝑓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0.1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0.1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180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func>
                                  <m:funcPr>
                                    <m:ctrlPr>
                                      <a:rPr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sz="180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1800">
                                            <a:latin typeface="Cambria Math"/>
                                          </a:rPr>
                                          <m:t>0.1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sz="1800">
                                    <a:latin typeface="Cambria Math"/>
                                  </a:rPr>
                                  <m:t>≈−0.02</m:t>
                                </m:r>
                              </m:oMath>
                            </m:oMathPara>
                          </a14:m>
                          <a:endParaRPr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0.61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0.61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0.61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≈−0.18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dirty="0"/>
                            <a:t> </a:t>
                          </a:r>
                          <a:r>
                            <a:rPr lang="en-US" dirty="0"/>
                            <a:t>Absolute min</a:t>
                          </a:r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2.0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2.0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1800">
                                          <a:latin typeface="Cambria Math"/>
                                        </a:rPr>
                                        <m:t>2.0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≈2.77</m:t>
                              </m:r>
                            </m:oMath>
                          </a14:m>
                          <a:r>
                            <a:rPr sz="1800" dirty="0"/>
                            <a:t> </a:t>
                          </a:r>
                          <a:r>
                            <a:rPr dirty="0"/>
                            <a:t> </a:t>
                          </a:r>
                          <a:r>
                            <a:rPr lang="en-US" dirty="0"/>
                            <a:t>Absolute max</a:t>
                          </a:r>
                          <a:endParaRPr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0DE09B3-7655-67FF-887F-84ADBA5D17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78280439"/>
                  </p:ext>
                </p:extLst>
              </p:nvPr>
            </p:nvGraphicFramePr>
            <p:xfrm>
              <a:off x="457200" y="2209800"/>
              <a:ext cx="8229600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781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40" t="-1639" r="-468487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83" t="-1639" r="-270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83" t="-101639" r="-270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0.61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83" t="-201639" r="-270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1800">
                              <a:latin typeface="Cambria Math"/>
                            </a:rPr>
                            <a:t>2.0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583" t="-301639" r="-270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38937B-8ABD-898D-9882-9369C3FD7D8E}"/>
                  </a:ext>
                </a:extLst>
              </p:cNvPr>
              <p:cNvSpPr txBox="1"/>
              <p:nvPr/>
            </p:nvSpPr>
            <p:spPr>
              <a:xfrm>
                <a:off x="457200" y="4152259"/>
                <a:ext cx="8229600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absolute minimum is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−0.18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occurs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=0.61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 The absolute maximum is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mbria Math"/>
                    <a:ea typeface="+mn-ea"/>
                    <a:cs typeface="+mn-cs"/>
                  </a:rPr>
                  <a:t>2.77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and occurs at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=2.0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38937B-8ABD-898D-9882-9369C3FD7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152259"/>
                <a:ext cx="8229600" cy="1384995"/>
              </a:xfrm>
              <a:prstGeom prst="rect">
                <a:avLst/>
              </a:prstGeom>
              <a:blipFill>
                <a:blip r:embed="rId4"/>
                <a:stretch>
                  <a:fillRect l="-1481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8: Graphing Logarithmic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Using curve-sketching techniques, sketch the graph of the function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D19D77-6567-FA44-C8B2-57137AFF9AD4}"/>
                  </a:ext>
                </a:extLst>
              </p:cNvPr>
              <p:cNvSpPr txBox="1"/>
              <p:nvPr/>
            </p:nvSpPr>
            <p:spPr>
              <a:xfrm>
                <a:off x="457200" y="2057400"/>
                <a:ext cx="8229600" cy="1471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The domain is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  <m:r>
                          <m:rPr>
                            <m:nor/>
                          </m:rP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libri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∞</m:t>
                        </m:r>
                      </m:e>
                    </m:d>
                  </m:oMath>
                </a14:m>
                <a:r>
                  <a:rPr kumimoji="0" lang="ar-AE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ln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⁡</m:t>
                    </m:r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is defined only for positive values of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CD19D77-6567-FA44-C8B2-57137AFF9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7400"/>
                <a:ext cx="8229600" cy="1471172"/>
              </a:xfrm>
              <a:prstGeom prst="rect">
                <a:avLst/>
              </a:prstGeom>
              <a:blipFill>
                <a:blip r:embed="rId3"/>
                <a:stretch>
                  <a:fillRect l="-1481" t="-4149" b="-10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1E1FF694-5A72-A0BF-285B-09349C3745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6586385"/>
                  </p:ext>
                </p:extLst>
              </p:nvPr>
            </p:nvGraphicFramePr>
            <p:xfrm>
              <a:off x="457200" y="3733800"/>
              <a:ext cx="8229600" cy="212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1800">
                                  <a:latin typeface="Cambria Math"/>
                                </a:rPr>
                                <m:t>⋅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Find the critical value(s) by setting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sz="1800" b="0">
                                  <a:latin typeface="Cambria Math"/>
                                </a:rPr>
                                <m:t>⁡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sz="1800" b="0" i="1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equal to </a:t>
                          </a:r>
                          <a:r>
                            <a:rPr sz="1800" b="0" dirty="0">
                              <a:latin typeface="Cambria Math"/>
                            </a:rPr>
                            <a:t>0</a:t>
                          </a:r>
                          <a:r>
                            <a:rPr sz="1800" b="0" dirty="0"/>
                            <a:t> and solving for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 b="0" i="1">
                                  <a:latin typeface="Cambria Math"/>
                                </a:rPr>
                                <m:t>x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1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sz="1800">
                                  <a:latin typeface="Cambria Math"/>
                                </a:rPr>
                                <m:t>ln</m:t>
                              </m:r>
                              <m:r>
                                <a:rPr sz="1800">
                                  <a:latin typeface="Cambria Math"/>
                                </a:rPr>
                                <m:t>⁡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180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  <m:r>
                                <a:rPr sz="1800">
                                  <a:latin typeface="Cambria Math"/>
                                </a:rPr>
                                <m:t>≈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37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1E1FF694-5A72-A0BF-285B-09349C37452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66586385"/>
                  </p:ext>
                </p:extLst>
              </p:nvPr>
            </p:nvGraphicFramePr>
            <p:xfrm>
              <a:off x="457200" y="3733800"/>
              <a:ext cx="8229600" cy="21234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6667" r="-980000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6667" r="-291374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48026" t="-6667" b="-24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183607" r="-291374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dirty="0"/>
                            <a:t>​</a:t>
                          </a:r>
                          <a:r>
                            <a:rPr sz="18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283607" r="-29137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383607" r="-9800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383607" r="-29137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483607" r="-9800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9936" t="-483607" r="-29137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Derivative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200">
                        <a:latin typeface="Cambria Math"/>
                      </a:rPr>
                      <m:t>ln</m:t>
                    </m:r>
                    <m:r>
                      <a:rPr sz="3200">
                        <a:latin typeface="Cambria Math"/>
                      </a:rPr>
                      <m:t>⁡</m:t>
                    </m:r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Logarithmic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Using the critical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/>
                  <a:t> as well as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we have two intervals to test.</a:t>
                </a:r>
              </a:p>
              <a:p>
                <a:pPr>
                  <a:defRPr sz="2800"/>
                </a:pPr>
                <a:r>
                  <a:rPr sz="2800"/>
                  <a:t>By testing values, we find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decreasing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sz="2800"/>
                  <a:t> and increasing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pPr>
                  <a:defRPr sz="2800"/>
                </a:pPr>
                <a:r>
                  <a:rPr sz="2800"/>
                  <a:t>Taking the second derivative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, we find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″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sz="2800"/>
                  <a:t> for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sz="2800"/>
                  <a:t>. Therefore,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𝑓</m:t>
                    </m:r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/>
                  <a:t> is concave upward on the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Logarithmic Functions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37B1EE-374A-A0DC-A1BC-C8C12A8BB1EA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119569" y="1082675"/>
            <a:ext cx="4904861" cy="484981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8: Graphing Logarithmic Functions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A local (and absolute) minimum occurs at the critical value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/>
                  <a:t>,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unc>
                        <m:func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/>
              </a:p>
              <a:p>
                <a:pPr>
                  <a:defRPr sz="2800"/>
                </a:pPr>
                <a:r>
                  <a:rPr sz="2800" b="1"/>
                  <a:t>Note:</a:t>
                </a:r>
                <a:r>
                  <a:rPr sz="2800"/>
                  <a:t> One easy point to get without a calculator is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 (recall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). Therefore, it is possible to notice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sz="2800"/>
                  <a:t> is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/>
                  <a:t>-intercept.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998C0-1CDB-F857-B892-E28E62D6C381}"/>
                  </a:ext>
                </a:extLst>
              </p:cNvPr>
              <p:cNvSpPr txBox="1"/>
              <p:nvPr/>
            </p:nvSpPr>
            <p:spPr>
              <a:xfrm>
                <a:off x="457200" y="1828800"/>
                <a:ext cx="8229600" cy="1600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Solution</a:t>
                </a:r>
              </a:p>
              <a:p>
                <a:pPr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ar-AE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ar-AE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ar-AE" sz="2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800" dirty="0"/>
                  <a:t>   </a:t>
                </a:r>
                <a:r>
                  <a:rPr lang="en-US" sz="2800" dirty="0">
                    <a:solidFill>
                      <a:srgbClr val="366092"/>
                    </a:solidFill>
                  </a:rPr>
                  <a:t>By the Sum and Difference Rule</a:t>
                </a:r>
                <a:endParaRPr lang="en-US" sz="2800" dirty="0"/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F998C0-1CDB-F857-B892-E28E62D6C3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28800"/>
                <a:ext cx="8229600" cy="1600310"/>
              </a:xfrm>
              <a:prstGeom prst="rect">
                <a:avLst/>
              </a:prstGeom>
              <a:blipFill>
                <a:blip r:embed="rId3"/>
                <a:stretch>
                  <a:fillRect l="-1481" t="-3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sz="2800"/>
                  <a:t> for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B9EF58F-BFA6-2E1A-01B1-B2948FAF67F2}"/>
              </a:ext>
            </a:extLst>
          </p:cNvPr>
          <p:cNvSpPr txBox="1"/>
          <p:nvPr/>
        </p:nvSpPr>
        <p:spPr>
          <a:xfrm>
            <a:off x="457200" y="198120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44D0312B-9C26-DB8A-FAEC-B000F3385A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28436960"/>
                  </p:ext>
                </p:extLst>
              </p:nvPr>
            </p:nvGraphicFramePr>
            <p:xfrm>
              <a:off x="457200" y="2504420"/>
              <a:ext cx="8229600" cy="21179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𝑑𝑦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sz="2800">
                                          <a:latin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𝑑𝑥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Product Rule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sz="2800">
                                  <a:latin typeface="Cambria Math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a14:m>
                          <a:endParaRPr sz="28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𝑑𝑦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𝑑𝑥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func>
                                <m:func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sz="2800">
                                      <a:latin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func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Placeholder 2">
                <a:extLst>
                  <a:ext uri="{FF2B5EF4-FFF2-40B4-BE49-F238E27FC236}">
                    <a16:creationId xmlns:a16="http://schemas.microsoft.com/office/drawing/2014/main" id="{44D0312B-9C26-DB8A-FAEC-B000F3385A1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28436960"/>
                  </p:ext>
                </p:extLst>
              </p:nvPr>
            </p:nvGraphicFramePr>
            <p:xfrm>
              <a:off x="457200" y="2504420"/>
              <a:ext cx="8229600" cy="211797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10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24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05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r="-61098" b="-21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By the Product Rule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05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99145" r="-61098" b="-1102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59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00862" r="-61098" b="-11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Equation of a Tangent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 of the tangent line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1.61</m:t>
                        </m:r>
                      </m:e>
                    </m:d>
                  </m:oMath>
                </a14:m>
                <a:r>
                  <a:rPr sz="2800"/>
                  <a:t>. (Note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>
                        <a:latin typeface="Cambria Math" panose="02040503050406030204" pitchFamily="18" charset="0"/>
                      </a:rPr>
                      <m:t>ln</m:t>
                    </m:r>
                    <m:r>
                      <a:rPr>
                        <a:latin typeface="Cambria Math" panose="02040503050406030204" pitchFamily="18" charset="0"/>
                      </a:rPr>
                      <m:t>⁡5</m:t>
                    </m:r>
                  </m:oMath>
                </a14:m>
                <a:r>
                  <a:rPr sz="2800"/>
                  <a:t> is actually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1.609437912…</m:t>
                    </m:r>
                  </m:oMath>
                </a14:m>
                <a:r>
                  <a:rPr sz="2800"/>
                  <a:t>, but we round to two decimal places here.)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Equation of a Tangent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sz="2800"/>
                  <a:t>, the slope we need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/>
                  <a:t>. In point-slope form, we write the equation of the tangent line as follows.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2DA7C2-DA02-D8B3-D5AB-DACCDA21C4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9996878"/>
                  </p:ext>
                </p:extLst>
              </p:nvPr>
            </p:nvGraphicFramePr>
            <p:xfrm>
              <a:off x="457200" y="3276600"/>
              <a:ext cx="8229600" cy="14965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61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d>
                            </m:oMath>
                          </a14:m>
                          <a:endParaRPr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Use the given (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1800" b="0" dirty="0"/>
                            <a:t>)-coordinates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  <m:r>
                                    <m:rPr>
                                      <m:nor/>
                                    </m:rPr>
                                    <a:rPr sz="1800" b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1800" b="0" smtClean="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61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 in the point-slope formula as well as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en-US" sz="1800" b="0" smtClean="0">
                                          <a:latin typeface="Cambria Math"/>
                                        </a:rPr>
                                        <m:t>′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smtClean="0">
                                          <a:latin typeface="Cambria Math"/>
                                        </a:rPr>
                                        <m:t>5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US" sz="18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𝑚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61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−</m:t>
                              </m:r>
                              <m:r>
                                <a:rPr sz="1800">
                                  <a:latin typeface="Cambria Math"/>
                                </a:rPr>
                                <m:t>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1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1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a:rPr sz="1800">
                                      <a:latin typeface="Cambria Math"/>
                                    </a:rPr>
                                    <m:t>61</m:t>
                                  </m:r>
                                </m:e>
                              </m:phant>
                              <m:r>
                                <a:rPr sz="1800">
                                  <a:latin typeface="Cambria Math"/>
                                </a:rPr>
                                <m:t>𝑦</m:t>
                              </m:r>
                              <m:r>
                                <a:rPr sz="1800">
                                  <a:latin typeface="Cambria Math"/>
                                </a:rPr>
                                <m:t>=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2</m:t>
                              </m:r>
                              <m:r>
                                <a:rPr sz="1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1800">
                                  <a:latin typeface="Cambria Math"/>
                                </a:rPr>
                                <m:t>+</m:t>
                              </m:r>
                              <m:r>
                                <a:rPr sz="1800">
                                  <a:latin typeface="Cambria Math"/>
                                </a:rPr>
                                <m:t>0</m:t>
                              </m:r>
                              <m:r>
                                <a:rPr sz="1800">
                                  <a:latin typeface="Cambria Math"/>
                                </a:rPr>
                                <m:t>.</m:t>
                              </m:r>
                              <m:r>
                                <a:rPr sz="1800">
                                  <a:latin typeface="Cambria Math"/>
                                </a:rPr>
                                <m:t>61</m:t>
                              </m:r>
                            </m:oMath>
                          </a14:m>
                          <a:endParaRPr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E2DA7C2-DA02-D8B3-D5AB-DACCDA21C46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119996878"/>
                  </p:ext>
                </p:extLst>
              </p:nvPr>
            </p:nvGraphicFramePr>
            <p:xfrm>
              <a:off x="457200" y="3276600"/>
              <a:ext cx="8229600" cy="149650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79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548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4032" r="-237500" b="-1104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2105" t="-4032" b="-1104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11475" r="-23750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11475" r="-23750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18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Derivative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sz="3200">
                        <a:latin typeface="Cambria Math"/>
                      </a:rPr>
                      <m:t>ln</m:t>
                    </m:r>
                    <m:r>
                      <a:rPr sz="3200">
                        <a:latin typeface="Cambria Math"/>
                      </a:rPr>
                      <m:t>⁡</m:t>
                    </m:r>
                    <m:d>
                      <m:dPr>
                        <m:ctrlPr>
                          <a:rPr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sz="3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sz="3200">
                                <a:latin typeface="Cambria Math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sz="320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r>
                  <a:rPr sz="2800" dirty="0"/>
                  <a:t>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fName>
                          <m:e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4: Finding the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+10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Let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sz="2800" dirty="0"/>
                  <a:t>.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So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⁡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+10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sz="2800" dirty="0"/>
                  <a:t>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  <a:r>
                  <a:rPr sz="2800" b="1" dirty="0"/>
                  <a:t>Solution</a:t>
                </a:r>
              </a:p>
              <a:p>
                <a:r>
                  <a:rPr dirty="0"/>
                  <a:t>​</a:t>
                </a:r>
                <a:r>
                  <a:rPr sz="2800" dirty="0"/>
                  <a:t>We simplify first to obtain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>
                            <a:latin typeface="Cambria Math" panose="02040503050406030204" pitchFamily="18" charset="0"/>
                          </a:rPr>
                          <m:t>𝑓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ra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sz="2800" dirty="0"/>
                  <a:t>.</a:t>
                </a:r>
              </a:p>
              <a:p>
                <a:pPr algn="ctr"/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CB1A8-A122-EC12-C32E-8C9F59CC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4: Finding the Derivative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2BD7F4-45B5-F69F-F0A2-17B440DA95FB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None/>
                  <a:tabLst/>
                  <a:defRPr sz="2800"/>
                </a:pP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Now, differentiating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𝑔</m:t>
                        </m:r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ar-AE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ar-AE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6609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e>
                          <m:sup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kumimoji="0" lang="ar-AE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ar-AE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36609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ar-AE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6609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</m:oMath>
                </a14:m>
                <a:r>
                  <a:rPr kumimoji="0" lang="ar-AE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</a:t>
                </a:r>
                <a:r>
                  <a:rPr kumimoji="0" lang="en-US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66092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 have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82BD7F4-45B5-F69F-F0A2-17B440DA95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8BBA1A-4695-5B6D-89BE-E20E2A09B6BB}"/>
                  </a:ext>
                </a:extLst>
              </p:cNvPr>
              <p:cNvSpPr txBox="1"/>
              <p:nvPr/>
            </p:nvSpPr>
            <p:spPr>
              <a:xfrm>
                <a:off x="457200" y="2133600"/>
                <a:ext cx="8229600" cy="1004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sz="28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sz="2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sz="280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⁡</m:t>
                          </m:r>
                          <m:d>
                            <m:d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borderBox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borderBox>
                            <m:borderBoxPr>
                              <m:hideTop m:val="on"/>
                              <m:hideBot m:val="on"/>
                              <m:hideLeft m:val="on"/>
                              <m:hideRight m:val="on"/>
                              <m:strikeBLTR m:val="on"/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borderBox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borderBox>
                          <m:r>
                            <a:rPr sz="280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sz="280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sz="28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sz="280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8BBA1A-4695-5B6D-89BE-E20E2A09B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3600"/>
                <a:ext cx="8229600" cy="1004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282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1067</Words>
  <Application>Microsoft Office PowerPoint</Application>
  <PresentationFormat>On-screen Show (4:3)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Office Theme</vt:lpstr>
      <vt:lpstr>Section 5.3</vt:lpstr>
      <vt:lpstr>Derivative of ln⁡x</vt:lpstr>
      <vt:lpstr>Example 1: Finding the Derivative</vt:lpstr>
      <vt:lpstr>Example 2: Finding the Derivative</vt:lpstr>
      <vt:lpstr>Example 3: Equation of a Tangent Line</vt:lpstr>
      <vt:lpstr>Example 3: Equation of a Tangent Line (cont.)</vt:lpstr>
      <vt:lpstr>Derivative of ln⁡(g⁡(x) )</vt:lpstr>
      <vt:lpstr>Example 4: Finding the Derivative</vt:lpstr>
      <vt:lpstr>Example 4: Finding the Derivative</vt:lpstr>
      <vt:lpstr>Example 5: Using Logarithmic Differentiation</vt:lpstr>
      <vt:lpstr>Example 5: Using Logarithmic Differentiation (cont.)</vt:lpstr>
      <vt:lpstr>Example 5: Using Logarithmic Differentiation (cont.)</vt:lpstr>
      <vt:lpstr>General Logarithmic Derivative</vt:lpstr>
      <vt:lpstr>Example 6: Finding the Derivative</vt:lpstr>
      <vt:lpstr>Example 7: Locating Absolute Extrema</vt:lpstr>
      <vt:lpstr>Example 7: Locating Absolute Extrema (cont.)</vt:lpstr>
      <vt:lpstr>Example 7: Locating Absolute Extrema (cont.)</vt:lpstr>
      <vt:lpstr>Example 7: Locating Absolute Extrema (cont.)</vt:lpstr>
      <vt:lpstr>Example 8: Graphing Logarithmic Functions</vt:lpstr>
      <vt:lpstr>Example 8: Graphing Logarithmic Functions (cont.)</vt:lpstr>
      <vt:lpstr>Example 8: Graphing Logarithmic Functions (cont.)</vt:lpstr>
      <vt:lpstr>Example 8: Graphing Logarithmic Functions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Calculus, 3rd edition</dc:title>
  <dc:creator>Hawkes Learning</dc:creator>
  <cp:lastModifiedBy>Kyle Gilstrap</cp:lastModifiedBy>
  <cp:revision>118</cp:revision>
  <dcterms:created xsi:type="dcterms:W3CDTF">2013-04-26T14:43:13Z</dcterms:created>
  <dcterms:modified xsi:type="dcterms:W3CDTF">2022-08-24T18:34:35Z</dcterms:modified>
</cp:coreProperties>
</file>