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9" r:id="rId9"/>
    <p:sldId id="270" r:id="rId10"/>
    <p:sldId id="271" r:id="rId11"/>
    <p:sldId id="273" r:id="rId12"/>
    <p:sldId id="276" r:id="rId13"/>
    <p:sldId id="278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Derivatives of Exponential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critical values,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0A5CDFA-B71E-9973-C927-2F90B210EC7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3546416"/>
                  </p:ext>
                </p:extLst>
              </p:nvPr>
            </p:nvGraphicFramePr>
            <p:xfrm>
              <a:off x="457200" y="214376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know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from Example 3.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Note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x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is never equal to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, so we can divide both sides by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x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(that is, cancel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x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0A5CDFA-B71E-9973-C927-2F90B210EC7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3546416"/>
                  </p:ext>
                </p:extLst>
              </p:nvPr>
            </p:nvGraphicFramePr>
            <p:xfrm>
              <a:off x="457200" y="2143760"/>
              <a:ext cx="8229600" cy="1752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878261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72" t="-8197" r="-36259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05" t="-8197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72" t="-108197" r="-362595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1800"/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72" t="-119811" r="-362595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05" t="-119811" b="-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81967" r="-87826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72" t="-381967" r="-3625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581822-C643-B5D7-F7F2-61CF80AA1149}"/>
                  </a:ext>
                </a:extLst>
              </p:cNvPr>
              <p:cNvSpPr txBox="1"/>
              <p:nvPr/>
            </p:nvSpPr>
            <p:spPr>
              <a:xfrm>
                <a:off x="457200" y="4232495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​The only critical value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since there are no values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undefined.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581822-C643-B5D7-F7F2-61CF80AA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2495"/>
                <a:ext cx="8229600" cy="954107"/>
              </a:xfrm>
              <a:prstGeom prst="rect">
                <a:avLst/>
              </a:prstGeom>
              <a:blipFill>
                <a:blip r:embed="rId4"/>
                <a:stretch>
                  <a:fillRect l="-148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hypercritical values,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DDC2A5-7B4D-1B1A-8181-0F47CEE3AB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9978461"/>
                  </p:ext>
                </p:extLst>
              </p:nvPr>
            </p:nvGraphicFramePr>
            <p:xfrm>
              <a:off x="457200" y="17526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6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know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″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from Example 3.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DDC2A5-7B4D-1B1A-8181-0F47CEE3AB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9978461"/>
                  </p:ext>
                </p:extLst>
              </p:nvPr>
            </p:nvGraphicFramePr>
            <p:xfrm>
              <a:off x="457200" y="17526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86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980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29" t="-8197" r="-36577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33" t="-8197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29" t="-108197" r="-36577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t>​</a:t>
                          </a:r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29" t="-208197" r="-36577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8197" r="-98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29" t="-308197" r="-36577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0D1358-1F05-03F7-652E-AFF02C0E88AA}"/>
                  </a:ext>
                </a:extLst>
              </p:cNvPr>
              <p:cNvSpPr txBox="1"/>
              <p:nvPr/>
            </p:nvSpPr>
            <p:spPr>
              <a:xfrm>
                <a:off x="457200" y="3673306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​The only hypercritical value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0D1358-1F05-03F7-652E-AFF02C0E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73306"/>
                <a:ext cx="8229600" cy="523220"/>
              </a:xfrm>
              <a:prstGeom prst="rect">
                <a:avLst/>
              </a:prstGeom>
              <a:blipFill>
                <a:blip r:embed="rId4"/>
                <a:stretch>
                  <a:fillRect l="-14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sz="2800" dirty="0"/>
              <a:t>Using the critical value and the hypercritical value found in parts </a:t>
            </a:r>
            <a:r>
              <a:rPr sz="2800" b="1" dirty="0"/>
              <a:t>a.</a:t>
            </a:r>
            <a:r>
              <a:rPr sz="2800" dirty="0"/>
              <a:t> and </a:t>
            </a:r>
            <a:r>
              <a:rPr sz="2800" b="1" dirty="0"/>
              <a:t>b.</a:t>
            </a:r>
            <a:r>
              <a:rPr sz="2800" dirty="0"/>
              <a:t>, we can find the local extrema and the points of inflection.</a:t>
            </a:r>
          </a:p>
          <a:p>
            <a:r>
              <a:rPr dirty="0"/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BC1EF-8760-08CB-E40C-D8DCC633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590800"/>
            <a:ext cx="78105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So there is a local max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059C85-43A2-3C7A-8A17-3DB64B277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2133600"/>
            <a:ext cx="7667625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There is a point of inflection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4C24FB-0666-29FF-7E39-230E7E192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31" y="1524000"/>
            <a:ext cx="4445938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Exponential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Exponential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Chain Rule:</a:t>
                </a:r>
                <a:endParaRPr dirty="0"/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914549"/>
                  </p:ext>
                </p:extLst>
              </p:nvPr>
            </p:nvGraphicFramePr>
            <p:xfrm>
              <a:off x="457200" y="2590800"/>
              <a:ext cx="7315200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2800">
                                          <a:latin typeface="Cambria Math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then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2800">
                                          <a:latin typeface="Cambria Math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914549"/>
                  </p:ext>
                </p:extLst>
              </p:nvPr>
            </p:nvGraphicFramePr>
            <p:xfrm>
              <a:off x="457200" y="2590800"/>
              <a:ext cx="7315200" cy="1219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100000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00" b="-1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2000" r="-100000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2000" b="-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1F19EF-EBE6-4F2E-3922-1C7CC16E58E1}"/>
                  </a:ext>
                </a:extLst>
              </p:cNvPr>
              <p:cNvSpPr txBox="1"/>
              <p:nvPr/>
            </p:nvSpPr>
            <p:spPr>
              <a:xfrm>
                <a:off x="457200" y="1828800"/>
                <a:ext cx="8229600" cy="3925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the Chain Rule for the derivative of a general exponential function.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</m:func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den>
                          </m:f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</m:func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den>
                          </m:f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1F19EF-EBE6-4F2E-3922-1C7CC16E5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3925305"/>
              </a:xfrm>
              <a:prstGeom prst="rect">
                <a:avLst/>
              </a:prstGeom>
              <a:blipFill>
                <a:blip r:embed="rId3"/>
                <a:stretch>
                  <a:fillRect l="-1481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Derivative of the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lang="en-US" dirty="0"/>
                  <a:t>By the Sum and Difference Rule</a:t>
                </a:r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1E492DE-14D4-526F-14FD-1F07F6A8C0E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1139428"/>
                  </p:ext>
                </p:extLst>
              </p:nvPr>
            </p:nvGraphicFramePr>
            <p:xfrm>
              <a:off x="457200" y="4191000"/>
              <a:ext cx="8229600" cy="14596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Product Rule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1E492DE-14D4-526F-14FD-1F07F6A8C0E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1139428"/>
                  </p:ext>
                </p:extLst>
              </p:nvPr>
            </p:nvGraphicFramePr>
            <p:xfrm>
              <a:off x="457200" y="4191000"/>
              <a:ext cx="8229600" cy="14596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250" r="-100000" b="-2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Product Rule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6250" r="-100000" b="-10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6250" r="-100000" b="-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Chain Rule for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263A72-9830-02E5-BEBD-DC1764435536}"/>
                  </a:ext>
                </a:extLst>
              </p:cNvPr>
              <p:cNvSpPr txBox="1"/>
              <p:nvPr/>
            </p:nvSpPr>
            <p:spPr>
              <a:xfrm>
                <a:off x="460049" y="1770027"/>
                <a:ext cx="8229600" cy="1557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263A72-9830-02E5-BEBD-DC176443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49" y="1770027"/>
                <a:ext cx="8229600" cy="1557349"/>
              </a:xfrm>
              <a:prstGeom prst="rect">
                <a:avLst/>
              </a:prstGeom>
              <a:blipFill>
                <a:blip r:embed="rId3"/>
                <a:stretch>
                  <a:fillRect l="-1481" t="-3516"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8C177E-8605-C3E6-4C96-6CC315E84B36}"/>
                  </a:ext>
                </a:extLst>
              </p:cNvPr>
              <p:cNvSpPr txBox="1"/>
              <p:nvPr/>
            </p:nvSpPr>
            <p:spPr>
              <a:xfrm>
                <a:off x="-609600" y="3429000"/>
                <a:ext cx="80772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𝑑𝑦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8C177E-8605-C3E6-4C96-6CC315E8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3429000"/>
                <a:ext cx="807720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8A0210-9AA7-A182-6CA2-F842000BA1E5}"/>
                  </a:ext>
                </a:extLst>
              </p:cNvPr>
              <p:cNvSpPr txBox="1"/>
              <p:nvPr/>
            </p:nvSpPr>
            <p:spPr>
              <a:xfrm>
                <a:off x="2590800" y="4241776"/>
                <a:ext cx="4572000" cy="58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8A0210-9AA7-A182-6CA2-F842000B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41776"/>
                <a:ext cx="4572000" cy="582211"/>
              </a:xfrm>
              <a:prstGeom prst="rect">
                <a:avLst/>
              </a:prstGeom>
              <a:blipFill>
                <a:blip r:embed="rId5"/>
                <a:stretch>
                  <a:fillRect t="-2105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,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the equation of the tangent line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the point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Chain Rule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B81D81F-A930-AF99-D937-590FD4DB41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6513812"/>
                  </p:ext>
                </p:extLst>
              </p:nvPr>
            </p:nvGraphicFramePr>
            <p:xfrm>
              <a:off x="914400" y="1600200"/>
              <a:ext cx="8229600" cy="1599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Product Rule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x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B81D81F-A930-AF99-D937-590FD4DB41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6513812"/>
                  </p:ext>
                </p:extLst>
              </p:nvPr>
            </p:nvGraphicFramePr>
            <p:xfrm>
              <a:off x="914400" y="1600200"/>
              <a:ext cx="8229600" cy="1599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100000" b="-24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By the Product Rule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344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9344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3934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9344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80B2E769-1522-730D-4ABF-BC1AA48A7A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7078878"/>
                  </p:ext>
                </p:extLst>
              </p:nvPr>
            </p:nvGraphicFramePr>
            <p:xfrm>
              <a:off x="914400" y="3584780"/>
              <a:ext cx="8229600" cy="19941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By the Product Rule applied to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b="0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1">
                                      <a:latin typeface="Cambria Math"/>
                                    </a:rPr>
                                    <m:t>x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″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80B2E769-1522-730D-4ABF-BC1AA48A7A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7078878"/>
                  </p:ext>
                </p:extLst>
              </p:nvPr>
            </p:nvGraphicFramePr>
            <p:xfrm>
              <a:off x="914400" y="3584780"/>
              <a:ext cx="8229600" cy="19941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81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48" r="-100000" b="-13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48" b="-13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5902" r="-1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5902" r="-1000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45902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45902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Chain Rule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 dirty="0"/>
                  <a:t>, we need the equation of the tangent line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To determine the slope of the tangent line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sz="2800" dirty="0"/>
                  <a:t>, we need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Using the point-slope formula, the equation of the tangent line is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73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0592"/>
                  </p:ext>
                </p:extLst>
              </p:nvPr>
            </p:nvGraphicFramePr>
            <p:xfrm>
              <a:off x="2209800" y="4267200"/>
              <a:ext cx="3962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𝑒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≈5.437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+2.718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0592"/>
                  </p:ext>
                </p:extLst>
              </p:nvPr>
            </p:nvGraphicFramePr>
            <p:xfrm>
              <a:off x="2209800" y="4267200"/>
              <a:ext cx="3962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93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0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99693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08" t="-100000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00" r="-99693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08" t="-200000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0000" r="-9969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08" t="-300000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any critical values.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any hypercritical values.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the graph of the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795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Office Theme</vt:lpstr>
      <vt:lpstr>Section 5.4</vt:lpstr>
      <vt:lpstr>Derivative of the Exponential Function</vt:lpstr>
      <vt:lpstr>Example 1: Finding the Derivative</vt:lpstr>
      <vt:lpstr>Chain Rule for Exponential Functions</vt:lpstr>
      <vt:lpstr>Example 2: Using the Chain Rule</vt:lpstr>
      <vt:lpstr>Example 3: Using the Chain Rule</vt:lpstr>
      <vt:lpstr>Example 3: Using the Chain Rule (cont.)</vt:lpstr>
      <vt:lpstr>Example 3: Using the Chain Rule (cont.)</vt:lpstr>
      <vt:lpstr>Example 4: Graphing Exponential Functions</vt:lpstr>
      <vt:lpstr>Example 4: Graphing Exponential Functions (cont.)</vt:lpstr>
      <vt:lpstr>Example 4: Graphing Exponential Functions (cont.)</vt:lpstr>
      <vt:lpstr>Example 4: Graphing Exponential Functions (cont.)</vt:lpstr>
      <vt:lpstr>Example 4: Graphing Exponential Functions (cont.)</vt:lpstr>
      <vt:lpstr>Example 4: Graphing Exponential Functions (cont.)</vt:lpstr>
      <vt:lpstr>Example 4: Graphing Exponential Functions (cont.)</vt:lpstr>
      <vt:lpstr>General Exponential Derivative</vt:lpstr>
      <vt:lpstr>Example 5: Using the Chain Rule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125</cp:revision>
  <dcterms:created xsi:type="dcterms:W3CDTF">2013-04-26T14:43:13Z</dcterms:created>
  <dcterms:modified xsi:type="dcterms:W3CDTF">2022-08-24T18:39:48Z</dcterms:modified>
</cp:coreProperties>
</file>