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1" r:id="rId4"/>
    <p:sldId id="258" r:id="rId5"/>
    <p:sldId id="259" r:id="rId6"/>
    <p:sldId id="261" r:id="rId7"/>
    <p:sldId id="264" r:id="rId8"/>
    <p:sldId id="265" r:id="rId9"/>
    <p:sldId id="266" r:id="rId10"/>
    <p:sldId id="269" r:id="rId11"/>
    <p:sldId id="270" r:id="rId12"/>
    <p:sldId id="282" r:id="rId13"/>
    <p:sldId id="271" r:id="rId14"/>
    <p:sldId id="272" r:id="rId15"/>
    <p:sldId id="283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4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2D7D9F"/>
    <a:srgbClr val="0000FF"/>
    <a:srgbClr val="0000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Growth and Decay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5.5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Continuous Compounding Interest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Setting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=4000</m:t>
                    </m:r>
                  </m:oMath>
                </a14:m>
                <a:r>
                  <a:rPr sz="2800" dirty="0"/>
                  <a:t> and solving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, we obtain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r>
                  <a:rPr dirty="0"/>
                  <a:t>​</a:t>
                </a:r>
                <a:r>
                  <a:rPr sz="2800" dirty="0"/>
                  <a:t>The original investment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$2000</m:t>
                    </m:r>
                  </m:oMath>
                </a14:m>
                <a:r>
                  <a:rPr sz="2800" dirty="0"/>
                  <a:t> will double in approximately </a:t>
                </a:r>
                <a:r>
                  <a:rPr sz="2800" dirty="0">
                    <a:latin typeface="Cambria Math"/>
                  </a:rPr>
                  <a:t>8.7</a:t>
                </a:r>
                <a:r>
                  <a:rPr sz="2800" dirty="0"/>
                  <a:t> years.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6095764"/>
                  </p:ext>
                </p:extLst>
              </p:nvPr>
            </p:nvGraphicFramePr>
            <p:xfrm>
              <a:off x="457200" y="1676400"/>
              <a:ext cx="6400800" cy="21993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4000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=2000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0.08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0.08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0.08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0.08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≈8.7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years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6095764"/>
                  </p:ext>
                </p:extLst>
              </p:nvPr>
            </p:nvGraphicFramePr>
            <p:xfrm>
              <a:off x="457200" y="1676400"/>
              <a:ext cx="6400800" cy="21993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100000" b="-35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3415" b="-3585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100000" b="-25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13415" b="-2585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100000" b="-15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13415" b="-1585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97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23478" r="-100000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23478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Exponential Decline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satisfies the equation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𝑘𝑦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if and only if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are positive, 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</a:t>
                </a:r>
                <a:r>
                  <a:rPr sz="2800" b="1" dirty="0"/>
                  <a:t>declines</a:t>
                </a:r>
                <a:r>
                  <a:rPr sz="2800" dirty="0"/>
                  <a:t> (or </a:t>
                </a:r>
                <a:r>
                  <a:rPr sz="2800" b="1" dirty="0"/>
                  <a:t>decays</a:t>
                </a:r>
                <a:r>
                  <a:rPr sz="2800" dirty="0"/>
                  <a:t>) </a:t>
                </a:r>
                <a:r>
                  <a:rPr sz="2800" b="1" dirty="0"/>
                  <a:t>exponentially</a:t>
                </a:r>
                <a:r>
                  <a:rPr sz="2800" dirty="0"/>
                  <a:t>.</a:t>
                </a:r>
              </a:p>
              <a:p>
                <a:r>
                  <a:rPr sz="2800" dirty="0"/>
                  <a:t>See Figure 2 for a general graph of exponential decline.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BF0C-E733-50DE-79E5-3139B2FE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Exponential Decline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2A9A5-7C2A-1D8D-6ABF-E585634A77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Figure 2: Exponential Decline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EC894-34DB-0FD5-AD92-157FFE6CF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160" y="1219200"/>
            <a:ext cx="3903679" cy="38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4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Carbon-14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radioactive substance carbon-14 is known to maintain a constant level in living plants and animals. When a plant or animal dies, the level of carbon-14 decays at a rate proportional to the amount present. That is, carbon-14 decays exponentially. For carbon-14, the constant of proportionality is approximately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000124</m:t>
                    </m:r>
                  </m:oMath>
                </a14:m>
                <a:r>
                  <a:rPr sz="2800"/>
                  <a:t>. Suppose that an animal bone is found at an archaeological dig and that it contains </a:t>
                </a:r>
                <a:r>
                  <a:rPr sz="2800">
                    <a:latin typeface="Cambria Math"/>
                  </a:rPr>
                  <a:t>40</a:t>
                </a:r>
                <a:r>
                  <a:rPr sz="2800"/>
                  <a:t> percent of its original amount of carbon-14. How old is the bone?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Carbon-14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Using the function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−0.000124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to represent the amount of carbon-14 present, we find that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That is,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the amount of carbon-14 present when the animal died.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 years after the animal’s death there is </a:t>
                </a:r>
                <a:r>
                  <a:rPr sz="2800" dirty="0">
                    <a:latin typeface="Cambria Math"/>
                  </a:rPr>
                  <a:t>40</a:t>
                </a:r>
                <a:r>
                  <a:rPr sz="2800" dirty="0"/>
                  <a:t> percent of the original amount of carbon-14 left. The amount of carbon-14 currently present is thus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=0.40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2000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8C6B-FFE7-5151-D7EA-095C3A6C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3: Carbon-14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EA77321-681F-DF6E-7697-B32C9AB3CEC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Now, to find the age of the bone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we substitute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=0.40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into our original equation and solve for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bone is approximately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7400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years old.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EA77321-681F-DF6E-7697-B32C9AB3C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8AE9BC-8358-151E-D583-4325E3AD9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724037"/>
                  </p:ext>
                </p:extLst>
              </p:nvPr>
            </p:nvGraphicFramePr>
            <p:xfrm>
              <a:off x="-685800" y="2074640"/>
              <a:ext cx="8229600" cy="2708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−0.000124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0.40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−0.000124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0.40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−0.000124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−0.000124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0.40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0.40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−0.000124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≈7400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years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A8AE9BC-8358-151E-D583-4325E3AD95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724037"/>
                  </p:ext>
                </p:extLst>
              </p:nvPr>
            </p:nvGraphicFramePr>
            <p:xfrm>
              <a:off x="-685800" y="2074640"/>
              <a:ext cx="8229600" cy="2708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99852" b="-46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48" t="-13415" b="-46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99852" b="-36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48" t="-113415" b="-36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99852" b="-26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48" t="-213415" b="-26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99852" b="-16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48" t="-313415" b="-16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9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89744" r="-99852" b="-13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48" t="-289744" b="-136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365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Limited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The mathematical model for </a:t>
                </a:r>
                <a:r>
                  <a:rPr sz="2800" b="1" dirty="0"/>
                  <a:t>limited growth</a:t>
                </a:r>
                <a:r>
                  <a:rPr sz="2800" dirty="0"/>
                  <a:t>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𝑘𝑡</m:t>
                            </m:r>
                          </m:sup>
                        </m:sSup>
                      </m:e>
                    </m:d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are positive constants.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Limited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a man learning to make widgets can make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sz="2800"/>
                  <a:t> widgets per week after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weeks on the job.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About how many widgets per week can this man produce after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 weeks on the job?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At what rate will his widget-making skills be improving at the end of the 4</a:t>
                </a:r>
                <a:r>
                  <a:rPr sz="2800" baseline="30000"/>
                  <a:t>th</a:t>
                </a:r>
                <a:r>
                  <a:rPr sz="2800"/>
                  <a:t> week? the 10</a:t>
                </a:r>
                <a:r>
                  <a:rPr sz="2800" baseline="30000"/>
                  <a:t>th</a:t>
                </a:r>
                <a:r>
                  <a:rPr sz="2800"/>
                  <a:t> week?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Limited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Substitute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 into the formula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=100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−0.3⋅4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=100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−1.2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≈100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1−0.30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=100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0.70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sz="2800"/>
              </a:p>
              <a:p>
                <a:r>
                  <a:t>​</a:t>
                </a:r>
                <a:r>
                  <a:rPr sz="2800"/>
                  <a:t>He can make approximately </a:t>
                </a:r>
                <a:r>
                  <a:rPr sz="2800">
                    <a:latin typeface="Cambria Math"/>
                  </a:rPr>
                  <a:t>70</a:t>
                </a:r>
                <a:r>
                  <a:rPr sz="2800"/>
                  <a:t> widgets per week after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 weeks on the job.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Limited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To find his rate of learning (or rate of improvement), we need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F8BD53D-7F0B-0155-B1ED-62B2F142272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3890398"/>
                  </p:ext>
                </p:extLst>
              </p:nvPr>
            </p:nvGraphicFramePr>
            <p:xfrm>
              <a:off x="457200" y="2641664"/>
              <a:ext cx="8229600" cy="17423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1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3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=100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−0.3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=100−100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−0.3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𝑑𝑁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=−100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−0.3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−0.3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=30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−0.3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F8BD53D-7F0B-0155-B1ED-62B2F142272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3890398"/>
                  </p:ext>
                </p:extLst>
              </p:nvPr>
            </p:nvGraphicFramePr>
            <p:xfrm>
              <a:off x="457200" y="2641664"/>
              <a:ext cx="8229600" cy="174231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8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1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63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1173585" b="-2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33" t="-10588" r="-3667" b="-2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59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0342" r="-1173585" b="-96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33" t="-80342" r="-3667" b="-96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833" t="-248235" r="-3667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Exponential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satisfies the equation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𝑘𝑦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if and only if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are positive, 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</a:t>
                </a:r>
                <a:r>
                  <a:rPr sz="2800" b="1" dirty="0"/>
                  <a:t>grows</a:t>
                </a:r>
                <a:r>
                  <a:rPr sz="2800" dirty="0"/>
                  <a:t> (or </a:t>
                </a:r>
                <a:r>
                  <a:rPr sz="2800" b="1" dirty="0"/>
                  <a:t>increases</a:t>
                </a:r>
                <a:r>
                  <a:rPr sz="2800" dirty="0"/>
                  <a:t>) </a:t>
                </a:r>
                <a:r>
                  <a:rPr sz="2800" b="1" dirty="0"/>
                  <a:t>exponentially</a:t>
                </a:r>
                <a:r>
                  <a:rPr sz="2800" dirty="0"/>
                  <a:t>.</a:t>
                </a:r>
              </a:p>
              <a:p>
                <a:r>
                  <a:rPr sz="2800" dirty="0"/>
                  <a:t>See Figure 1 for a general graph of exponential growth.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Limited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/>
                  <a:t>,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=4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−0.3⋅4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−1.2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≈9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sz="2800"/>
                  <a:t>,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=10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−0.3⋅10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≈1.5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  <a:r>
                  <a:rPr sz="2800"/>
                  <a:t>At the end of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 weeks, his rate of improvement is about </a:t>
                </a:r>
                <a:r>
                  <a:rPr sz="2800">
                    <a:latin typeface="Cambria Math"/>
                  </a:rPr>
                  <a:t>9</a:t>
                </a:r>
                <a:r>
                  <a:rPr sz="2800"/>
                  <a:t> widgets per week. After </a:t>
                </a:r>
                <a:r>
                  <a:rPr sz="2800">
                    <a:latin typeface="Cambria Math"/>
                  </a:rPr>
                  <a:t>10</a:t>
                </a:r>
                <a:r>
                  <a:rPr sz="2800"/>
                  <a:t> weeks, he is getting closer to the top of his learning curve as his rate of improvement is slowing to </a:t>
                </a:r>
                <a:r>
                  <a:rPr sz="2800">
                    <a:latin typeface="Cambria Math"/>
                  </a:rPr>
                  <a:t>1.5</a:t>
                </a:r>
                <a:r>
                  <a:rPr sz="2800"/>
                  <a:t> widgets per week.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Half-Life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Suppose that the decay of a particular radioactive isotope is described by the equation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sz="2800"/>
                  <a:t>,</a:t>
                </a:r>
              </a:p>
              <a:p>
                <a:pPr>
                  <a:defRPr sz="2800"/>
                </a:pPr>
                <a:r>
                  <a:rPr sz="280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is the amount of the isotope in grams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is time in years. Find the half-life of this isotope.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Half-Life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we have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Thus, initially, there are </a:t>
                </a:r>
                <a:r>
                  <a:rPr sz="2800" dirty="0">
                    <a:latin typeface="Cambria Math"/>
                  </a:rPr>
                  <a:t>200</a:t>
                </a:r>
                <a:r>
                  <a:rPr sz="2800" dirty="0"/>
                  <a:t> grams of the isotope present. We want to find the time it takes for there to be </a:t>
                </a:r>
                <a:r>
                  <a:rPr sz="2800" dirty="0">
                    <a:latin typeface="Cambria Math"/>
                  </a:rPr>
                  <a:t>100</a:t>
                </a:r>
                <a:r>
                  <a:rPr sz="2800" dirty="0"/>
                  <a:t> grams left (half of the initial amount of </a:t>
                </a:r>
                <a:r>
                  <a:rPr sz="2800" dirty="0">
                    <a:latin typeface="Cambria Math"/>
                  </a:rPr>
                  <a:t>200</a:t>
                </a:r>
                <a:r>
                  <a:rPr sz="2800" dirty="0"/>
                  <a:t> grams).</a:t>
                </a:r>
              </a:p>
              <a:p>
                <a:pPr>
                  <a:defRPr sz="2800"/>
                </a:pPr>
                <a:r>
                  <a:rPr sz="2800" dirty="0"/>
                  <a:t>Therefore, we want to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 in the equation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100=200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−0.05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4757-39F6-FB1A-A218-E71738BD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82F8CBD-BA0D-40D3-A132-A778D11676B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divide both sides of the equation by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200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then use the definition of natural logarithm: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200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2200" dirty="0">
                  <a:solidFill>
                    <a:srgbClr val="366092"/>
                  </a:solidFill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kumimoji="0" lang="ar-A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ar-AE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ar-AE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05</m:t>
                        </m:r>
                      </m:den>
                    </m:f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13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86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half-life of the isotope is about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13.86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years.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82F8CBD-BA0D-40D3-A132-A778D1167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b="-4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F1B3936-BAFE-6F59-1B4A-187A8A4703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3315457"/>
                  </p:ext>
                </p:extLst>
              </p:nvPr>
            </p:nvGraphicFramePr>
            <p:xfrm>
              <a:off x="2743200" y="1943687"/>
              <a:ext cx="3657600" cy="20956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200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200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05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200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05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  <m:r>
                                <a:rPr sz="2800">
                                  <a:latin typeface="Cambria Math"/>
                                </a:rPr>
                                <m:t>.</m:t>
                              </m:r>
                              <m:r>
                                <a:rPr sz="2800">
                                  <a:latin typeface="Cambria Math"/>
                                </a:rPr>
                                <m:t>05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F1B3936-BAFE-6F59-1B4A-187A8A47036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3315457"/>
                  </p:ext>
                </p:extLst>
              </p:nvPr>
            </p:nvGraphicFramePr>
            <p:xfrm>
              <a:off x="2743200" y="1943687"/>
              <a:ext cx="3657600" cy="20956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44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00000" b="-1934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b="-1934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11" r="-100000" b="-1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10811" b="-1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0811" r="-100000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10811" b="-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690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4EC6-1B1F-BB48-A2FD-165F282B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Exponential Growth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817F1-C1A8-CAC3-B8A0-48E8FC9CC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Figure 1: Exponential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8143C-B626-F891-5BED-A71F03080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26" y="1219200"/>
            <a:ext cx="4085148" cy="40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Population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Suppose that a population of rabbits grows exponentially; that is, the rate of population growth depends on the size of the population. Further, suppose that on Monday at 8:00 a.m. there are </a:t>
                </a:r>
                <a:r>
                  <a:rPr sz="2800">
                    <a:latin typeface="Cambria Math"/>
                  </a:rPr>
                  <a:t>100</a:t>
                </a:r>
                <a:r>
                  <a:rPr sz="2800"/>
                  <a:t> rabbits and that at 8:00 a.m. on Wednesday there are </a:t>
                </a:r>
                <a:r>
                  <a:rPr sz="2800">
                    <a:latin typeface="Cambria Math"/>
                  </a:rPr>
                  <a:t>130</a:t>
                </a:r>
                <a:r>
                  <a:rPr sz="2800"/>
                  <a:t> rabbits.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an exponential function that represents the rabbit population at time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is measured in days from Monday at 8:00 a.m.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time that the population will be </a:t>
                </a:r>
                <a:r>
                  <a:rPr sz="2800">
                    <a:latin typeface="Cambria Math"/>
                  </a:rPr>
                  <a:t>200</a:t>
                </a:r>
                <a:r>
                  <a:rPr sz="2800"/>
                  <a:t> rabbits (double the original </a:t>
                </a:r>
                <a:r>
                  <a:rPr sz="2800">
                    <a:latin typeface="Cambria Math"/>
                  </a:rPr>
                  <a:t>100</a:t>
                </a:r>
                <a:r>
                  <a:rPr sz="2800"/>
                  <a:t>).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Population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The general form of the function is</a:t>
                </a:r>
              </a:p>
              <a:p>
                <a:pPr algn="ctr"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(Monday at 8:00 a.m.),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6C1F351-B652-50F8-CE26-4D3EB2EE7A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68890661"/>
                  </p:ext>
                </p:extLst>
              </p:nvPr>
            </p:nvGraphicFramePr>
            <p:xfrm>
              <a:off x="457200" y="3393393"/>
              <a:ext cx="8229600" cy="1889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100=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⋅0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  <m:r>
                                <a:rPr sz="2800">
                                  <a:latin typeface="Cambria Math"/>
                                </a:rPr>
                                <m:t>⋅1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Substitute the given values into the general form of the function and solve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c</m:t>
                              </m:r>
                            </m:oMath>
                          </a14:m>
                          <a:r>
                            <a:rPr sz="2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100=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6C1F351-B652-50F8-CE26-4D3EB2EE7A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68890661"/>
                  </p:ext>
                </p:extLst>
              </p:nvPr>
            </p:nvGraphicFramePr>
            <p:xfrm>
              <a:off x="457200" y="3393393"/>
              <a:ext cx="8229600" cy="1889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982" r="-139787" b="-50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537" t="-3982" b="-50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76471" r="-139787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Population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This gives</a:t>
                </a:r>
              </a:p>
              <a:p>
                <a:pPr algn="ctr"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sz="2800" dirty="0"/>
                  <a:t>. </a:t>
                </a:r>
                <a:r>
                  <a:rPr dirty="0"/>
                  <a:t> </a:t>
                </a:r>
                <a:r>
                  <a:rPr sz="2000" dirty="0"/>
                  <a:t>Substitute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𝑐</m:t>
                    </m:r>
                    <m:r>
                      <a:rPr sz="2000">
                        <a:latin typeface="Cambria Math"/>
                      </a:rPr>
                      <m:t>=100</m:t>
                    </m:r>
                  </m:oMath>
                </a14:m>
                <a:r>
                  <a:rPr sz="2000" dirty="0"/>
                  <a:t> into the general form of the function.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Now,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(Wednesday at 8:00 a.m.),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=130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66E14B8-A819-6E6D-2D31-7BA69FBDBD4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19303594"/>
                  </p:ext>
                </p:extLst>
              </p:nvPr>
            </p:nvGraphicFramePr>
            <p:xfrm>
              <a:off x="457200" y="2743200"/>
              <a:ext cx="8229600" cy="16111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1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130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=100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⋅2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given values into our formula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y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1.30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𝑘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1.30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Use the definition of natural logarithm.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1.30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≈0.13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66E14B8-A819-6E6D-2D31-7BA69FBDBD4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19303594"/>
                  </p:ext>
                </p:extLst>
              </p:nvPr>
            </p:nvGraphicFramePr>
            <p:xfrm>
              <a:off x="457200" y="2743200"/>
              <a:ext cx="8229600" cy="16111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15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130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67" t="-11475" r="-312333" b="-3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077" t="-11475" b="-3442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1.30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67" t="-111475" r="-312333" b="-2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1475" r="-1094690" b="-1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67" t="-211475" r="-312333" b="-1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Use the definition of natural logarithm.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8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31707" r="-1094690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67" t="-231707" r="-312333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3533BD-3F72-F75D-4B9C-4FBF328B6D45}"/>
                  </a:ext>
                </a:extLst>
              </p:cNvPr>
              <p:cNvSpPr txBox="1"/>
              <p:nvPr/>
            </p:nvSpPr>
            <p:spPr>
              <a:xfrm>
                <a:off x="457200" y="44196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Therefore, the exponential function is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100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measured in days from Monday at 8:00 a.m.</a:t>
                </a: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3533BD-3F72-F75D-4B9C-4FBF328B6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8229600" cy="954107"/>
              </a:xfrm>
              <a:prstGeom prst="rect">
                <a:avLst/>
              </a:prstGeom>
              <a:blipFill>
                <a:blip r:embed="rId4"/>
                <a:stretch>
                  <a:fillRect l="-1481" t="-7643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Population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Setting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sz="2800" dirty="0"/>
                  <a:t> and solving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, we have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r>
                  <a:rPr dirty="0"/>
                  <a:t>​</a:t>
                </a:r>
                <a:endParaRPr lang="en-US" dirty="0"/>
              </a:p>
              <a:p>
                <a:pPr algn="l"/>
                <a:endParaRPr lang="en-US" sz="2800" dirty="0"/>
              </a:p>
              <a:p>
                <a:pPr algn="l"/>
                <a:endParaRPr lang="en-US" dirty="0"/>
              </a:p>
              <a:p>
                <a:pPr algn="l"/>
                <a:endParaRPr lang="en-US" sz="2800" dirty="0"/>
              </a:p>
              <a:p>
                <a:pPr algn="l"/>
                <a:r>
                  <a:rPr sz="2800" dirty="0"/>
                  <a:t>which is approximately 3:00 p.m. on Saturday.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92907"/>
                  </p:ext>
                </p:extLst>
              </p:nvPr>
            </p:nvGraphicFramePr>
            <p:xfrm>
              <a:off x="457200" y="1676400"/>
              <a:ext cx="8229600" cy="219906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200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=100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0.13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0.13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0.13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0.13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≈5.3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days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,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492907"/>
                  </p:ext>
                </p:extLst>
              </p:nvPr>
            </p:nvGraphicFramePr>
            <p:xfrm>
              <a:off x="457200" y="1676400"/>
              <a:ext cx="8229600" cy="219906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134783" b="-35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4194" t="-13415" b="-3585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134783" b="-25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4194" t="-113415" b="-2585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134783" b="-15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4194" t="-213415" b="-1585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94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23478" r="-134783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4194" t="-223478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Continuous Compounding Interest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$2000</m:t>
                    </m:r>
                  </m:oMath>
                </a14:m>
                <a:r>
                  <a:rPr sz="2800"/>
                  <a:t> is invested in an account that earns </a:t>
                </a:r>
                <a:r>
                  <a:rPr sz="2800">
                    <a:latin typeface="Cambria Math"/>
                  </a:rPr>
                  <a:t>8</a:t>
                </a:r>
                <a:r>
                  <a:rPr sz="2800"/>
                  <a:t> percent compounded continuously.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What will be the balance in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year?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When will the original investment be doubled?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Continuous Compounding Interest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We know that the growth is exponential because the interest is compounded continuously. Thus, the account balance after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years is determined by the following formula.</a:t>
                </a:r>
              </a:p>
              <a:p>
                <a:r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C6045CB-3CEC-7DCB-B9EE-96CCC54D0A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2388621"/>
                  </p:ext>
                </p:extLst>
              </p:nvPr>
            </p:nvGraphicFramePr>
            <p:xfrm>
              <a:off x="457200" y="3512820"/>
              <a:ext cx="8229600" cy="64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7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smtClean="0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ar-AE" sz="1800" smtClean="0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ar-AE" sz="1800" smtClean="0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  <m:sSup>
                                  <m:sSupPr>
                                    <m:ctrlPr>
                                      <a:rPr lang="ar-AE" sz="1800" i="1">
                                        <a:solidFill>
                                          <a:srgbClr val="1F49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800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ar-AE" sz="1800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  <m:t>𝑟𝑡</m:t>
                                    </m:r>
                                  </m:sup>
                                </m:sSup>
                                <m:r>
                                  <a:rPr lang="ar-AE" sz="1800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ar-AE" sz="1800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2000</m:t>
                                </m:r>
                                <m:sSup>
                                  <m:sSupPr>
                                    <m:ctrlPr>
                                      <a:rPr lang="ar-AE" sz="1800" i="1">
                                        <a:solidFill>
                                          <a:srgbClr val="1F497D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800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ar-AE" sz="1800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ar-AE" sz="1800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  <m:t>08</m:t>
                                    </m:r>
                                    <m:r>
                                      <a:rPr lang="ar-AE" sz="1800">
                                        <a:solidFill>
                                          <a:srgbClr val="1F497D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ar-AE" sz="1800" dirty="0">
                            <a:solidFill>
                              <a:srgbClr val="1F497D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lang="en-US" sz="1800" b="0" dirty="0">
                              <a:solidFill>
                                <a:srgbClr val="1F497D"/>
                              </a:solidFill>
                            </a:rPr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P</m:t>
                              </m:r>
                              <m:r>
                                <a:rPr lang="en-US" sz="1800" b="0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2000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1F497D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1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r</m:t>
                              </m:r>
                              <m:r>
                                <a:rPr lang="en-US" sz="1800" b="0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800" b="0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800" b="0">
                                  <a:solidFill>
                                    <a:srgbClr val="1F497D"/>
                                  </a:solidFill>
                                  <a:latin typeface="Cambria Math"/>
                                </a:rPr>
                                <m:t>08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1F497D"/>
                              </a:solidFill>
                            </a:rPr>
                            <a:t> into</a:t>
                          </a:r>
                          <a:r>
                            <a:rPr lang="en-US" sz="1800" b="0" baseline="0" dirty="0">
                              <a:solidFill>
                                <a:srgbClr val="1F497D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1F497D"/>
                              </a:solidFill>
                            </a:rPr>
                            <a:t>the formula for continuously compounded interest.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C6045CB-3CEC-7DCB-B9EE-96CCC54D0A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2388621"/>
                  </p:ext>
                </p:extLst>
              </p:nvPr>
            </p:nvGraphicFramePr>
            <p:xfrm>
              <a:off x="457200" y="3512820"/>
              <a:ext cx="8229600" cy="64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7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7" t="-4717" r="-209361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246" t="-4717" r="-548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3C5A2E-B76E-E82E-51AE-9F444E41BDCF}"/>
                  </a:ext>
                </a:extLst>
              </p:cNvPr>
              <p:cNvSpPr txBox="1"/>
              <p:nvPr/>
            </p:nvSpPr>
            <p:spPr>
              <a:xfrm>
                <a:off x="457912" y="4152900"/>
                <a:ext cx="8228888" cy="1902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 we substitute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2000</m:t>
                      </m:r>
                      <m:sSup>
                        <m:sSup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08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≈$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2166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57</m:t>
                      </m:r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​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$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2166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57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the balance at the end of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year.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3C5A2E-B76E-E82E-51AE-9F444E41B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12" y="4152900"/>
                <a:ext cx="8228888" cy="1902059"/>
              </a:xfrm>
              <a:prstGeom prst="rect">
                <a:avLst/>
              </a:prstGeom>
              <a:blipFill>
                <a:blip r:embed="rId4"/>
                <a:stretch>
                  <a:fillRect l="-1481" t="-288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1393</Words>
  <Application>Microsoft Office PowerPoint</Application>
  <PresentationFormat>On-screen Show (4:3)</PresentationFormat>
  <Paragraphs>192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Office Theme</vt:lpstr>
      <vt:lpstr>Section 5.5</vt:lpstr>
      <vt:lpstr>Exponential Growth</vt:lpstr>
      <vt:lpstr>Exponential Growth (cont.)</vt:lpstr>
      <vt:lpstr>Example 1: Population Growth</vt:lpstr>
      <vt:lpstr>Example 1: Population Growth (cont.)</vt:lpstr>
      <vt:lpstr>Example 1: Population Growth (cont.)</vt:lpstr>
      <vt:lpstr>Example 1: Population Growth (cont.)</vt:lpstr>
      <vt:lpstr>Example 2: Continuous Compounding Interest</vt:lpstr>
      <vt:lpstr>Example 2: Continuous Compounding Interest (cont.)</vt:lpstr>
      <vt:lpstr>Example 2: Continuous Compounding Interest (cont.)</vt:lpstr>
      <vt:lpstr>Exponential Decline</vt:lpstr>
      <vt:lpstr>Exponential Decline (cont.)</vt:lpstr>
      <vt:lpstr>Example 3: Carbon-14</vt:lpstr>
      <vt:lpstr>Example 3: Carbon-14 (cont.)</vt:lpstr>
      <vt:lpstr>Example 3: Carbon-14 (cont.)</vt:lpstr>
      <vt:lpstr>Limited Growth</vt:lpstr>
      <vt:lpstr>Example 4: Limited Growth</vt:lpstr>
      <vt:lpstr>Example 4: Limited Growth (cont.)</vt:lpstr>
      <vt:lpstr>Example 4: Limited Growth (cont.)</vt:lpstr>
      <vt:lpstr>Example 4: Limited Growth (cont.)</vt:lpstr>
      <vt:lpstr>Example 5: Half-Life</vt:lpstr>
      <vt:lpstr>Example 5: Half-Life (cont.)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125</cp:revision>
  <dcterms:created xsi:type="dcterms:W3CDTF">2013-04-26T14:43:13Z</dcterms:created>
  <dcterms:modified xsi:type="dcterms:W3CDTF">2022-08-24T18:27:42Z</dcterms:modified>
</cp:coreProperties>
</file>