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6" r:id="rId11"/>
    <p:sldId id="267" r:id="rId12"/>
    <p:sldId id="271" r:id="rId13"/>
    <p:sldId id="269" r:id="rId14"/>
    <p:sldId id="270" r:id="rId15"/>
    <p:sldId id="27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1F497D"/>
    <a:srgbClr val="000000"/>
    <a:srgbClr val="2D7D9F"/>
    <a:srgbClr val="0000FF"/>
    <a:srgbClr val="000099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Elasticity of Demand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Elasticity of Demand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  <a:p>
                <a:pPr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sz="20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Thus,</a:t>
                </a:r>
              </a:p>
              <a:p>
                <a:pPr algn="ctr"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  <a:r>
                  <a:rPr dirty="0"/>
                  <a:t> </a:t>
                </a:r>
                <a:r>
                  <a:rPr sz="2000" dirty="0"/>
                  <a:t>Substitute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𝐷</m:t>
                    </m:r>
                    <m:r>
                      <a:rPr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sz="20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 dirty="0"/>
                  <a:t> into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𝐸</m:t>
                    </m:r>
                    <m:r>
                      <a:rPr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Setting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.</m:t>
                          </m:r>
                        </m:e>
                      </m:phant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Elasticity of Demand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revenue function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to find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that gives the maximum revenue.</a:t>
                </a:r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B2C7-7E58-77A4-7CB3-C2E84E61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2: Elasticity of Demand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62B4C2-FE5E-7679-5D25-8ACEBA615B1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gives the maximum revenue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62B4C2-FE5E-7679-5D25-8ACEBA615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B5B5176-C904-E35F-DEC7-64AC2BBB3C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534384"/>
                  </p:ext>
                </p:extLst>
              </p:nvPr>
            </p:nvGraphicFramePr>
            <p:xfrm>
              <a:off x="430850" y="1143000"/>
              <a:ext cx="8229600" cy="3128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3080">
                      <a:extLst>
                        <a:ext uri="{9D8B030D-6E8A-4147-A177-3AD203B41FA5}">
                          <a16:colId xmlns:a16="http://schemas.microsoft.com/office/drawing/2014/main" val="3814947963"/>
                        </a:ext>
                      </a:extLst>
                    </a:gridCol>
                    <a:gridCol w="6446520">
                      <a:extLst>
                        <a:ext uri="{9D8B030D-6E8A-4147-A177-3AD203B41FA5}">
                          <a16:colId xmlns:a16="http://schemas.microsoft.com/office/drawing/2014/main" val="2310774679"/>
                        </a:ext>
                      </a:extLst>
                    </a:gridCol>
                  </a:tblGrid>
                  <a:tr h="42499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4403231"/>
                      </a:ext>
                    </a:extLst>
                  </a:tr>
                  <a:tr h="424992"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5518730"/>
                      </a:ext>
                    </a:extLst>
                  </a:tr>
                  <a:tr h="42499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7738173"/>
                      </a:ext>
                    </a:extLst>
                  </a:tr>
                  <a:tr h="42499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  <m:r>
                                  <m:rPr>
                                    <m:nor/>
                                  </m:rP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𝑜𝑟</m:t>
                                </m:r>
                                <m:r>
                                  <m:rPr>
                                    <m:nor/>
                                  </m:rPr>
                                  <a:rPr kumimoji="0" lang="ar-AE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TLBR m:val="on"/>
                                    <m:strikeBLTR m:val="on"/>
                                    <m:ctrlPr>
                                      <a:rPr kumimoji="0" lang="ar-AE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rderBoxPr>
                                  <m:e>
                                    <m:r>
                                      <a:rPr kumimoji="0" lang="ar-AE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ar-AE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kumimoji="0" lang="ar-AE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  <m:r>
                                          <a:rPr kumimoji="0" lang="ar-AE" sz="2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borderBox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1340137"/>
                      </a:ext>
                    </a:extLst>
                  </a:tr>
                  <a:tr h="42107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8061555"/>
                      </a:ext>
                    </a:extLst>
                  </a:tr>
                  <a:tr h="42107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54296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B5B5176-C904-E35F-DEC7-64AC2BBB3C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534384"/>
                  </p:ext>
                </p:extLst>
              </p:nvPr>
            </p:nvGraphicFramePr>
            <p:xfrm>
              <a:off x="430850" y="1143000"/>
              <a:ext cx="8229600" cy="3128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3080">
                      <a:extLst>
                        <a:ext uri="{9D8B030D-6E8A-4147-A177-3AD203B41FA5}">
                          <a16:colId xmlns:a16="http://schemas.microsoft.com/office/drawing/2014/main" val="3814947963"/>
                        </a:ext>
                      </a:extLst>
                    </a:gridCol>
                    <a:gridCol w="6446520">
                      <a:extLst>
                        <a:ext uri="{9D8B030D-6E8A-4147-A177-3AD203B41FA5}">
                          <a16:colId xmlns:a16="http://schemas.microsoft.com/office/drawing/2014/main" val="2310774679"/>
                        </a:ext>
                      </a:extLst>
                    </a:gridCol>
                  </a:tblGrid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361092" b="-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b="-4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4403231"/>
                      </a:ext>
                    </a:extLst>
                  </a:tr>
                  <a:tr h="522986"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t="-100000" b="-3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18730"/>
                      </a:ext>
                    </a:extLst>
                  </a:tr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361092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t="-200000" b="-2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7738173"/>
                      </a:ext>
                    </a:extLst>
                  </a:tr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361092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t="-300000" b="-1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34013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4706" r="-3610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t="-40470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80615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4706" r="-361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694" t="-50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4296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458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Alternative Approach to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sz="2800"/>
                  <a:t>A grocery store determines that the demand function for its bakery’s bread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=180−30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number of loaves of bread it sells daily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 is the unit price.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quantity demanded when the price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$1.70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function describing the elasticity as a function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Find the elasticity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=$1.70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Interpret the resulting elasticity.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t>​</a:t>
                </a:r>
                <a:r>
                  <a:rPr sz="2800"/>
                  <a:t>Determine the revenue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and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 so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 is a maximum.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Alternative Approach to Elasticity of Demand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quantity demanded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30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129</m:t>
                      </m:r>
                    </m:oMath>
                  </m:oMathPara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𝐸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𝐹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ar-AE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𝐸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70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30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70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30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70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 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129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71EA-3478-E355-B213-44DFA6DC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Alternative Approach to Elasticity of Demand (cont.)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1153309-97A8-DBFE-7378-D1713936939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4"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​Since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demand is inelastic and so an increase in price will bring a decrease in demand and an increase in revenue.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𝑥𝑝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180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</m:t>
                      </m:r>
                      <m:sSup>
                        <m:s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ar-AE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180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60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obtain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so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per loaf.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″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function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concave down at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this price gives a maximum for the revenue.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1153309-97A8-DBFE-7378-D17139369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9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the demand function for a product, then the </a:t>
                </a:r>
                <a:r>
                  <a:rPr sz="2800" b="1" dirty="0"/>
                  <a:t>elasticity of demand</a:t>
                </a:r>
                <a:r>
                  <a:rPr sz="2800" dirty="0"/>
                  <a:t> for that product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𝐷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 revenue is increasing, and we say that the demand is </a:t>
                </a:r>
                <a:r>
                  <a:rPr sz="2800" b="1" dirty="0"/>
                  <a:t>elastic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 revenue is decreasing, and we say that the demand is </a:t>
                </a:r>
                <a:r>
                  <a:rPr sz="2800" b="1" dirty="0"/>
                  <a:t>inelastic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 revenue is at its maximum, and we say that the demand has </a:t>
                </a:r>
                <a:r>
                  <a:rPr sz="2800" b="1" dirty="0"/>
                  <a:t>unit elasticity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demand function for a product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300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What is the price per unit if </a:t>
                </a:r>
                <a:r>
                  <a:rPr sz="2800">
                    <a:latin typeface="Cambria Math"/>
                  </a:rPr>
                  <a:t>50</a:t>
                </a:r>
                <a:r>
                  <a:rPr sz="2800"/>
                  <a:t> units are sold?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function describing the elasticity of demand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What quantity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maximizes revenue,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/>
                  <a:t>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Elasticity of Demand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sz="2800"/>
                  <a:t>,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=300−2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If the demand is </a:t>
                </a:r>
                <a:r>
                  <a:rPr sz="2800">
                    <a:latin typeface="Cambria Math"/>
                  </a:rPr>
                  <a:t>50</a:t>
                </a:r>
                <a:r>
                  <a:rPr sz="2800"/>
                  <a:t> units, the price per unit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$200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=300−2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</a:t>
                </a:r>
              </a:p>
              <a:p>
                <a:pPr algn="ctr"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/>
                  <a:t>. </a:t>
                </a:r>
                <a:r>
                  <a:t> </a:t>
                </a:r>
                <a:r>
                  <a:rPr sz="200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sz="20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Substituting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=300−2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/>
                  <a:t> in the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gives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300−2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150−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Elasticity of Demand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54C9E99-E671-C1E9-6FC0-73D7B0C51B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374184"/>
                  </p:ext>
                </p:extLst>
              </p:nvPr>
            </p:nvGraphicFramePr>
            <p:xfrm>
              <a:off x="838200" y="1066800"/>
              <a:ext cx="8229600" cy="969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𝐸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150−50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=2&gt;1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Demand is elastic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𝐸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110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150−110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110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110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≈0.36&lt;1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Demand is inelastic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54C9E99-E671-C1E9-6FC0-73D7B0C51B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374184"/>
                  </p:ext>
                </p:extLst>
              </p:nvPr>
            </p:nvGraphicFramePr>
            <p:xfrm>
              <a:off x="838200" y="1066800"/>
              <a:ext cx="8229600" cy="969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4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99852" b="-1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Demand is elastic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250" r="-99852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Demand is inelastic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89AFF6-22CB-93CA-D78F-4C6C626CDF80}"/>
              </a:ext>
            </a:extLst>
          </p:cNvPr>
          <p:cNvSpPr txBox="1"/>
          <p:nvPr/>
        </p:nvSpPr>
        <p:spPr>
          <a:xfrm>
            <a:off x="457200" y="2209800"/>
            <a:ext cx="8229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​When the demand level is 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50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units, a change in the quantity sold will result in a relatively small change in price, and revenue will be increasing. When the demand level reaches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110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revenue will be decreasing.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Elasticity of Demand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</a:pPr>
                <a14:m>
                  <m:oMath xmlns:m="http://schemas.openxmlformats.org/officeDocument/2006/math">
                    <m:r>
                      <a:rPr lang="ar-AE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ar-AE" dirty="0"/>
                  <a:t>.</a:t>
                </a:r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concave down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sz="2800" dirty="0"/>
                  <a:t> gives a maximum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This is consistent with part </a:t>
                </a:r>
                <a:r>
                  <a:rPr lang="en-US" sz="2800" b="1" dirty="0"/>
                  <a:t>c.</a:t>
                </a:r>
                <a:endParaRPr sz="2800" b="1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product is known to have a demand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that maximizes the revenue.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answers for part a. and b. should be the same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-value.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940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Office Theme</vt:lpstr>
      <vt:lpstr>Section 5.6</vt:lpstr>
      <vt:lpstr>Elasticity of Demand</vt:lpstr>
      <vt:lpstr>Properties of Elasticity of Demand</vt:lpstr>
      <vt:lpstr>Example 1: Elasticity of Demand</vt:lpstr>
      <vt:lpstr>Example 1: Elasticity of Demand (cont.)</vt:lpstr>
      <vt:lpstr>Example 1: Elasticity of Demand (cont.)</vt:lpstr>
      <vt:lpstr>Example 1: Elasticity of Demand (cont.)</vt:lpstr>
      <vt:lpstr>Example 2: Elasticity of Demand</vt:lpstr>
      <vt:lpstr>Note:</vt:lpstr>
      <vt:lpstr>Example 2: Elasticity of Demand (cont.)</vt:lpstr>
      <vt:lpstr>Example 2: Elasticity of Demand (cont.)</vt:lpstr>
      <vt:lpstr>Example 2: Elasticity of Demand (cont.)</vt:lpstr>
      <vt:lpstr>Example 3: Alternative Approach to Elasticity of Demand</vt:lpstr>
      <vt:lpstr>Example 3: Alternative Approach to Elasticity of Demand (cont.)</vt:lpstr>
      <vt:lpstr>Example 3: Alternative Approach to Elasticity of Demand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2022-08-24T19:31:17Z</dcterms:modified>
</cp:coreProperties>
</file>