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5" r:id="rId16"/>
    <p:sldId id="278" r:id="rId17"/>
    <p:sldId id="281" r:id="rId18"/>
    <p:sldId id="285" r:id="rId19"/>
    <p:sldId id="286" r:id="rId20"/>
    <p:sldId id="288" r:id="rId21"/>
    <p:sldId id="289" r:id="rId22"/>
    <p:sldId id="291" r:id="rId23"/>
    <p:sldId id="294" r:id="rId24"/>
    <p:sldId id="296" r:id="rId25"/>
    <p:sldId id="297" r:id="rId26"/>
    <p:sldId id="29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Indefinite Integral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Sum and Difference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±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±∫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dirty="0"/>
              </a:p>
              <a:p>
                <a:r>
                  <a:rPr sz="2800" dirty="0"/>
                  <a:t>In words, the integral of a sum (or difference) of two functions is the sum (or difference) of their individual integrals.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the Indefinite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B5F9E5-B079-1177-32D3-AC8D5E531DCE}"/>
              </a:ext>
            </a:extLst>
          </p:cNvPr>
          <p:cNvSpPr txBox="1"/>
          <p:nvPr/>
        </p:nvSpPr>
        <p:spPr>
          <a:xfrm>
            <a:off x="459336" y="168207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CD5982C-382C-FED6-DAA1-9432FD2C43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693558"/>
                  </p:ext>
                </p:extLst>
              </p:nvPr>
            </p:nvGraphicFramePr>
            <p:xfrm>
              <a:off x="457200" y="2266542"/>
              <a:ext cx="8229600" cy="1975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=3∫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Constant Multiple Rule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=3⋅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5+1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5+1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II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 dirty="0"/>
                            <a:t>​</a:t>
                          </a:r>
                          <a:endParaRPr lang="en-US" sz="1800" dirty="0"/>
                        </a:p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CD5982C-382C-FED6-DAA1-9432FD2C43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693558"/>
                  </p:ext>
                </p:extLst>
              </p:nvPr>
            </p:nvGraphicFramePr>
            <p:xfrm>
              <a:off x="457200" y="2266542"/>
              <a:ext cx="8229600" cy="1975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65" r="-170000" b="-4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Constant Multiple Rule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4810" r="-170000" b="-2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II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 dirty="0"/>
                            <a:t>​</a:t>
                          </a:r>
                          <a:endParaRPr lang="en-US" sz="1800" dirty="0"/>
                        </a:p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7722" r="-170000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B8C67-BAEA-B06C-B182-1CEC50B05F9F}"/>
                  </a:ext>
                </a:extLst>
              </p:cNvPr>
              <p:cNvSpPr txBox="1"/>
              <p:nvPr/>
            </p:nvSpPr>
            <p:spPr>
              <a:xfrm>
                <a:off x="447230" y="3099967"/>
                <a:ext cx="228600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borderBox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CB8C67-BAEA-B06C-B182-1CEC50B05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30" y="3099967"/>
                <a:ext cx="2286000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the Indefinite Integral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Check</a:t>
                </a:r>
              </a:p>
              <a:p>
                <a:r>
                  <a:rPr sz="2800"/>
                  <a:t>Each integral can be checked by differentiation. Its derivative must be the integrand.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⋅6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+0=3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Just as the derivative rules apply regardless of the variables used, it is also true that the variable used in integration is a matter of choice. For example,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𝑑𝑤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the Indefinite Integral of Polynomial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A05706-EC02-4887-2FC9-9CB40BE34F17}"/>
              </a:ext>
            </a:extLst>
          </p:cNvPr>
          <p:cNvSpPr txBox="1"/>
          <p:nvPr/>
        </p:nvSpPr>
        <p:spPr>
          <a:xfrm>
            <a:off x="457200" y="168207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2B32A0-792D-7BE1-3B99-420873462729}"/>
                  </a:ext>
                </a:extLst>
              </p:cNvPr>
              <p:cNvSpPr txBox="1"/>
              <p:nvPr/>
            </p:nvSpPr>
            <p:spPr>
              <a:xfrm>
                <a:off x="-228600" y="2289341"/>
                <a:ext cx="914400" cy="1660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∫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borderBox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BLTR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borderBox>
                                    </m:e>
                                    <m:sub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borderBox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BLTR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borderBox>
                                    </m:e>
                                    <m:sub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ar-AE" b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</m:t>
                                  </m:r>
                                </m:e>
                              </m:nary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eqAr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2B32A0-792D-7BE1-3B99-42087346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289341"/>
                <a:ext cx="914400" cy="1660711"/>
              </a:xfrm>
              <a:prstGeom prst="rect">
                <a:avLst/>
              </a:prstGeom>
              <a:blipFill>
                <a:blip r:embed="rId3"/>
                <a:stretch>
                  <a:fillRect r="-786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20039486-BE08-28F7-F600-0919B40033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3538157"/>
                  </p:ext>
                </p:extLst>
              </p:nvPr>
            </p:nvGraphicFramePr>
            <p:xfrm>
              <a:off x="457200" y="4572000"/>
              <a:ext cx="8229600" cy="11420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is the original integrand.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20039486-BE08-28F7-F600-0919B400337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3538157"/>
                  </p:ext>
                </p:extLst>
              </p:nvPr>
            </p:nvGraphicFramePr>
            <p:xfrm>
              <a:off x="457200" y="4572000"/>
              <a:ext cx="8229600" cy="11420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94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38462" b="-144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79048" r="-3846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This is the original integrand.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4F49ACA-93E3-FCD6-CB5C-FB70C2F7A869}"/>
              </a:ext>
            </a:extLst>
          </p:cNvPr>
          <p:cNvSpPr txBox="1"/>
          <p:nvPr/>
        </p:nvSpPr>
        <p:spPr>
          <a:xfrm>
            <a:off x="457200" y="3853190"/>
            <a:ext cx="4687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Indefinite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AAFDAC-09DE-1A81-044B-F79FA937660B}"/>
              </a:ext>
            </a:extLst>
          </p:cNvPr>
          <p:cNvSpPr txBox="1"/>
          <p:nvPr/>
        </p:nvSpPr>
        <p:spPr>
          <a:xfrm>
            <a:off x="454351" y="18288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D00DFD7-CDCF-884E-8E3E-C6A1C5BC371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4610644"/>
                  </p:ext>
                </p:extLst>
              </p:nvPr>
            </p:nvGraphicFramePr>
            <p:xfrm>
              <a:off x="454352" y="2459608"/>
              <a:ext cx="8229600" cy="14063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56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39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=5∫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the Constant Multiple Rule</a:t>
                          </a: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Formula III</a:t>
                          </a: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D00DFD7-CDCF-884E-8E3E-C6A1C5BC371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4610644"/>
                  </p:ext>
                </p:extLst>
              </p:nvPr>
            </p:nvGraphicFramePr>
            <p:xfrm>
              <a:off x="454352" y="2459608"/>
              <a:ext cx="8229600" cy="14063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56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39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31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759" r="-145191" b="-1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the Constant Multiple Rule</a:t>
                          </a: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31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759" r="-145191" b="-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Formula III</a:t>
                          </a: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Finding the Indefinite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88757E-2CD5-67E2-C1C3-12173BFC8A04}"/>
              </a:ext>
            </a:extLst>
          </p:cNvPr>
          <p:cNvSpPr txBox="1"/>
          <p:nvPr/>
        </p:nvSpPr>
        <p:spPr>
          <a:xfrm>
            <a:off x="457200" y="19436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4EB01F6-54A7-433D-BC68-2FCF360E0C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6370119"/>
                  </p:ext>
                </p:extLst>
              </p:nvPr>
            </p:nvGraphicFramePr>
            <p:xfrm>
              <a:off x="685800" y="2466907"/>
              <a:ext cx="8229600" cy="26210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using exponents.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=∫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II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=∫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=∫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54EB01F6-54A7-433D-BC68-2FCF360E0C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6370119"/>
                  </p:ext>
                </p:extLst>
              </p:nvPr>
            </p:nvGraphicFramePr>
            <p:xfrm>
              <a:off x="685800" y="2466907"/>
              <a:ext cx="8229600" cy="26210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630" r="-96366" b="-299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using exponents.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30" r="-96366" b="-199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 II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6542" r="-96366" b="-1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5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3704" r="-96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Using Several Formulas for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17A5AD-0213-1E45-4CD4-8B407E528E8A}"/>
              </a:ext>
            </a:extLst>
          </p:cNvPr>
          <p:cNvSpPr txBox="1"/>
          <p:nvPr/>
        </p:nvSpPr>
        <p:spPr>
          <a:xfrm>
            <a:off x="457200" y="168207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36F44532-AA7F-E109-CA80-968B24914C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3371932"/>
                  </p:ext>
                </p:extLst>
              </p:nvPr>
            </p:nvGraphicFramePr>
            <p:xfrm>
              <a:off x="457200" y="2244153"/>
              <a:ext cx="8229600" cy="1880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7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Sum and Difference Rule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Formulas IV, II, and I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36F44532-AA7F-E109-CA80-968B24914C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3371932"/>
                  </p:ext>
                </p:extLst>
              </p:nvPr>
            </p:nvGraphicFramePr>
            <p:xfrm>
              <a:off x="457200" y="2244153"/>
              <a:ext cx="8229600" cy="18804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7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269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Sum and Difference Rule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4828" r="-26999" b="-8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Formulas IV, II, and I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2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6818" r="-26999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690F7D-8367-348B-4B8C-36C06B2D5EEE}"/>
                  </a:ext>
                </a:extLst>
              </p:cNvPr>
              <p:cNvSpPr txBox="1"/>
              <p:nvPr/>
            </p:nvSpPr>
            <p:spPr>
              <a:xfrm>
                <a:off x="457200" y="4216123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One use of the constant representative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sufficient since the sum of three constants is simply another constant.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690F7D-8367-348B-4B8C-36C06B2D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16123"/>
                <a:ext cx="8229600" cy="1384995"/>
              </a:xfrm>
              <a:prstGeom prst="rect">
                <a:avLst/>
              </a:prstGeom>
              <a:blipFill>
                <a:blip r:embed="rId4"/>
                <a:stretch>
                  <a:fillRect l="-1481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Finding the Indefinite Integral of a Rational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Finding the Indefinite Integral of a Rational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The general approach is to replace a quotient with a polynomial-like expression whenever the denominator is a single term.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95EA2B0-56B3-138F-AE46-E892BAD552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7032557"/>
                  </p:ext>
                </p:extLst>
              </p:nvPr>
            </p:nvGraphicFramePr>
            <p:xfrm>
              <a:off x="1752600" y="2971800"/>
              <a:ext cx="8229600" cy="26023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𝑡𝑑𝑡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𝑡𝑑𝑡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+∫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Formulas II and III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95EA2B0-56B3-138F-AE46-E892BAD552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7032557"/>
                  </p:ext>
                </p:extLst>
              </p:nvPr>
            </p:nvGraphicFramePr>
            <p:xfrm>
              <a:off x="1752600" y="2971800"/>
              <a:ext cx="8229600" cy="26023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99852" b="-4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99852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2353" r="-99852" b="-20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8837" r="-99852" b="-1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Formulas II and III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9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3529" r="-99852" b="-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Antiderivative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are two functions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is an </a:t>
                </a:r>
                <a:r>
                  <a:rPr sz="2800" b="1" dirty="0"/>
                  <a:t>antiderivative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We also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an antiderivative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Finding the Constant of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16C038-874C-87C2-74D3-1747DDAF0D0F}"/>
                  </a:ext>
                </a:extLst>
              </p:cNvPr>
              <p:cNvSpPr txBox="1"/>
              <p:nvPr/>
            </p:nvSpPr>
            <p:spPr>
              <a:xfrm>
                <a:off x="457200" y="1752600"/>
                <a:ext cx="8229600" cy="2029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know that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=∫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16C038-874C-87C2-74D3-1747DDAF0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8229600" cy="2029851"/>
              </a:xfrm>
              <a:prstGeom prst="rect">
                <a:avLst/>
              </a:prstGeom>
              <a:blipFill>
                <a:blip r:embed="rId3"/>
                <a:stretch>
                  <a:fillRect l="-1481" t="-3012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Finding the Constant of Integration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Thus,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788101-04D9-5B6F-4D33-B4BFD00B30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0492802"/>
                  </p:ext>
                </p:extLst>
              </p:nvPr>
            </p:nvGraphicFramePr>
            <p:xfrm>
              <a:off x="457200" y="1676400"/>
              <a:ext cx="8229600" cy="242944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=∫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𝑥𝑑𝑥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−∫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the Sum and Difference Rule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sz="28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Formulas II and III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788101-04D9-5B6F-4D33-B4BFD00B30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0492802"/>
                  </p:ext>
                </p:extLst>
              </p:nvPr>
            </p:nvGraphicFramePr>
            <p:xfrm>
              <a:off x="457200" y="1676400"/>
              <a:ext cx="8229600" cy="242944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000" b="-24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7419" r="-100000" b="-8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the Sum and Difference Rule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774" r="-10000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By Formulas II and III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Finding the Constant of Integration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Now we use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to find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082FB6-9B35-070F-E2E2-30EBB23BE2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8690063"/>
                  </p:ext>
                </p:extLst>
              </p:nvPr>
            </p:nvGraphicFramePr>
            <p:xfrm>
              <a:off x="1219200" y="2438400"/>
              <a:ext cx="8229600" cy="13678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𝐹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given values into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−0+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C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7082FB6-9B35-070F-E2E2-30EBB23BE2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8690063"/>
                  </p:ext>
                </p:extLst>
              </p:nvPr>
            </p:nvGraphicFramePr>
            <p:xfrm>
              <a:off x="1219200" y="2438400"/>
              <a:ext cx="8229600" cy="13678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7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882" r="-200000" b="-1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230" t="-5882" r="-696460" b="-1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537" t="-5882" b="-1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3924" r="-200000" b="-96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230" t="-113924" r="-696460" b="-96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77049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230" t="-277049" r="-69646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537" t="-27704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7586D-A3F6-B5C7-6393-1A007EA7CDAC}"/>
                  </a:ext>
                </a:extLst>
              </p:cNvPr>
              <p:cNvSpPr txBox="1"/>
              <p:nvPr/>
            </p:nvSpPr>
            <p:spPr>
              <a:xfrm>
                <a:off x="457200" y="3962400"/>
                <a:ext cx="8229600" cy="132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7586D-A3F6-B5C7-6393-1A007EA7C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229600" cy="1326645"/>
              </a:xfrm>
              <a:prstGeom prst="rect">
                <a:avLst/>
              </a:prstGeom>
              <a:blipFill>
                <a:blip r:embed="rId4"/>
                <a:stretch>
                  <a:fillRect l="-1481" t="-4128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Finding the Indefinite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736568-70AD-99E5-1468-DBB00DB36228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10363200" cy="2881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Multiply the integrand first; then integrate.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∫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25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=∫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150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∫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fName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150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  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736568-70AD-99E5-1468-DBB00DB36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10363200" cy="2881173"/>
              </a:xfrm>
              <a:prstGeom prst="rect">
                <a:avLst/>
              </a:prstGeom>
              <a:blipFill>
                <a:blip r:embed="rId3"/>
                <a:stretch>
                  <a:fillRect l="-1176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10: Cost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company’s marginal cost function is given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sz="2800"/>
                  <a:t>, and fixed costs are known to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$5000</m:t>
                    </m:r>
                  </m:oMath>
                </a14:m>
                <a:r>
                  <a:rPr sz="2800"/>
                  <a:t>. What is the cost function?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10: Cost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find the cost function by integrating the marginal cost function, since marginal cost is the derivative of cost. That is, in this case,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0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In this problem, we are using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𝐾</m:t>
                    </m:r>
                  </m:oMath>
                </a14:m>
                <a:r>
                  <a:rPr sz="2000" dirty="0"/>
                  <a:t> for the constant of integration.</a:t>
                </a:r>
              </a:p>
              <a:p>
                <a:pPr>
                  <a:defRPr sz="2800"/>
                </a:pPr>
                <a:r>
                  <a:rPr sz="2800" dirty="0"/>
                  <a:t>Since fixed costs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sz="2800" dirty="0"/>
                  <a:t>, we know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this allows us to determine a specific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sz="2800" dirty="0"/>
                  <a:t>, the constant of integration.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ACCF-442D-918C-EE69-16C9C1A3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10: Cost Function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5D9AFFD-155C-9F82-7E30-FFCE057BF3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5000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5000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5D9AFFD-155C-9F82-7E30-FFCE057BF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4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Antiderivatives Differ by a Constant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are both antiderivatives of the same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𝐺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a constant.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Antiderivatives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Show that both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𝐺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sz="2800"/>
                  <a:t> are antiderivatives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Antiderivatives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start with differentiating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  <a:r>
                  <a:rPr lang="en-US" dirty="0"/>
                  <a:t>and</a:t>
                </a:r>
                <a:endParaRPr dirty="0"/>
              </a:p>
              <a:p>
                <a:pPr algn="l"/>
                <a:endParaRPr dirty="0"/>
              </a:p>
              <a:p>
                <a:pPr algn="l"/>
                <a:endParaRPr lang="en-US" sz="2800" dirty="0"/>
              </a:p>
              <a:p>
                <a:pPr algn="l"/>
                <a:r>
                  <a:rPr sz="2800" dirty="0"/>
                  <a:t>Thus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2800" dirty="0"/>
                  <a:t> are both antiderivatives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𝐺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constant.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212657"/>
                  </p:ext>
                </p:extLst>
              </p:nvPr>
            </p:nvGraphicFramePr>
            <p:xfrm>
              <a:off x="-76200" y="2070406"/>
              <a:ext cx="4648200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𝐹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212657"/>
                  </p:ext>
                </p:extLst>
              </p:nvPr>
            </p:nvGraphicFramePr>
            <p:xfrm>
              <a:off x="-76200" y="2070406"/>
              <a:ext cx="4648200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048" r="-190114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2600" t="-12048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90114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52600" t="-1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445641"/>
                  </p:ext>
                </p:extLst>
              </p:nvPr>
            </p:nvGraphicFramePr>
            <p:xfrm>
              <a:off x="3962400" y="2070406"/>
              <a:ext cx="4648200" cy="1104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21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𝐺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80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1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445641"/>
                  </p:ext>
                </p:extLst>
              </p:nvPr>
            </p:nvGraphicFramePr>
            <p:xfrm>
              <a:off x="3962400" y="2070406"/>
              <a:ext cx="4648200" cy="1104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2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6593" r="-134769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74201" t="-6593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6593" r="-134769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74201" t="-106593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Indefinite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any antiderivative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then the </a:t>
                </a:r>
                <a:r>
                  <a:rPr sz="2800" b="1" dirty="0"/>
                  <a:t>indefinite integral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symbolized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, is defined as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an arbitrary constant.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integrand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differential</a:t>
                </a:r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constant of integration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differential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 indicates that the integral is taken with respect to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At this time it plays a minor role, but it is a necessary part of the notation.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Formulas of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𝑘𝑑𝑥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≠−1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Constant Multiple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dirty="0"/>
              </a:p>
              <a:p>
                <a:r>
                  <a:rPr sz="2800" dirty="0"/>
                  <a:t>In words, the integral of a constant times a function is equal to that constant times the integral of the function.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1293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Office Theme</vt:lpstr>
      <vt:lpstr>Section 6.1</vt:lpstr>
      <vt:lpstr>Antiderivative</vt:lpstr>
      <vt:lpstr>Antiderivatives Differ by a Constant</vt:lpstr>
      <vt:lpstr>Example 1: Antiderivatives</vt:lpstr>
      <vt:lpstr>Example 1: Antiderivatives (cont.)</vt:lpstr>
      <vt:lpstr>The Indefinite Integral</vt:lpstr>
      <vt:lpstr>Note:</vt:lpstr>
      <vt:lpstr>Formulas of Integration</vt:lpstr>
      <vt:lpstr>Constant Multiple Rule</vt:lpstr>
      <vt:lpstr>Sum and Difference Rule</vt:lpstr>
      <vt:lpstr>Example 2: Finding the Indefinite Integral</vt:lpstr>
      <vt:lpstr>Example 2: Finding the Indefinite Integral (cont.)</vt:lpstr>
      <vt:lpstr>Note:</vt:lpstr>
      <vt:lpstr>Example 3: Finding the Indefinite Integral of Polynomial Expressions</vt:lpstr>
      <vt:lpstr>Example 4: Finding the Indefinite Integral</vt:lpstr>
      <vt:lpstr>Example 5: Finding the Indefinite Integral</vt:lpstr>
      <vt:lpstr>Example 6: Using Several Formulas for Integration</vt:lpstr>
      <vt:lpstr>Example 7: Finding the Indefinite Integral of a Rational Function</vt:lpstr>
      <vt:lpstr>Example 7: Finding the Indefinite Integral of a Rational Function (cont.)</vt:lpstr>
      <vt:lpstr>Example 8: Finding the Constant of Integration</vt:lpstr>
      <vt:lpstr>Example 8: Finding the Constant of Integration (cont.)</vt:lpstr>
      <vt:lpstr>Example 8: Finding the Constant of Integration (cont.)</vt:lpstr>
      <vt:lpstr>Example 9: Finding the Indefinite Integral</vt:lpstr>
      <vt:lpstr>Example 10: Cost Function</vt:lpstr>
      <vt:lpstr>Example 10: Cost Function (cont.)</vt:lpstr>
      <vt:lpstr>Example 10: Cost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119</cp:revision>
  <dcterms:created xsi:type="dcterms:W3CDTF">2013-04-26T14:43:13Z</dcterms:created>
  <dcterms:modified xsi:type="dcterms:W3CDTF">2022-08-24T20:02:36Z</dcterms:modified>
</cp:coreProperties>
</file>