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8" r:id="rId20"/>
    <p:sldId id="279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53" autoAdjust="0"/>
    <p:restoredTop sz="94660"/>
  </p:normalViewPr>
  <p:slideViewPr>
    <p:cSldViewPr>
      <p:cViewPr varScale="1">
        <p:scale>
          <a:sx n="112" d="100"/>
          <a:sy n="112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Integration by Substitution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6.2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Integration by Substitution with Radicals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b="1"/>
                  <a:t>A slightly different approach:</a:t>
                </a:r>
                <a:r>
                  <a:rPr sz="2800"/>
                  <a:t> "Solve"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𝑑𝑢</m:t>
                    </m:r>
                    <m:r>
                      <a:rPr>
                        <a:latin typeface="Cambria Math" panose="02040503050406030204" pitchFamily="18" charset="0"/>
                      </a:rPr>
                      <m:t>=5</m:t>
                    </m:r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sz="2800"/>
                  <a:t>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sz="2800"/>
                  <a:t>; we get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𝑑𝑢</m:t>
                    </m:r>
                  </m:oMath>
                </a14:m>
                <a:r>
                  <a:rPr sz="2800"/>
                  <a:t>. Then substitute this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𝑢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sz="2800"/>
                  <a:t>, resulting directly in the integral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∫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>
                            <a:latin typeface="Cambria Math" panose="02040503050406030204" pitchFamily="18" charset="0"/>
                          </a:rPr>
                          <m:t>𝑑𝑢</m:t>
                        </m:r>
                      </m:e>
                    </m:d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CAUTION!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The technique used in Example 2, multiplying by </a:t>
                </a:r>
                <a:r>
                  <a:rPr sz="2800">
                    <a:latin typeface="Cambria Math"/>
                  </a:rPr>
                  <a:t>1</a:t>
                </a:r>
                <a:r>
                  <a:rPr sz="2800"/>
                  <a:t> in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sz="2800"/>
                  <a:t> and then factoring out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sz="2800"/>
                  <a:t> from the integral, is valid because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sz="2800"/>
                  <a:t> is a constant. The same technique is not valid with variables. For example, inserting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is valid (if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≠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/>
                  <a:t>), but then factoring out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sz="2800"/>
                  <a:t> from the integral is not valid.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1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t>Example 3: Integration by Substitution with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𝑒</m:t>
                    </m:r>
                  </m:oMath>
                </a14:m>
                <a:endParaRPr sz="280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∫</m:t>
                    </m:r>
                    <m:r>
                      <a:rPr>
                        <a:latin typeface="Cambria Math" panose="02040503050406030204" pitchFamily="18" charset="0"/>
                      </a:rPr>
                      <m:t>7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t>Example 3: Integration by Substitution with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𝑒</m:t>
                    </m:r>
                  </m:oMath>
                </a14:m>
                <a:r>
                  <a:t> (cont.)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6000" b="-1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pPr>
                  <a:defRPr sz="2800"/>
                </a:pPr>
                <a:r>
                  <a:rPr sz="2800"/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𝑢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sz="2800"/>
                  <a:t>. Then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𝑑𝑢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𝑥𝑑𝑥</m:t>
                    </m:r>
                  </m:oMath>
                </a14:m>
                <a:r>
                  <a:rPr sz="2800"/>
                  <a:t>.</a:t>
                </a:r>
              </a:p>
              <a:p>
                <a:pPr>
                  <a:defRPr sz="2800"/>
                </a:pPr>
                <a:r>
                  <a:rPr sz="2800"/>
                  <a:t>We adjust for the </a:t>
                </a:r>
                <a:r>
                  <a:rPr sz="2800">
                    <a:latin typeface="Cambria Math"/>
                  </a:rPr>
                  <a:t>2</a:t>
                </a:r>
                <a:r>
                  <a:rPr sz="2800"/>
                  <a:t> by introducing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800"/>
                  <a:t> into the integrand.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B5113060-7426-8952-4A49-80BF0B2B260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029183733"/>
                  </p:ext>
                </p:extLst>
              </p:nvPr>
            </p:nvGraphicFramePr>
            <p:xfrm>
              <a:off x="478564" y="3200400"/>
              <a:ext cx="8229600" cy="273507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∫</m:t>
                              </m:r>
                              <m:r>
                                <a:rPr sz="1800">
                                  <a:latin typeface="Cambria Math"/>
                                </a:rPr>
                                <m:t>7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𝑑𝑥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7</m:t>
                              </m:r>
                              <m:r>
                                <a:rPr sz="1800">
                                  <a:latin typeface="Cambria Math"/>
                                </a:rPr>
                                <m:t>∫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⋅</m:t>
                              </m:r>
                              <m:r>
                                <a:rPr sz="1800">
                                  <a:latin typeface="Cambria Math"/>
                                </a:rPr>
                                <m:t>2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𝑥𝑑𝑥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Use the Constant Multiple Rule with </a:t>
                          </a:r>
                          <a:r>
                            <a:rPr sz="1800" b="0" dirty="0">
                              <a:latin typeface="Cambria Math"/>
                            </a:rPr>
                            <a:t>7</a:t>
                          </a:r>
                          <a:r>
                            <a:rPr sz="1800" b="0" dirty="0"/>
                            <a:t>, and multiply by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800" b="0" smtClean="0">
                                  <a:latin typeface="Cambria Math"/>
                                </a:rPr>
                                <m:t>⋅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1800" b="0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r>
                            <a:rPr sz="1800" b="0" dirty="0"/>
                            <a:t> since we need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𝑥𝑑𝑥</m:t>
                              </m:r>
                            </m:oMath>
                          </a14:m>
                          <a:r>
                            <a:rPr sz="1800" b="0" dirty="0"/>
                            <a:t> for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𝑑𝑢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∫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7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∫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𝑢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𝑑𝑢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Substitute and use the Constant Multiple Rule with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∫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7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𝑢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𝐶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By Formula IV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∫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7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𝐶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B5113060-7426-8952-4A49-80BF0B2B260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029183733"/>
                  </p:ext>
                </p:extLst>
              </p:nvPr>
            </p:nvGraphicFramePr>
            <p:xfrm>
              <a:off x="478564" y="3200400"/>
              <a:ext cx="8229600" cy="273507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0274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4142" r="-99852" b="-1698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148" t="-4142" b="-1698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520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143089" r="-99852" b="-1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148" t="-143089" b="-1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777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378481" r="-99852" b="-1075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By Formula IV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777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484615" r="-99852" b="-89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Integration by Substitution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∫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EEF157-447F-78A9-49E5-998D803E6DB4}"/>
                  </a:ext>
                </a:extLst>
              </p:cNvPr>
              <p:cNvSpPr txBox="1"/>
              <p:nvPr/>
            </p:nvSpPr>
            <p:spPr>
              <a:xfrm>
                <a:off x="457200" y="1828800"/>
                <a:ext cx="8229600" cy="10402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Choose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𝑢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Then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𝑑𝑢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𝑑𝑥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EEF157-447F-78A9-49E5-998D803E6D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828800"/>
                <a:ext cx="8229600" cy="1040285"/>
              </a:xfrm>
              <a:prstGeom prst="rect">
                <a:avLst/>
              </a:prstGeom>
              <a:blipFill>
                <a:blip r:embed="rId3"/>
                <a:stretch>
                  <a:fillRect l="-1481" t="-5263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Integration by Substitution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Integration by Substitution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2654334294"/>
                  </p:ext>
                </p:extLst>
              </p:nvPr>
            </p:nvGraphicFramePr>
            <p:xfrm>
              <a:off x="457200" y="1105523"/>
              <a:ext cx="8229600" cy="358432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410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19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∫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sup>
                                          </m:s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5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𝑑𝑥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=∫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  <m:r>
                                        <a:rPr sz="1800">
                                          <a:latin typeface="Cambria Math"/>
                                        </a:rPr>
                                        <m:t>⋅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𝑑𝑥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sz="1800"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sz="1800">
                                                      <a:latin typeface="Cambria Math"/>
                                                    </a:rPr>
                                                    <m:t>3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Multiply the integrand by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1800" b="0" smtClean="0">
                                  <a:latin typeface="Cambria Math"/>
                                </a:rPr>
                                <m:t>⋅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1800" b="0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r>
                            <a:rPr sz="1800" b="0" dirty="0"/>
                            <a:t> to get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b="0" i="1" smtClean="0">
                                  <a:latin typeface="Cambria Math"/>
                                </a:rPr>
                                <m:t>𝑑𝑥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∫</m:t>
                                  </m:r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sz="1800"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sz="1800">
                                                      <a:latin typeface="Cambria Math"/>
                                                    </a:rPr>
                                                    <m:t>3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sz="1800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∫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𝑑𝑢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5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By the Constant Multiple Rule</a:t>
                          </a:r>
                          <a:r>
                            <a:rPr sz="1800" b="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∫</m:t>
                                  </m:r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sz="1800"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sz="1800">
                                                      <a:latin typeface="Cambria Math"/>
                                                    </a:rPr>
                                                    <m:t>3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sz="1800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∫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𝑑𝑢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∫</m:t>
                                  </m:r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sz="1800"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sz="1800">
                                                      <a:latin typeface="Cambria Math"/>
                                                    </a:rPr>
                                                    <m:t>3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sz="1800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5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5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𝐶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By Formula II</a:t>
                          </a:r>
                          <a:r>
                            <a:rPr sz="1800" b="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∫</m:t>
                                  </m:r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sz="1800"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sz="1800">
                                                      <a:latin typeface="Cambria Math"/>
                                                    </a:rPr>
                                                    <m:t>3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sz="1800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𝐶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∫</m:t>
                                  </m:r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sz="1800"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sz="1800">
                                                      <a:latin typeface="Cambria Math"/>
                                                    </a:rPr>
                                                    <m:t>3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sz="1800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𝐶</m:t>
                              </m:r>
                              <m:r>
                                <a:rPr sz="18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12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sup>
                                          </m:s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4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𝐶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2654334294"/>
                  </p:ext>
                </p:extLst>
              </p:nvPr>
            </p:nvGraphicFramePr>
            <p:xfrm>
              <a:off x="457200" y="1105523"/>
              <a:ext cx="8229600" cy="358432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410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19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545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r="-52027" b="-376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2208" b="-376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8095" r="-52027" b="-34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By the Constant Multiple Rule</a:t>
                          </a:r>
                          <a:r>
                            <a:rPr sz="1800" b="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74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54444" r="-52027" b="-3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74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54444" r="-52027" b="-2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By Formula II</a:t>
                          </a:r>
                          <a:r>
                            <a:rPr sz="1800" b="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74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54444" r="-52027" b="-1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474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54444" r="-52027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We have used the letter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sz="2800" dirty="0"/>
                  <a:t> throughout this section. This particular letter is commonly used in most calculus courses, and the substitution technique is sometimes known as the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sz="2800" b="1" dirty="0"/>
                  <a:t>-substitution</a:t>
                </a:r>
                <a:r>
                  <a:rPr sz="2800" dirty="0"/>
                  <a:t> technique.</a:t>
                </a:r>
              </a:p>
              <a:p>
                <a:pPr>
                  <a:defRPr sz="2800"/>
                </a:pPr>
                <a:r>
                  <a:rPr sz="2800" dirty="0"/>
                  <a:t>A rule of thumb that you may have observed while using this technique is to substitute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sz="2800" dirty="0"/>
                  <a:t> for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exponent in an exponential function,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an expression in parentheses,</a:t>
                </a:r>
              </a:p>
              <a:p>
                <a:pPr marL="514350" indent="-514350">
                  <a:buFont typeface="+mj-lt"/>
                  <a:buAutoNum type="arabicPeriod" startAt="3"/>
                  <a:defRPr sz="2800"/>
                </a:pPr>
                <a:r>
                  <a:rPr dirty="0"/>
                  <a:t>​</a:t>
                </a:r>
                <a:r>
                  <a:rPr sz="2800" dirty="0"/>
                  <a:t>a denominator, or</a:t>
                </a:r>
              </a:p>
              <a:p>
                <a:pPr marL="514350" indent="-514350">
                  <a:buFont typeface="+mj-lt"/>
                  <a:buAutoNum type="arabicPeriod" startAt="4"/>
                  <a:defRPr sz="2800"/>
                </a:pPr>
                <a:r>
                  <a:rPr dirty="0"/>
                  <a:t>​</a:t>
                </a:r>
                <a:r>
                  <a:rPr sz="2800" dirty="0"/>
                  <a:t>an expression under a radical sign.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998" r="-1033" b="-1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Incorrect Integration by Substitution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∫3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C13AB-3084-09B1-FE5B-78FC37723C3F}"/>
                  </a:ext>
                </a:extLst>
              </p:cNvPr>
              <p:cNvSpPr txBox="1"/>
              <p:nvPr/>
            </p:nvSpPr>
            <p:spPr>
              <a:xfrm>
                <a:off x="457200" y="1600200"/>
                <a:ext cx="8229600" cy="34197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Let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𝑢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Then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𝑑𝑢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6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𝑥𝑑𝑥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This substitution will not work because the expression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p>
                        </m:s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e>
                    </m:rad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𝑑𝑥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is not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𝑑𝑢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 better substitution is to let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𝑢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represent the expression under the radical sign. Let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𝑢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Then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𝑑𝑢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𝑑𝑥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Now substitution gives a familiar form.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C13AB-3084-09B1-FE5B-78FC37723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229600" cy="3419782"/>
              </a:xfrm>
              <a:prstGeom prst="rect">
                <a:avLst/>
              </a:prstGeom>
              <a:blipFill>
                <a:blip r:embed="rId3"/>
                <a:stretch>
                  <a:fillRect l="-1481" t="-1786" r="-2222"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Incorrect Integration by Substitution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1916618522"/>
                  </p:ext>
                </p:extLst>
              </p:nvPr>
            </p:nvGraphicFramePr>
            <p:xfrm>
              <a:off x="457200" y="1105523"/>
              <a:ext cx="8229600" cy="26313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∫3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rad>
                              <m:r>
                                <a:rPr sz="1800">
                                  <a:latin typeface="Cambria Math"/>
                                </a:rPr>
                                <m:t>𝑑𝑥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=∫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⋅3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𝑑𝑥</m:t>
                              </m:r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Rewrite using exponents.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∫3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ad>
                                    <m:radPr>
                                      <m:degHide m:val="on"/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rad>
                                  <m:r>
                                    <a:rPr sz="1800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=∫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𝑑𝑢</m:t>
                              </m:r>
                            </m:oMath>
                          </a14:m>
                          <a:endParaRPr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Substitute.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∫3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ad>
                                    <m:radPr>
                                      <m:degHide m:val="on"/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rad>
                                  <m:r>
                                    <a:rPr sz="1800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sz="1800">
                                      <a:latin typeface="Cambria Math"/>
                                    </a:rPr>
                                    <m:t>+1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sz="1800">
                                      <a:latin typeface="Cambria Math"/>
                                    </a:rPr>
                                    <m:t>+1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𝐶</m:t>
                              </m:r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By Formula II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∫3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ad>
                                    <m:radPr>
                                      <m:degHide m:val="on"/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rad>
                                  <m:r>
                                    <a:rPr sz="1800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𝐶</m:t>
                              </m:r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Simplify.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∫3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ad>
                                    <m:radPr>
                                      <m:degHide m:val="on"/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rad>
                                  <m:r>
                                    <a:rPr sz="1800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𝐶</m:t>
                              </m:r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/>
                            <a:t>Substitute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sz="1800" b="0" i="1">
                                      <a:latin typeface="Cambria Math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sz="1800" b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1800" b="0">
                                  <a:latin typeface="Cambria Math"/>
                                </a:rPr>
                                <m:t>+1</m:t>
                              </m:r>
                            </m:oMath>
                          </a14:m>
                          <a:r>
                            <a:rPr sz="1800" b="0" dirty="0"/>
                            <a:t> for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u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1916618522"/>
                  </p:ext>
                </p:extLst>
              </p:nvPr>
            </p:nvGraphicFramePr>
            <p:xfrm>
              <a:off x="457200" y="1105523"/>
              <a:ext cx="8229600" cy="26313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658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6579" r="-100000" b="-47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Rewrite using exponents.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58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5195" r="-100000" b="-3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Substitute.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355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51923" r="-100000" b="-1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By Formula II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320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97727" r="-100000" b="-106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Simplify.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320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02299" r="-100000" b="-80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402299" b="-80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Formulas of Integration with Function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∫</m:t>
                    </m:r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∫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sz="2800" dirty="0"/>
                  <a:t>, 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≠−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sz="2800" dirty="0"/>
              </a:p>
              <a:p>
                <a:pPr marL="514350" indent="-514350">
                  <a:buFont typeface="+mj-lt"/>
                  <a:buAutoNum type="arabi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∫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=∫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den>
                    </m:f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  <m:r>
                      <a:rPr>
                        <a:latin typeface="Cambria Math" panose="02040503050406030204" pitchFamily="18" charset="0"/>
                      </a:rPr>
                      <m:t>=∫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rabicPeriod" startAt="4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∫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sup>
                    </m:sSup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6: Incorrect Integration by Substitution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∫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>
                                <a:latin typeface="Cambria Math" panose="02040503050406030204" pitchFamily="18" charset="0"/>
                              </a:rPr>
                              <m:t>+5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99699F-AA1B-B168-F3ED-C4ADD00839B8}"/>
                  </a:ext>
                </a:extLst>
              </p:cNvPr>
              <p:cNvSpPr txBox="1"/>
              <p:nvPr/>
            </p:nvSpPr>
            <p:spPr>
              <a:xfrm>
                <a:off x="459336" y="1752600"/>
                <a:ext cx="8227464" cy="10402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Let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𝑢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5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Then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𝑑𝑢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𝑥𝑑𝑥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and</a:t>
                </a:r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99699F-AA1B-B168-F3ED-C4ADD0083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36" y="1752600"/>
                <a:ext cx="8227464" cy="1040285"/>
              </a:xfrm>
              <a:prstGeom prst="rect">
                <a:avLst/>
              </a:prstGeom>
              <a:blipFill>
                <a:blip r:embed="rId3"/>
                <a:stretch>
                  <a:fillRect l="-1481" t="-5882" b="-1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80CA19-AC3A-5000-DA63-DC6441F096FA}"/>
                  </a:ext>
                </a:extLst>
              </p:cNvPr>
              <p:cNvSpPr txBox="1"/>
              <p:nvPr/>
            </p:nvSpPr>
            <p:spPr>
              <a:xfrm>
                <a:off x="6096000" y="2272742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ar-AE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ar-AE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</m:e>
                        </m:d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sup>
                    </m:sSup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80CA19-AC3A-5000-DA63-DC6441F09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272742"/>
                <a:ext cx="4572000" cy="523220"/>
              </a:xfrm>
              <a:prstGeom prst="rect">
                <a:avLst/>
              </a:prstGeom>
              <a:blipFill>
                <a:blip r:embed="rId4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074947-07FF-2898-EDB0-F3147F0E9A7B}"/>
                  </a:ext>
                </a:extLst>
              </p:cNvPr>
              <p:cNvSpPr txBox="1"/>
              <p:nvPr/>
            </p:nvSpPr>
            <p:spPr>
              <a:xfrm>
                <a:off x="457200" y="2792885"/>
                <a:ext cx="8227464" cy="1574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This substitution will not work. The differential is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𝑑𝑥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𝑑𝑢</m:t>
                        </m:r>
                      </m:num>
                      <m:den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den>
                    </m:f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 factor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is not present in the original problem.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074947-07FF-2898-EDB0-F3147F0E9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792885"/>
                <a:ext cx="8227464" cy="1574662"/>
              </a:xfrm>
              <a:prstGeom prst="rect">
                <a:avLst/>
              </a:prstGeom>
              <a:blipFill>
                <a:blip r:embed="rId5"/>
                <a:stretch>
                  <a:fillRect l="-1481" t="-3488" b="-10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98741AA-C6E5-3149-976D-66AE2C6DDD5A}"/>
                  </a:ext>
                </a:extLst>
              </p:cNvPr>
              <p:cNvSpPr txBox="1"/>
              <p:nvPr/>
            </p:nvSpPr>
            <p:spPr>
              <a:xfrm>
                <a:off x="465034" y="4367547"/>
                <a:ext cx="8219630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Actually, in this example, the method cannot be made to work by any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𝑢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-substitution.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98741AA-C6E5-3149-976D-66AE2C6DD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34" y="4367547"/>
                <a:ext cx="8219630" cy="954107"/>
              </a:xfrm>
              <a:prstGeom prst="rect">
                <a:avLst/>
              </a:prstGeom>
              <a:blipFill>
                <a:blip r:embed="rId6"/>
                <a:stretch>
                  <a:fillRect l="-1483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t>Formulas of Integration with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𝑢</m:t>
                    </m:r>
                  </m:oMath>
                </a14:m>
                <a:r>
                  <a:t>-Substitution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∫</m:t>
                    </m:r>
                    <m:r>
                      <a:rPr>
                        <a:latin typeface="Cambria Math" panose="02040503050406030204" pitchFamily="18" charset="0"/>
                      </a:rPr>
                      <m:t>𝑘𝑑𝑢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𝑘𝑢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∫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𝑑𝑢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sz="2800" dirty="0"/>
                  <a:t>, 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≠−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sz="2800" dirty="0"/>
              </a:p>
              <a:p>
                <a:pPr marL="514350" indent="-514350">
                  <a:buFont typeface="+mj-lt"/>
                  <a:buAutoNum type="arabi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∫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𝑑𝑢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𝑢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=∫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𝑢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𝑑𝑢</m:t>
                    </m:r>
                    <m:r>
                      <a:rPr>
                        <a:latin typeface="Cambria Math" panose="02040503050406030204" pitchFamily="18" charset="0"/>
                      </a:rPr>
                      <m:t>=∫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𝑑𝑢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rabicPeriod" startAt="4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∫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𝑑𝑢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402" t="-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sz="2800" dirty="0"/>
                  <a:t>These forms indicate three particularly informative ideas about integration formulas:</a:t>
                </a:r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The letter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that we used previously in integration formulas is a place holder. Any other letter, such as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, or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, can be used.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Any substitution made in an integrand requires a related substitution for the differential such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𝑑𝑢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𝑑𝑣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𝑑𝑦</m:t>
                    </m:r>
                  </m:oMath>
                </a14:m>
                <a:r>
                  <a:rPr sz="2800" dirty="0"/>
                  <a:t>, 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rabicPeriod" startAt="3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sz="2800" dirty="0"/>
                  <a:t>-substitution method will be appropriate to use when, in order to check the correctness of the antiderivative found, one must use the Chain Rule in some form.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81" t="-1746" r="-1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CAUTION!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There is no product rule for integration.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Integration by Substitution with Rational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∫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CF8F30-A635-1576-53F0-9374AFE066F9}"/>
                  </a:ext>
                </a:extLst>
              </p:cNvPr>
              <p:cNvSpPr txBox="1"/>
              <p:nvPr/>
            </p:nvSpPr>
            <p:spPr>
              <a:xfrm>
                <a:off x="457200" y="1872371"/>
                <a:ext cx="8229600" cy="19882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Let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𝑢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Then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𝑑𝑢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𝑡𝑑𝑡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In this case,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𝑡𝑑𝑡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is in the integral expression just as we need it. So no adjustments are necessary.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CF8F30-A635-1576-53F0-9374AFE06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872371"/>
                <a:ext cx="8229600" cy="1988237"/>
              </a:xfrm>
              <a:prstGeom prst="rect">
                <a:avLst/>
              </a:prstGeom>
              <a:blipFill>
                <a:blip r:embed="rId3"/>
                <a:stretch>
                  <a:fillRect l="-1481" t="-2761" r="-1556" b="-7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Integration by Substitution with Rational Expressions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 </a:t>
            </a:r>
            <a:endParaRPr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A10F4DBE-8A75-B51E-2360-DF19EB6F37F0}"/>
                  </a:ext>
                </a:extLst>
              </p:cNvPr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251772811"/>
                  </p:ext>
                </p:extLst>
              </p:nvPr>
            </p:nvGraphicFramePr>
            <p:xfrm>
              <a:off x="457200" y="1105523"/>
              <a:ext cx="8229600" cy="272834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819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10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∫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𝑡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+1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𝑑𝑡</m:t>
                              </m:r>
                              <m:r>
                                <a:rPr sz="1800">
                                  <a:latin typeface="Cambria Math"/>
                                </a:rPr>
                                <m:t>=∫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𝑑𝑢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𝑢</m:t>
                                  </m:r>
                                </m:den>
                              </m:f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Make the substitutions.</a:t>
                          </a:r>
                          <a:r>
                            <a:rPr sz="1800" b="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∫</m:t>
                                  </m:r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+1</m:t>
                                      </m:r>
                                    </m:den>
                                  </m:f>
                                  <m:r>
                                    <a:rPr sz="1800">
                                      <a:latin typeface="Cambria Math"/>
                                    </a:rPr>
                                    <m:t>𝑑𝑡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=∫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𝑑𝑢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Rewriting the integrand emphasizes that the exponent is </a:t>
                          </a:r>
                          <a14:m>
                            <m:oMath xmlns:m="http://schemas.openxmlformats.org/officeDocument/2006/math">
                              <m:r>
                                <a:rPr sz="1800" b="0">
                                  <a:latin typeface="Cambria Math"/>
                                </a:rPr>
                                <m:t>−1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∫</m:t>
                                  </m:r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+1</m:t>
                                      </m:r>
                                    </m:den>
                                  </m:f>
                                  <m:r>
                                    <a:rPr sz="1800">
                                      <a:latin typeface="Cambria Math"/>
                                    </a:rPr>
                                    <m:t>𝑑𝑡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𝐶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By Formula III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∫</m:t>
                                  </m:r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+1</m:t>
                                      </m:r>
                                    </m:den>
                                  </m:f>
                                  <m:r>
                                    <a:rPr sz="1800">
                                      <a:latin typeface="Cambria Math"/>
                                    </a:rPr>
                                    <m:t>𝑑𝑡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𝐶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Substitute in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u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sz="1800" b="0" i="1">
                                      <a:latin typeface="Cambria Math"/>
                                    </a:rPr>
                                    <m:t>t</m:t>
                                  </m:r>
                                </m:e>
                                <m:sup>
                                  <m:r>
                                    <a:rPr sz="1800" b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 b="0">
                                  <a:latin typeface="Cambria Math"/>
                                </a:rPr>
                                <m:t>+1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∫</m:t>
                                  </m:r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+1</m:t>
                                      </m:r>
                                    </m:den>
                                  </m:f>
                                  <m:r>
                                    <a:rPr sz="1800">
                                      <a:latin typeface="Cambria Math"/>
                                    </a:rPr>
                                    <m:t>𝑑𝑡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𝐶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In this problem, the absolute value symbols are not necessary because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sz="1800" b="0" i="1">
                                      <a:latin typeface="Cambria Math"/>
                                    </a:rPr>
                                    <m:t>t</m:t>
                                  </m:r>
                                </m:e>
                                <m:sup>
                                  <m:r>
                                    <a:rPr sz="1800" b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 b="0">
                                  <a:latin typeface="Cambria Math"/>
                                </a:rPr>
                                <m:t>+1&gt;0</m:t>
                              </m:r>
                            </m:oMath>
                          </a14:m>
                          <a:r>
                            <a:rPr sz="1800" b="0" dirty="0"/>
                            <a:t> for all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t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A10F4DBE-8A75-B51E-2360-DF19EB6F37F0}"/>
                  </a:ext>
                </a:extLst>
              </p:cNvPr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251772811"/>
                  </p:ext>
                </p:extLst>
              </p:nvPr>
            </p:nvGraphicFramePr>
            <p:xfrm>
              <a:off x="457200" y="1105523"/>
              <a:ext cx="8229600" cy="272834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819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10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865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6250" r="-191577" b="-4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Make the substitutions.</a:t>
                          </a:r>
                          <a:r>
                            <a:rPr sz="1800" b="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80952" r="-191577" b="-26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2198" t="-80952" b="-26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808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40506" r="-191577" b="-2531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By Formula III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808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40506" r="-191577" b="-1531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2198" t="-340506" b="-1531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31429" r="-191577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2198" t="-331429" b="-152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Integration by Substitution with Radicals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∫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A5029B9-04EA-6025-2015-AF6BE03C0598}"/>
                  </a:ext>
                </a:extLst>
              </p:cNvPr>
              <p:cNvSpPr txBox="1"/>
              <p:nvPr/>
            </p:nvSpPr>
            <p:spPr>
              <a:xfrm>
                <a:off x="457200" y="1600200"/>
                <a:ext cx="8229600" cy="32578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Choose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𝑢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=5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+1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𝑑𝑢</m:t>
                        </m:r>
                      </m:num>
                      <m:den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𝑑𝑥</m:t>
                        </m:r>
                      </m:den>
                    </m:f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5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and, multiplying by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𝑑𝑥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on both sides, we get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𝑑𝑢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5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𝑑𝑥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Since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𝑑𝑢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5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𝑑𝑥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and the constant factor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mbria Math"/>
                    <a:ea typeface="+mn-ea"/>
                    <a:cs typeface="+mn-cs"/>
                  </a:rPr>
                  <a:t>5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is not part of the original integrand, multiply the integrand by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mbria Math"/>
                    <a:ea typeface="+mn-ea"/>
                    <a:cs typeface="+mn-cs"/>
                  </a:rPr>
                  <a:t>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in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⋅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5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as follows.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A5029B9-04EA-6025-2015-AF6BE03C0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229600" cy="3257815"/>
              </a:xfrm>
              <a:prstGeom prst="rect">
                <a:avLst/>
              </a:prstGeom>
              <a:blipFill>
                <a:blip r:embed="rId3"/>
                <a:stretch>
                  <a:fillRect l="-1481" t="-1873" r="-1704" b="-1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Integration by Substitution with Radicals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269836819"/>
                  </p:ext>
                </p:extLst>
              </p:nvPr>
            </p:nvGraphicFramePr>
            <p:xfrm>
              <a:off x="457200" y="1105523"/>
              <a:ext cx="8229600" cy="329552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∫</m:t>
                              </m:r>
                              <m:rad>
                                <m:radPr>
                                  <m:degHide m:val="on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5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rad>
                              <m:r>
                                <a:rPr sz="1800">
                                  <a:latin typeface="Cambria Math"/>
                                </a:rPr>
                                <m:t>𝑑𝑥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=∫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5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⋅5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𝑑𝑥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Use fractional exponents.</a:t>
                          </a:r>
                          <a:endParaRPr sz="18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∫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5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rad>
                                  <m:r>
                                    <a:rPr sz="1800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=∫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⋅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𝑑𝑢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Substitute.</a:t>
                          </a:r>
                          <a:endParaRPr sz="18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∫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5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rad>
                                  <m:r>
                                    <a:rPr sz="1800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∫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𝑑𝑢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By the Constant Multiple Rule</a:t>
                          </a:r>
                          <a:endParaRPr sz="18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∫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5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rad>
                                  <m:r>
                                    <a:rPr sz="1800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sz="1800">
                                      <a:latin typeface="Cambria Math"/>
                                    </a:rPr>
                                    <m:t>+1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sz="1800">
                                      <a:latin typeface="Cambria Math"/>
                                    </a:rPr>
                                    <m:t>+1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𝐶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By Formula II</a:t>
                          </a:r>
                          <a:endParaRPr sz="18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∫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5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rad>
                                  <m:r>
                                    <a:rPr sz="1800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𝐶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Simplify.</a:t>
                          </a:r>
                          <a:endParaRPr sz="18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∫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5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rad>
                                  <m:r>
                                    <a:rPr sz="1800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15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5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𝐶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Substitute </a:t>
                          </a:r>
                          <a14:m>
                            <m:oMath xmlns:m="http://schemas.openxmlformats.org/officeDocument/2006/math">
                              <m:r>
                                <a:rPr sz="1800" b="0">
                                  <a:latin typeface="Cambria Math"/>
                                </a:rPr>
                                <m:t>5</m:t>
                              </m:r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x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+1</m:t>
                              </m:r>
                            </m:oMath>
                          </a14:m>
                          <a:r>
                            <a:rPr sz="1800" b="0" dirty="0"/>
                            <a:t> for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u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269836819"/>
                  </p:ext>
                </p:extLst>
              </p:nvPr>
            </p:nvGraphicFramePr>
            <p:xfrm>
              <a:off x="457200" y="1105523"/>
              <a:ext cx="8229600" cy="329552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317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r="-100000" b="-5298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Use fractional exponents.</a:t>
                          </a:r>
                          <a:endParaRPr sz="18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317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8864" r="-100000" b="-423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Substitute.</a:t>
                          </a:r>
                          <a:endParaRPr sz="18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317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1149" r="-100000" b="-3287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By the Constant Multiple Rule</a:t>
                          </a:r>
                          <a:endParaRPr sz="18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355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51923" r="-100000" b="-1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By Formula II</a:t>
                          </a:r>
                          <a:endParaRPr sz="18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323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15909" r="-100000" b="-106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Simplify.</a:t>
                          </a:r>
                          <a:endParaRPr sz="18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323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21839" r="-100000" b="-80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521839" b="-80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1182</Words>
  <Application>Microsoft Office PowerPoint</Application>
  <PresentationFormat>On-screen Show (4:3)</PresentationFormat>
  <Paragraphs>117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Cambria Math</vt:lpstr>
      <vt:lpstr>Courier New</vt:lpstr>
      <vt:lpstr>Office Theme</vt:lpstr>
      <vt:lpstr>Section 6.2</vt:lpstr>
      <vt:lpstr>Formulas of Integration with Function Notation</vt:lpstr>
      <vt:lpstr>Formulas of Integration with u-Substitution</vt:lpstr>
      <vt:lpstr>Note:</vt:lpstr>
      <vt:lpstr>CAUTION!</vt:lpstr>
      <vt:lpstr>Example 1: Integration by Substitution with Rational Expressions</vt:lpstr>
      <vt:lpstr>Example 1: Integration by Substitution with Rational Expressions (cont.)</vt:lpstr>
      <vt:lpstr>Example 2: Integration by Substitution with Radicals</vt:lpstr>
      <vt:lpstr>Example 2: Integration by Substitution with Radicals (cont.)</vt:lpstr>
      <vt:lpstr>Example 2: Integration by Substitution with Radicals (cont.)</vt:lpstr>
      <vt:lpstr>CAUTION!</vt:lpstr>
      <vt:lpstr>Example 3: Integration by Substitution with e</vt:lpstr>
      <vt:lpstr>Example 3: Integration by Substitution with e (cont.)</vt:lpstr>
      <vt:lpstr>Example 4: Integration by Substitution</vt:lpstr>
      <vt:lpstr>Example 4: Integration by Substitution (cont.)</vt:lpstr>
      <vt:lpstr>Example 4: Integration by Substitution (cont.)</vt:lpstr>
      <vt:lpstr>Note:</vt:lpstr>
      <vt:lpstr>Example 5: Incorrect Integration by Substitution</vt:lpstr>
      <vt:lpstr>Example 5: Incorrect Integration by Substitution (cont.)</vt:lpstr>
      <vt:lpstr>Example 6: Incorrect Integration by Substitution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Calculus, 3rd edition</dc:title>
  <dc:creator>Hawkes Learning</dc:creator>
  <cp:lastModifiedBy>Kyle Gilstrap</cp:lastModifiedBy>
  <cp:revision>127</cp:revision>
  <dcterms:created xsi:type="dcterms:W3CDTF">2013-04-26T14:43:13Z</dcterms:created>
  <dcterms:modified xsi:type="dcterms:W3CDTF">2022-08-24T20:31:42Z</dcterms:modified>
</cp:coreProperties>
</file>