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76" r:id="rId5"/>
    <p:sldId id="259" r:id="rId6"/>
    <p:sldId id="260" r:id="rId7"/>
    <p:sldId id="261" r:id="rId8"/>
    <p:sldId id="262" r:id="rId9"/>
    <p:sldId id="263" r:id="rId10"/>
    <p:sldId id="264" r:id="rId11"/>
    <p:sldId id="268" r:id="rId12"/>
    <p:sldId id="269" r:id="rId13"/>
    <p:sldId id="272" r:id="rId14"/>
    <p:sldId id="274" r:id="rId15"/>
    <p:sldId id="275" r:id="rId1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mbria Math" panose="02040503050406030204" pitchFamily="18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6092"/>
    <a:srgbClr val="000000"/>
    <a:srgbClr val="2D7D9F"/>
    <a:srgbClr val="0000FF"/>
    <a:srgbClr val="000099"/>
    <a:srgbClr val="1F497D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112" d="100"/>
          <a:sy n="112" d="100"/>
        </p:scale>
        <p:origin x="174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Area and Riemann Sums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6.3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Riemann Sum (cont.)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CE4D1C-EE88-AB33-9138-ED7923DD7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124" y="1053756"/>
            <a:ext cx="4793751" cy="469872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Riemann Sum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Use a Riemann sum to estimate the area between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sz="2800"/>
                  <a:t> and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-axis on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sz="2800"/>
                  <a:t>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  <m:r>
                      <a:rPr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A3696F3-29D8-3463-9F66-7C79903EB650}"/>
                  </a:ext>
                </a:extLst>
              </p:cNvPr>
              <p:cNvSpPr txBox="1"/>
              <p:nvPr/>
            </p:nvSpPr>
            <p:spPr>
              <a:xfrm>
                <a:off x="455064" y="2438400"/>
                <a:ext cx="8229600" cy="23297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Solution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000"/>
                </a:pPr>
                <a14:m>
                  <m:oMath xmlns:m="http://schemas.openxmlformats.org/officeDocument/2006/math">
                    <m:r>
                      <a: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𝛥</m:t>
                    </m:r>
                    <m:r>
                      <a: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ar-AE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ar-AE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  <m:r>
                          <a:rPr kumimoji="0" lang="ar-AE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d>
                          <m:dPr>
                            <m:ctrlPr>
                              <a:rPr kumimoji="0" lang="ar-AE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ar-AE" sz="2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r>
                              <a:rPr kumimoji="0" lang="ar-AE" sz="2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e>
                        </m:d>
                      </m:num>
                      <m:den>
                        <m:r>
                          <a:rPr kumimoji="0" lang="ar-AE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den>
                    </m:f>
                    <m:r>
                      <a:rPr kumimoji="0" lang="ar-AE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ar-AE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ar-AE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ar-AE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den>
                    </m:f>
                    <m:r>
                      <a:rPr kumimoji="0" lang="ar-AE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ar-AE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</m:t>
                    </m:r>
                    <m:r>
                      <a:rPr kumimoji="0" lang="ar-AE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r>
                      <a:rPr kumimoji="0" lang="ar-AE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5</m:t>
                    </m:r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First, we find </a:t>
                </a:r>
                <a14:m>
                  <m:oMath xmlns:m="http://schemas.openxmlformats.org/officeDocument/2006/math">
                    <m:r>
                      <a: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𝛥</m:t>
                    </m:r>
                    <m:r>
                      <a: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𝑥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by substituting the given values </a:t>
                </a:r>
                <a14:m>
                  <m:oMath xmlns:m="http://schemas.openxmlformats.org/officeDocument/2006/math">
                    <m:r>
                      <a: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=−</m:t>
                    </m:r>
                    <m:r>
                      <a: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1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𝑏</m:t>
                    </m:r>
                    <m:r>
                      <a: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2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and </a:t>
                </a:r>
                <a14:m>
                  <m:oMath xmlns:m="http://schemas.openxmlformats.org/officeDocument/2006/math">
                    <m:r>
                      <a: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6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In this example, we use the left endpoint of each subinterval for the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</m:t>
                        </m:r>
                      </m:e>
                      <m:sub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</m:t>
                        </m:r>
                      </m:e>
                      <m:sub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</m:t>
                        </m:r>
                      </m:e>
                      <m:sub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</m:t>
                        </m:r>
                      </m:e>
                      <m:sub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sub>
                    </m:sSub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</m:t>
                        </m:r>
                      </m:e>
                      <m:sub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sub>
                    </m:sSub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</m:t>
                        </m:r>
                      </m:e>
                      <m:sub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sub>
                    </m:sSub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A3696F3-29D8-3463-9F66-7C79903EB6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064" y="2438400"/>
                <a:ext cx="8229600" cy="2329740"/>
              </a:xfrm>
              <a:prstGeom prst="rect">
                <a:avLst/>
              </a:prstGeom>
              <a:blipFill>
                <a:blip r:embed="rId3"/>
                <a:stretch>
                  <a:fillRect l="-1556" t="-2356" b="-6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Riemann Sum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 </a:t>
            </a:r>
            <a:endParaRPr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E669B2-6490-233C-152E-1172437D2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1219200"/>
            <a:ext cx="7696200" cy="168829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Riemann Sum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1549098645"/>
                  </p:ext>
                </p:extLst>
              </p:nvPr>
            </p:nvGraphicFramePr>
            <p:xfrm>
              <a:off x="457200" y="1105523"/>
              <a:ext cx="8229600" cy="20269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334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95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sz="1800">
                                      <a:latin typeface="Cambria Math"/>
                                    </a:rPr>
                                    <m:t>6</m:t>
                                  </m:r>
                                </m:sub>
                              </m:sSub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sz="18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  <m:r>
                                    <a:rPr sz="1800">
                                      <a:latin typeface="Cambria Math"/>
                                    </a:rPr>
                                    <m:t>+</m:t>
                                  </m:r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0</m:t>
                                              </m:r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.</m:t>
                                              </m:r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5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sz="18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  <m:r>
                                    <a:rPr sz="1800" smtClean="0">
                                      <a:latin typeface="Cambria Math"/>
                                    </a:rPr>
                                    <m:t>+</m:t>
                                  </m:r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0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sz="18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  <m:r>
                                    <a:rPr sz="1800">
                                      <a:latin typeface="Cambria Math"/>
                                    </a:rPr>
                                    <m:t>+</m:t>
                                  </m:r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0</m:t>
                                              </m:r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.</m:t>
                                              </m:r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5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sz="18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  <m:r>
                                    <a:rPr sz="1800">
                                      <a:latin typeface="Cambria Math"/>
                                    </a:rPr>
                                    <m:t>+</m:t>
                                  </m:r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sz="18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  <m:r>
                                    <a:rPr sz="18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m:rPr>
                                      <m:nor/>
                                    </m:rPr>
                                    <a:rPr sz="1800">
                                      <a:latin typeface="Cambria Math"/>
                                    </a:rPr>
                                    <m:t> </m:t>
                                  </m:r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.</m:t>
                                              </m:r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5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sz="18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sz="1800">
                                  <a:latin typeface="Cambria Math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0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.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5</m:t>
                                  </m:r>
                                </m:e>
                              </m:d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Substitute the appropriate values into the general form of the Riemann sum.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sSub>
                                    <m:sSubPr>
                                      <m:ctrlPr>
                                        <a:rPr sz="180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sz="1800">
                                          <a:latin typeface="Cambria Math"/>
                                        </a:rPr>
                                        <m:t>6</m:t>
                                      </m:r>
                                    </m:sub>
                                  </m:sSub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.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25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.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25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.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25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0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.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5</m:t>
                                  </m:r>
                                </m:e>
                              </m:d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sSub>
                                    <m:sSubPr>
                                      <m:ctrlPr>
                                        <a:rPr sz="180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sz="1800">
                                          <a:latin typeface="Cambria Math"/>
                                        </a:rPr>
                                        <m:t>6</m:t>
                                      </m:r>
                                    </m:sub>
                                  </m:sSub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10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.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75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0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.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5</m:t>
                                  </m:r>
                                </m:e>
                              </m:d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sSub>
                                    <m:sSubPr>
                                      <m:ctrlPr>
                                        <a:rPr sz="180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sz="1800">
                                          <a:latin typeface="Cambria Math"/>
                                        </a:rPr>
                                        <m:t>6</m:t>
                                      </m:r>
                                    </m:sub>
                                  </m:sSub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r>
                                <a:rPr sz="1800">
                                  <a:latin typeface="Cambria Math"/>
                                </a:rPr>
                                <m:t>5</m:t>
                              </m:r>
                              <m:r>
                                <a:rPr sz="1800">
                                  <a:latin typeface="Cambria Math"/>
                                </a:rPr>
                                <m:t>.</m:t>
                              </m:r>
                              <m:r>
                                <a:rPr sz="1800">
                                  <a:latin typeface="Cambria Math"/>
                                </a:rPr>
                                <m:t>375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1549098645"/>
                  </p:ext>
                </p:extLst>
              </p:nvPr>
            </p:nvGraphicFramePr>
            <p:xfrm>
              <a:off x="457200" y="1105523"/>
              <a:ext cx="8229600" cy="20269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334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95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68667" r="-54286" b="-1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Substitute the appropriate values into the general form of the Riemann sum.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14754" r="-54286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14754" r="-54286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614754" r="-54286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Riemann Sum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D06224-9446-EB50-EA37-34651A58A701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2163405" y="1082675"/>
            <a:ext cx="4817190" cy="484981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Programmable graphing calculators (like the TI-84 Plus) will calculate various types of Riemann sums directly using a menu. We do not include such problems in this course.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Using the Fundamental Theorem of Calculus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Use the Fundamental Theorem of Calculus to determine the area under the graph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30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20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sz="2800"/>
                  <a:t> and over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-axis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sz="280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Using the Fundamental Theorem of Calculus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First, we must find the antiderivative,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𝐹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sz="200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2000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sz="2000">
                              <a:latin typeface="Cambria Math"/>
                            </a:rPr>
                            <m:t>𝑑𝑥</m:t>
                          </m:r>
                        </m:den>
                      </m:f>
                      <m:func>
                        <m:funcPr>
                          <m:ctrlPr>
                            <a:rPr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sz="2000">
                              <a:latin typeface="Cambria Math"/>
                            </a:rPr>
                            <m:t>𝐹</m:t>
                          </m:r>
                        </m:fName>
                        <m:e>
                          <m:d>
                            <m:dPr>
                              <m:ctrlPr>
                                <a:rPr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sz="20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2000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sz="2000">
                              <a:latin typeface="Cambria Math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sz="2000">
                              <a:latin typeface="Cambria Math"/>
                            </a:rPr>
                            <m:t>30</m:t>
                          </m:r>
                          <m:r>
                            <a:rPr sz="2000">
                              <a:latin typeface="Cambria Math"/>
                            </a:rPr>
                            <m:t>𝑥</m:t>
                          </m:r>
                          <m:r>
                            <a:rPr sz="2000">
                              <a:latin typeface="Cambria Math"/>
                            </a:rPr>
                            <m:t>−10</m:t>
                          </m:r>
                          <m:sSup>
                            <m:sSupPr>
                              <m:ctrlPr>
                                <a:rPr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sz="200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sz="200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sz="200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sz="2000">
                                  <a:latin typeface="Cambria Math"/>
                                </a:rPr>
                                <m:t>6</m:t>
                              </m:r>
                            </m:den>
                          </m:f>
                          <m:sSup>
                            <m:sSupPr>
                              <m:ctrlPr>
                                <a:rPr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sz="2000">
                                  <a:latin typeface="Cambria Math"/>
                                </a:rPr>
                                <m:t>6</m:t>
                              </m:r>
                            </m:sup>
                          </m:sSup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sz="2000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f>
                            <m:fPr>
                              <m:ctrlPr>
                                <a:rPr sz="200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sz="2000">
                                  <a:latin typeface="Cambria Math"/>
                                </a:rPr>
                                <m:t>𝑑</m:t>
                              </m:r>
                            </m:num>
                            <m:den>
                              <m:r>
                                <a:rPr sz="200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func>
                            <m:funcPr>
                              <m:ctrlPr>
                                <a:rPr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sz="2000">
                                  <a:latin typeface="Cambria Math"/>
                                </a:rPr>
                                <m:t>𝐹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phant>
                      <m:r>
                        <a:rPr sz="2000">
                          <a:latin typeface="Cambria Math"/>
                        </a:rPr>
                        <m:t>=30−20</m:t>
                      </m:r>
                      <m:r>
                        <a:rPr sz="2000">
                          <a:latin typeface="Cambria Math"/>
                        </a:rPr>
                        <m:t>𝑥</m:t>
                      </m:r>
                      <m:r>
                        <a:rPr sz="200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200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sz="2000">
                              <a:latin typeface="Cambria Math"/>
                            </a:rPr>
                            <m:t>5</m:t>
                          </m:r>
                        </m:sup>
                      </m:sSup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sz="2000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f>
                            <m:fPr>
                              <m:ctrlPr>
                                <a:rPr sz="200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sz="2000">
                                  <a:latin typeface="Cambria Math"/>
                                </a:rPr>
                                <m:t>𝑑</m:t>
                              </m:r>
                            </m:num>
                            <m:den>
                              <m:r>
                                <a:rPr sz="200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func>
                            <m:funcPr>
                              <m:ctrlPr>
                                <a:rPr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sz="2000">
                                  <a:latin typeface="Cambria Math"/>
                                </a:rPr>
                                <m:t>𝐹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phant>
                      <m:r>
                        <a:rPr sz="200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sz="2000">
                              <a:latin typeface="Cambria Math"/>
                            </a:rPr>
                            <m:t>𝑓</m:t>
                          </m:r>
                        </m:fName>
                        <m:e>
                          <m:d>
                            <m:dPr>
                              <m:ctrlPr>
                                <a:rPr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7EC04-6040-05EA-B44F-1567BB19C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Example 1: Using the Fundamental Theorem of Calculus (cont.)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80DF32F-C212-D1DE-C1A9-E50D526EA4E7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Using the antiderivative, solve for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𝐹</m:t>
                        </m:r>
                      </m:fName>
                      <m:e>
                        <m:d>
                          <m:d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func>
                      <m:func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𝐹</m:t>
                        </m:r>
                      </m:fName>
                      <m:e>
                        <m:d>
                          <m:d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𝑎</m:t>
                            </m:r>
                          </m:e>
                        </m:d>
                      </m:e>
                    </m:func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Use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𝑏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𝐹</m:t>
                          </m:r>
                        </m:fName>
                        <m:e>
                          <m:d>
                            <m:d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e>
                          </m:d>
                        </m:e>
                      </m:func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unc>
                        <m:func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𝐹</m:t>
                          </m:r>
                        </m:fName>
                        <m:e>
                          <m:d>
                            <m:d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</m:d>
                        </m:e>
                      </m:func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30</m:t>
                          </m:r>
                          <m:d>
                            <m:d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e>
                          </m:d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  <m:sSup>
                            <m:sSup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ar-AE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ar-AE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f>
                            <m:f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0" lang="ar-AE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0" lang="ar-AE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ar-AE" sz="2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0" lang="ar-AE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6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30</m:t>
                          </m:r>
                          <m:d>
                            <m:d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</m:d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  <m:sSup>
                            <m:sSup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ar-AE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ar-AE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f>
                            <m:f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0" lang="ar-AE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0" lang="ar-AE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ar-AE" sz="2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0" lang="ar-AE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6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phantPr>
                        <m:e>
                          <m:func>
                            <m:func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𝐹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kumimoji="0" lang="ar-AE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ar-AE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func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func>
                            <m:func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𝐹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kumimoji="0" lang="ar-AE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ar-AE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func>
                        </m:e>
                      </m:phant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60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40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667</m:t>
                          </m:r>
                        </m:e>
                      </m:d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20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167</m:t>
                          </m:r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phantPr>
                        <m:e>
                          <m:func>
                            <m:func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𝐹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kumimoji="0" lang="ar-AE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ar-AE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func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func>
                            <m:func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𝐹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kumimoji="0" lang="ar-AE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ar-AE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func>
                        </m:e>
                      </m:phant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10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</m:t>
                      </m:r>
                    </m:oMath>
                  </m:oMathPara>
                </a14:m>
                <a:endParaRPr kumimoji="0" lang="ar-AE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36609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The area is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mbria Math"/>
                    <a:ea typeface="+mn-ea"/>
                    <a:cs typeface="+mn-cs"/>
                  </a:rPr>
                  <a:t>10.5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square units.</a:t>
                </a:r>
                <a:endParaRPr lang="en-US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80DF32F-C212-D1DE-C1A9-E50D526EA4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2378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Using the Fundamental Theorem of Calculus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73A100-72F4-DABC-EA9F-276657243F61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2163441" y="1082675"/>
            <a:ext cx="4817117" cy="484981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General Form of a Riemann Sum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The </a:t>
                </a:r>
                <a:r>
                  <a:rPr sz="2800" b="1" dirty="0"/>
                  <a:t>general form of a Riemann sum</a:t>
                </a:r>
                <a:r>
                  <a:rPr sz="2800" dirty="0"/>
                  <a:t> for a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sz="2800" dirty="0"/>
                  <a:t>, continuous on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sz="2800" dirty="0"/>
                  <a:t>, is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  <m:r>
                          <a:rPr>
                            <a:latin typeface="Cambria Math" panose="02040503050406030204" pitchFamily="18" charset="0"/>
                          </a:rPr>
                          <m:t>+⋯+</m:t>
                        </m:r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𝛥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,</a:t>
                </a:r>
              </a:p>
              <a:p>
                <a:pPr>
                  <a:defRPr sz="2800"/>
                </a:pPr>
                <a:r>
                  <a:rPr sz="2800" dirty="0"/>
                  <a:t>where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𝛥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dirty="0"/>
                  <a:t> is the number of subintervals of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sz="2800" dirty="0"/>
                  <a:t>, and each of the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sz="2800" dirty="0"/>
                  <a:t> represents one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-value from each subinterval.</a:t>
                </a:r>
              </a:p>
              <a:p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1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Riemann Sum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Use a Riemann sum to estimate the area between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sz="2800"/>
                  <a:t> and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-axis on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sz="2800"/>
                  <a:t>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  <m:r>
                      <a:rPr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Riemann Sum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</a:t>
                </a:r>
                <a:r>
                  <a:rPr lang="en-US" sz="2800" b="1" dirty="0"/>
                  <a:t>n</a:t>
                </a:r>
              </a:p>
              <a:p>
                <a:endParaRPr lang="en-US" b="1" dirty="0"/>
              </a:p>
              <a:p>
                <a:endParaRPr lang="en-US" b="1" dirty="0"/>
              </a:p>
              <a:p>
                <a:r>
                  <a:rPr sz="2800" dirty="0"/>
                  <a:t>In this example, we use the midpoint of each subinterval for the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sz="2800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EACCB01F-582B-5F01-2F83-229DA66D780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3819271"/>
                  </p:ext>
                </p:extLst>
              </p:nvPr>
            </p:nvGraphicFramePr>
            <p:xfrm>
              <a:off x="457200" y="1447800"/>
              <a:ext cx="8229600" cy="975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761484099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318942013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ar-AE" sz="18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𝛥</m:t>
                                </m:r>
                                <m:r>
                                  <a:rPr kumimoji="0" lang="ar-AE" sz="18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kumimoji="0" lang="ar-AE" sz="18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kumimoji="0" lang="ar-AE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36609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ar-AE" sz="18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36609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𝑏</m:t>
                                    </m:r>
                                    <m:r>
                                      <a:rPr kumimoji="0" lang="ar-AE" sz="18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36609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ar-AE" sz="18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36609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𝑎</m:t>
                                    </m:r>
                                  </m:num>
                                  <m:den>
                                    <m:r>
                                      <a:rPr kumimoji="0" lang="ar-AE" sz="18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36609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den>
                                </m:f>
                                <m:r>
                                  <a:rPr kumimoji="0" lang="ar-AE" sz="1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kumimoji="0" lang="ar-AE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36609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ar-AE" sz="18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36609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  <m:r>
                                      <a:rPr kumimoji="0" lang="ar-AE" sz="18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36609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ar-AE" sz="18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36609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ar-AE" sz="18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36609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kumimoji="0" lang="ar-AE" sz="1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kumimoji="0" lang="ar-AE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36609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borderBox>
                                      <m:borderBoxPr>
                                        <m:hideTop m:val="on"/>
                                        <m:hideBot m:val="on"/>
                                        <m:hideLeft m:val="on"/>
                                        <m:hideRight m:val="on"/>
                                        <m:strikeBLTR m:val="on"/>
                                        <m:ctrlPr>
                                          <a:rPr kumimoji="0" lang="ar-AE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366092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borderBoxPr>
                                      <m:e>
                                        <m:r>
                                          <a:rPr kumimoji="0" lang="ar-AE" sz="1800" b="0" i="0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366092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4</m:t>
                                        </m:r>
                                      </m:e>
                                    </m:borderBox>
                                  </m:num>
                                  <m:den>
                                    <m:borderBox>
                                      <m:borderBoxPr>
                                        <m:hideTop m:val="on"/>
                                        <m:hideBot m:val="on"/>
                                        <m:hideLeft m:val="on"/>
                                        <m:hideRight m:val="on"/>
                                        <m:strikeBLTR m:val="on"/>
                                        <m:ctrlPr>
                                          <a:rPr kumimoji="0" lang="ar-AE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366092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borderBoxPr>
                                      <m:e>
                                        <m:r>
                                          <a:rPr kumimoji="0" lang="ar-AE" sz="1800" b="0" i="0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366092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4</m:t>
                                        </m:r>
                                      </m:e>
                                    </m:borderBox>
                                  </m:den>
                                </m:f>
                                <m:r>
                                  <a:rPr kumimoji="0" lang="ar-AE" sz="1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kumimoji="0" lang="ar-AE" sz="1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kumimoji="0" lang="ar-AE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en-US" dirty="0">
                            <a:solidFill>
                              <a:srgbClr val="366092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itchFamily="34" charset="0"/>
                            <a:buNone/>
                            <a:tabLst/>
                            <a:defRPr sz="2000"/>
                          </a:pPr>
                          <a:r>
                            <a:rPr kumimoji="0" lang="en-US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First, we find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𝛥</m:t>
                              </m:r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oMath>
                          </a14:m>
                          <a:r>
                            <a:rPr kumimoji="0" lang="en-US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by substituting the given values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𝑎</m:t>
                              </m:r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1</m:t>
                              </m:r>
                            </m:oMath>
                          </a14:m>
                          <a:r>
                            <a:rPr kumimoji="0" lang="en-US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𝑏</m:t>
                              </m:r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5</m:t>
                              </m:r>
                            </m:oMath>
                          </a14:m>
                          <a:r>
                            <a:rPr kumimoji="0" lang="en-US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, and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𝑛</m:t>
                              </m:r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4</m:t>
                              </m:r>
                            </m:oMath>
                          </a14:m>
                          <a:r>
                            <a:rPr kumimoji="0" lang="en-US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  <a:p>
                          <a:endParaRPr lang="en-US" dirty="0">
                            <a:solidFill>
                              <a:srgbClr val="366092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9178651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EACCB01F-582B-5F01-2F83-229DA66D780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3819271"/>
                  </p:ext>
                </p:extLst>
              </p:nvPr>
            </p:nvGraphicFramePr>
            <p:xfrm>
              <a:off x="457200" y="1447800"/>
              <a:ext cx="8229600" cy="975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761484099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3189420134"/>
                        </a:ext>
                      </a:extLst>
                    </a:gridCol>
                  </a:tblGrid>
                  <a:tr h="975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3106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000" t="-31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178651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CFAC600F-B9C8-9B4F-F1F5-E43ED6EC17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733800"/>
            <a:ext cx="8138445" cy="183640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Riemann Sum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8690D64F-7E09-5209-C85E-B1C0D5F91729}"/>
                  </a:ext>
                </a:extLst>
              </p:cNvPr>
              <p:cNvGraphicFramePr>
                <a:graphicFrameLocks noGrp="1"/>
              </p:cNvGraphicFramePr>
              <p:nvPr>
                <p:ph sz="quarter" idx="11"/>
                <p:extLst>
                  <p:ext uri="{D42A27DB-BD31-4B8C-83A1-F6EECF244321}">
                    <p14:modId xmlns:p14="http://schemas.microsoft.com/office/powerpoint/2010/main" val="640988681"/>
                  </p:ext>
                </p:extLst>
              </p:nvPr>
            </p:nvGraphicFramePr>
            <p:xfrm>
              <a:off x="457200" y="1082675"/>
              <a:ext cx="8229600" cy="20269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105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24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sz="180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𝑓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sz="18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𝑓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sz="18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𝑓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sz="18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𝑓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  <m:r>
                                <a:rPr sz="1800">
                                  <a:latin typeface="Cambria Math"/>
                                </a:rPr>
                                <m:t>𝛥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sSub>
                                    <m:sSubPr>
                                      <m:ctrlPr>
                                        <a:rPr sz="180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sz="1800">
                                          <a:latin typeface="Cambria Math"/>
                                        </a:rPr>
                                        <m:t>4</m:t>
                                      </m:r>
                                    </m:sub>
                                  </m:sSub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1.5</m:t>
                                      </m:r>
                                    </m:den>
                                  </m:f>
                                  <m:r>
                                    <a:rPr sz="1800">
                                      <a:latin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2.5</m:t>
                                      </m:r>
                                    </m:den>
                                  </m:f>
                                  <m:r>
                                    <a:rPr sz="1800">
                                      <a:latin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3.5</m:t>
                                      </m:r>
                                    </m:den>
                                  </m:f>
                                  <m:r>
                                    <a:rPr sz="1800">
                                      <a:latin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4.5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sz="1800">
                                  <a:latin typeface="Cambria Math"/>
                                </a:rPr>
                                <m:t>⋅1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Substitute the appropriate values into the general form of the Riemann sum.</a:t>
                          </a:r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sSub>
                                    <m:sSubPr>
                                      <m:ctrlPr>
                                        <a:rPr sz="180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sz="1800">
                                          <a:latin typeface="Cambria Math"/>
                                        </a:rPr>
                                        <m:t>4</m:t>
                                      </m:r>
                                    </m:sub>
                                  </m:sSub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≈0.666667+0.4+0.285714+0.222222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sSub>
                                    <m:sSubPr>
                                      <m:ctrlPr>
                                        <a:rPr sz="180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sz="1800">
                                          <a:latin typeface="Cambria Math"/>
                                        </a:rPr>
                                        <m:t>4</m:t>
                                      </m:r>
                                    </m:sub>
                                  </m:sSub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≈1.57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8690D64F-7E09-5209-C85E-B1C0D5F91729}"/>
                  </a:ext>
                </a:extLst>
              </p:cNvPr>
              <p:cNvGraphicFramePr>
                <a:graphicFrameLocks noGrp="1"/>
              </p:cNvGraphicFramePr>
              <p:nvPr>
                <p:ph sz="quarter" idx="11"/>
                <p:extLst>
                  <p:ext uri="{D42A27DB-BD31-4B8C-83A1-F6EECF244321}">
                    <p14:modId xmlns:p14="http://schemas.microsoft.com/office/powerpoint/2010/main" val="640988681"/>
                  </p:ext>
                </p:extLst>
              </p:nvPr>
            </p:nvGraphicFramePr>
            <p:xfrm>
              <a:off x="457200" y="1082675"/>
              <a:ext cx="8229600" cy="20269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105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24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8197" r="-61098" b="-4704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3709" r="-61098" b="-90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Substitute the appropriate values into the general form of the Riemann sum.</a:t>
                          </a:r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55738" r="-61098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55738" r="-61098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553</Words>
  <Application>Microsoft Office PowerPoint</Application>
  <PresentationFormat>On-screen Show (4:3)</PresentationFormat>
  <Paragraphs>49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Cambria Math</vt:lpstr>
      <vt:lpstr>Courier New</vt:lpstr>
      <vt:lpstr>Office Theme</vt:lpstr>
      <vt:lpstr>Section 6.3</vt:lpstr>
      <vt:lpstr>Example 1: Using the Fundamental Theorem of Calculus</vt:lpstr>
      <vt:lpstr>Example 1: Using the Fundamental Theorem of Calculus (cont.)</vt:lpstr>
      <vt:lpstr>Example 1: Using the Fundamental Theorem of Calculus (cont.)</vt:lpstr>
      <vt:lpstr>Example 1: Using the Fundamental Theorem of Calculus (cont.)</vt:lpstr>
      <vt:lpstr>General Form of a Riemann Sum</vt:lpstr>
      <vt:lpstr>Example 2: Riemann Sum</vt:lpstr>
      <vt:lpstr>Example 2: Riemann Sum (cont.)</vt:lpstr>
      <vt:lpstr>Example 2: Riemann Sum (cont.)</vt:lpstr>
      <vt:lpstr>Example 2: Riemann Sum (cont.)</vt:lpstr>
      <vt:lpstr>Example 3: Riemann Sum</vt:lpstr>
      <vt:lpstr>Example 3: Riemann Sum (cont.)</vt:lpstr>
      <vt:lpstr>Example 3: Riemann Sum (cont.)</vt:lpstr>
      <vt:lpstr>Example 3: Riemann Sum (cont.)</vt:lpstr>
      <vt:lpstr>Note: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Calculus, 3rd edition</dc:title>
  <dc:creator>Hawkes Learning</dc:creator>
  <cp:lastModifiedBy>Kyle Gilstrap</cp:lastModifiedBy>
  <cp:revision>123</cp:revision>
  <dcterms:created xsi:type="dcterms:W3CDTF">2013-04-26T14:43:13Z</dcterms:created>
  <dcterms:modified xsi:type="dcterms:W3CDTF">2022-08-25T13:25:39Z</dcterms:modified>
</cp:coreProperties>
</file>