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71" r:id="rId12"/>
    <p:sldId id="272" r:id="rId13"/>
    <p:sldId id="275" r:id="rId14"/>
    <p:sldId id="278" r:id="rId15"/>
    <p:sldId id="279" r:id="rId16"/>
    <p:sldId id="280" r:id="rId17"/>
    <p:sldId id="283" r:id="rId18"/>
    <p:sldId id="285" r:id="rId19"/>
    <p:sldId id="286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Definite Integral and the Fundamental Theorem of Calculus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6.4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Definite Integrals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>
                                <a:latin typeface="Cambria Math" panose="02040503050406030204" pitchFamily="18" charset="0"/>
                              </a:rPr>
                              <m:t>±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±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±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Properties of Definite Integrals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Evaluate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nary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value of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Properties of Definite Integrals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B5A1B4E-FBC1-ADCE-0632-97D3D45584D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70294680"/>
                  </p:ext>
                </p:extLst>
              </p:nvPr>
            </p:nvGraphicFramePr>
            <p:xfrm>
              <a:off x="457200" y="1920898"/>
              <a:ext cx="8229600" cy="33359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2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lang="en-US" dirty="0"/>
                            <a:t> </a:t>
                          </a:r>
                          <a:r>
                            <a:rPr lang="en-US" sz="1800" dirty="0"/>
                            <a:t>Determine the antiderivative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1800" dirty="0"/>
                            <a:t>.</a:t>
                          </a:r>
                        </a:p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8573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nary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 Use the Fundamental Theorem of</a:t>
                          </a:r>
                        </a:p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Calculus with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a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b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96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nary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𝑒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nary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𝑒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B5A1B4E-FBC1-ADCE-0632-97D3D45584D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70294680"/>
                  </p:ext>
                </p:extLst>
              </p:nvPr>
            </p:nvGraphicFramePr>
            <p:xfrm>
              <a:off x="457200" y="1920898"/>
              <a:ext cx="8229600" cy="33359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2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b="-543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132" b="-3405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8573412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3256" b="-319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4762" b="-1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896284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61446" b="-1048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68293" b="-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Properties of Definite Integrals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Use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sz="2800"/>
                  <a:t>-substitution technique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𝑥𝑑𝑥</m:t>
                    </m:r>
                  </m:oMath>
                </a14:m>
                <a:r>
                  <a:rPr sz="2800"/>
                  <a:t> to find the antiderivative. Then replace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/>
                  <a:t> before evaluating the definite integral.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8DC5CF0-C5D4-966F-3358-D9C4570D690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5060534"/>
                  </p:ext>
                </p:extLst>
              </p:nvPr>
            </p:nvGraphicFramePr>
            <p:xfrm>
              <a:off x="457200" y="3048000"/>
              <a:ext cx="8229600" cy="21242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𝑢</m:t>
                              </m:r>
                            </m:oMath>
                          </a14:m>
                          <a:r>
                            <a:rPr sz="1800" b="0" dirty="0"/>
                            <a:t>-substitution to find the antiderivative.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𝑑𝑢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∫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8DC5CF0-C5D4-966F-3358-D9C4570D690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5060534"/>
                  </p:ext>
                </p:extLst>
              </p:nvPr>
            </p:nvGraphicFramePr>
            <p:xfrm>
              <a:off x="457200" y="3048000"/>
              <a:ext cx="8229600" cy="21242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300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20228" b="-30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75" b="-308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00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r="-120228" b="-20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20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97727" r="-120228" b="-105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20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1149" r="-120228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Properties of Definite Integrals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50833104"/>
                  </p:ext>
                </p:extLst>
              </p:nvPr>
            </p:nvGraphicFramePr>
            <p:xfrm>
              <a:off x="457200" y="1105523"/>
              <a:ext cx="8229600" cy="2778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</m:e>
                              </m:nary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Evaluate the definite integral.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</m:e>
                                  </m:nary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</m:e>
                                  </m:nary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</m:e>
                                  </m:nary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⋅2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</m:e>
                                  </m:nary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50833104"/>
                  </p:ext>
                </p:extLst>
              </p:nvPr>
            </p:nvGraphicFramePr>
            <p:xfrm>
              <a:off x="457200" y="1105523"/>
              <a:ext cx="8229600" cy="2778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320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682" r="-56613" b="-426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Evaluate the definite integral.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8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870" r="-56613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65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8947" r="-56613" b="-17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3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3544" r="-56613" b="-10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3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7500" r="-56613" b="-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Average 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continuous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the </a:t>
                </a:r>
                <a:r>
                  <a:rPr sz="2800" b="1" dirty="0"/>
                  <a:t>average value</a:t>
                </a:r>
                <a:r>
                  <a:rPr sz="2800" dirty="0"/>
                  <a:t>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𝐴𝑉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Average 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the average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3869F81-A0B4-835A-5A58-0E5B4279CF2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7120004"/>
                  </p:ext>
                </p:extLst>
              </p:nvPr>
            </p:nvGraphicFramePr>
            <p:xfrm>
              <a:off x="457200" y="2438400"/>
              <a:ext cx="8229600" cy="26603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𝐴𝑉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8−0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8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8</m:t>
                              </m:r>
                            </m:oMath>
                          </a14:m>
                          <a:r>
                            <a:rPr sz="1800" b="0" dirty="0"/>
                            <a:t>, and the 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into the formula for average value.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8</m:t>
                                          </m:r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b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Solve.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8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8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=32−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64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−0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bar>
                                <m:barPr>
                                  <m:pos m:val="to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10.6</m:t>
                                  </m:r>
                                </m:e>
                              </m:ba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3869F81-A0B4-835A-5A58-0E5B4279CF2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7120004"/>
                  </p:ext>
                </p:extLst>
              </p:nvPr>
            </p:nvGraphicFramePr>
            <p:xfrm>
              <a:off x="457200" y="2438400"/>
              <a:ext cx="8229600" cy="26603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7143" r="-100000" b="-3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77143" b="-3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65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4158" r="-100000" b="-244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Solve.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48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29885" r="-100000" b="-183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7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73418" r="-1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96923" r="-100000" b="-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E99C7F1-BE7A-A0BD-5E77-52ADDCD1740C}"/>
              </a:ext>
            </a:extLst>
          </p:cNvPr>
          <p:cNvSpPr txBox="1"/>
          <p:nvPr/>
        </p:nvSpPr>
        <p:spPr>
          <a:xfrm>
            <a:off x="457200" y="5098734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Note that this is between </a:t>
            </a:r>
            <a:r>
              <a:rPr lang="en-US" sz="1800" dirty="0">
                <a:latin typeface="Cambria Math"/>
              </a:rPr>
              <a:t>10</a:t>
            </a:r>
            <a:r>
              <a:rPr lang="en-US" sz="1800" dirty="0"/>
              <a:t> and </a:t>
            </a:r>
            <a:r>
              <a:rPr lang="en-US" sz="1800" dirty="0">
                <a:latin typeface="Cambria Math"/>
              </a:rPr>
              <a:t>11</a:t>
            </a:r>
            <a:r>
              <a:rPr lang="en-US" sz="1800" dirty="0"/>
              <a:t> as estimated earlier.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Average Value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average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sz="2800"/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r>
                  <a:rPr sz="2800" b="1"/>
                  <a:t>Solution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4478C7-AE9B-96A5-9E51-5AB08C339E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91131987"/>
                  </p:ext>
                </p:extLst>
              </p:nvPr>
            </p:nvGraphicFramePr>
            <p:xfrm>
              <a:off x="457200" y="2590800"/>
              <a:ext cx="8229600" cy="25429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𝐴𝑉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3−0</m:t>
                                  </m:r>
                                </m:den>
                              </m:f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sz="1800" b="0" dirty="0"/>
                            <a:t>, and the 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into the formula for average value.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Solve.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+2⋅3</m:t>
                                      </m:r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+2⋅0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9+6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𝐴𝑉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4478C7-AE9B-96A5-9E51-5AB08C339E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91131987"/>
                  </p:ext>
                </p:extLst>
              </p:nvPr>
            </p:nvGraphicFramePr>
            <p:xfrm>
              <a:off x="457200" y="2590800"/>
              <a:ext cx="8229600" cy="25429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7143" r="-100000" b="-3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77143" b="-3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3793" r="-100000" b="-27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Solve.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7442" r="-100000" b="-17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54430" r="-100000" b="-94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18033" r="-1000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Average Sales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new electronics company sells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wireless speakers (in hundreds) per month,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is the number of months the company has been in business. Find the average sales per month during the company’s first </a:t>
                </a:r>
                <a:r>
                  <a:rPr sz="2800">
                    <a:latin typeface="Cambria Math"/>
                  </a:rPr>
                  <a:t>6</a:t>
                </a:r>
                <a:r>
                  <a:rPr sz="2800"/>
                  <a:t> months in business.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Average Sales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43A43DA-6E64-D941-00CF-92F3CC2A2E1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8361865"/>
                  </p:ext>
                </p:extLst>
              </p:nvPr>
            </p:nvGraphicFramePr>
            <p:xfrm>
              <a:off x="457200" y="1524000"/>
              <a:ext cx="8229600" cy="31833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𝐴𝑉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6−0</m:t>
                                  </m:r>
                                </m:den>
                              </m:f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𝑑𝑡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b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=6</m:t>
                              </m:r>
                            </m:oMath>
                          </a14:m>
                          <a:r>
                            <a:rPr sz="1800" b="0" dirty="0"/>
                            <a:t>, and the given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f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into the formula for average value.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AV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b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Solve.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AV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6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6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sz="1800"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AV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36+18−0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dirty="0"/>
                            <a:t>​</a:t>
                          </a:r>
                          <a:endParaRPr lang="en-US" dirty="0"/>
                        </a:p>
                        <a:p>
                          <a:pPr algn="l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AV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43A43DA-6E64-D941-00CF-92F3CC2A2E1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8361865"/>
                  </p:ext>
                </p:extLst>
              </p:nvPr>
            </p:nvGraphicFramePr>
            <p:xfrm>
              <a:off x="457200" y="1524000"/>
              <a:ext cx="8229600" cy="31833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5238" r="-100000" b="-4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75238" b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1494" r="-100000" b="-3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Solve.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5116" r="-100000" b="-3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51899" r="-100000" b="-227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dirty="0"/>
                            <a:t>​</a:t>
                          </a:r>
                          <a:endParaRPr lang="en-US" dirty="0"/>
                        </a:p>
                        <a:p>
                          <a:pPr algn="l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86885" r="-1000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4D1BA7-2113-DCC0-6218-9B88E958FE43}"/>
                  </a:ext>
                </a:extLst>
              </p:cNvPr>
              <p:cNvSpPr txBox="1"/>
              <p:nvPr/>
            </p:nvSpPr>
            <p:spPr>
              <a:xfrm>
                <a:off x="438684" y="3733800"/>
                <a:ext cx="914400" cy="9144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AV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borderBox>
                            <m:borderBoxPr>
                              <m:hideTop m:val="on"/>
                              <m:hideBot m:val="on"/>
                              <m:hideLeft m:val="on"/>
                              <m:hideRight m:val="on"/>
                              <m:strikeBLTR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borderBox>
                        </m:den>
                      </m:f>
                      <m:borderBox>
                        <m:borderBoxPr>
                          <m:hideTop m:val="on"/>
                          <m:hideBot m:val="on"/>
                          <m:hideLeft m:val="on"/>
                          <m:hideRight m:val="on"/>
                          <m:strikeBLTR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54</m:t>
                                  </m:r>
                                </m:e>
                              </m:d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borderBox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4D1BA7-2113-DCC0-6218-9B88E958F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84" y="3733800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 r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156A754-E395-5D11-6E33-34281D274415}"/>
              </a:ext>
            </a:extLst>
          </p:cNvPr>
          <p:cNvSpPr txBox="1"/>
          <p:nvPr/>
        </p:nvSpPr>
        <p:spPr>
          <a:xfrm>
            <a:off x="438684" y="4648200"/>
            <a:ext cx="8248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company averaged sales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900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wireless speakers per month during its first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months in business.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Area under a Curve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nonnegative and continuous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then the </a:t>
                </a:r>
                <a:r>
                  <a:rPr sz="2800" b="1" dirty="0"/>
                  <a:t>area under the curve</a:t>
                </a:r>
                <a:r>
                  <a:rPr sz="2800" dirty="0"/>
                  <a:t> is defined to be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is the general form of a Riemann sum for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Definite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continuous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then the 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symbolized as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, is defined to be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is the general form of a Riemann sum for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called the </a:t>
                </a:r>
                <a:r>
                  <a:rPr lang="en-US" sz="2800" b="1" dirty="0"/>
                  <a:t>lower limit of integration</a:t>
                </a:r>
                <a:r>
                  <a:rPr lang="en-US" sz="2800" dirty="0"/>
                  <a:t> and the number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called the </a:t>
                </a:r>
                <a:r>
                  <a:rPr lang="en-US" sz="2800" b="1" dirty="0"/>
                  <a:t>upper limit of integration</a:t>
                </a:r>
                <a:r>
                  <a:rPr lang="en-US" sz="2800" dirty="0"/>
                  <a:t>.</a:t>
                </a:r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Formula for Area under a Curve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nonnegative and continuous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the area under the curve is given by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Fundamental Theorem of Calculus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continuous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any antiderivative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2800"/>
                  <a:t>We will use the handy notational convenience (the use of the labeled bracket notation) to indicate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as illustrated below: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sz="2800"/>
              </a:p>
              <a:p>
                <a:r>
                  <a:rPr sz="2800"/>
                  <a:t>or even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∫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d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sz="2800"/>
                  <a:t>.</a:t>
                </a:r>
              </a:p>
              <a:p>
                <a:r>
                  <a:rPr sz="2800"/>
                  <a:t>In some cases, other similar notation maybe used, such as the following: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𝐹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𝐹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870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Definite Integrals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Evaluate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value of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nary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Evaluate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Definite Integrals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0A37464-BF0B-9E4D-7B6C-F55DE739527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5303370"/>
                  </p:ext>
                </p:extLst>
              </p:nvPr>
            </p:nvGraphicFramePr>
            <p:xfrm>
              <a:off x="838200" y="1579880"/>
              <a:ext cx="7848600" cy="2026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708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777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nary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Determine the antiderivative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F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the Fundamental Theorem of Calculus with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a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b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=4−1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nary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0A37464-BF0B-9E4D-7B6C-F55DE739527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5303370"/>
                  </p:ext>
                </p:extLst>
              </p:nvPr>
            </p:nvGraphicFramePr>
            <p:xfrm>
              <a:off x="838200" y="1579880"/>
              <a:ext cx="7848600" cy="2026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708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777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2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579" r="-218025" b="-35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66" t="-106579" b="-35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9524" r="-218025" b="-1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66" t="-149524" b="-15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4737" r="-218025" b="-1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44737" r="-218025" b="-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46DE07F3-5951-1CB9-0E2A-35B3F33D07D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8621204"/>
                  </p:ext>
                </p:extLst>
              </p:nvPr>
            </p:nvGraphicFramePr>
            <p:xfrm>
              <a:off x="876656" y="3527775"/>
              <a:ext cx="7810144" cy="2575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335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nary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Determine the antiderivative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F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nary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ra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the Fundamental Theorem of Calculus with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a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b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nary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=4−2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nary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46DE07F3-5951-1CB9-0E2A-35B3F33D07D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8621204"/>
                  </p:ext>
                </p:extLst>
              </p:nvPr>
            </p:nvGraphicFramePr>
            <p:xfrm>
              <a:off x="876656" y="3527775"/>
              <a:ext cx="7810144" cy="2575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335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762" r="-72312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8290" t="-4762" b="-3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2848" r="-72312" b="-111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8290" t="-72848" b="-111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05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0714" r="-72312" b="-10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05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10714" r="-72312" b="-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Definite Integrals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96E9FD4-0C99-5E09-EE42-2AB7D925946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23486916"/>
                  </p:ext>
                </p:extLst>
              </p:nvPr>
            </p:nvGraphicFramePr>
            <p:xfrm>
              <a:off x="990600" y="1061334"/>
              <a:ext cx="8229600" cy="15669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9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nary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Determine the antiderivative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nary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the Fundamental Theorem of Calculus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nary>
                                    <m:naryPr>
                                      <m:limLoc m:val="subSup"/>
                                      <m:ctrl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nary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𝑒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96E9FD4-0C99-5E09-EE42-2AB7D925946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23486916"/>
                  </p:ext>
                </p:extLst>
              </p:nvPr>
            </p:nvGraphicFramePr>
            <p:xfrm>
              <a:off x="990600" y="1061334"/>
              <a:ext cx="8229600" cy="15669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9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3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579" r="-237750" b="-25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061" t="-106579" b="-25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8113" r="-237750" b="-8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061" t="-148113" b="-80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3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6053" r="-237750" b="-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1045</Words>
  <Application>Microsoft Office PowerPoint</Application>
  <PresentationFormat>On-screen Show (4:3)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Office Theme</vt:lpstr>
      <vt:lpstr>Section 6.4</vt:lpstr>
      <vt:lpstr>Area under a Curve</vt:lpstr>
      <vt:lpstr>The Definite Integral</vt:lpstr>
      <vt:lpstr>Formula for Area under a Curve</vt:lpstr>
      <vt:lpstr>The Fundamental Theorem of Calculus</vt:lpstr>
      <vt:lpstr>Note:</vt:lpstr>
      <vt:lpstr>Example 1: Definite Integrals</vt:lpstr>
      <vt:lpstr>Example 1: Definite Integrals (cont.)</vt:lpstr>
      <vt:lpstr>Example 1: Definite Integrals (cont.)</vt:lpstr>
      <vt:lpstr>Properties of Definite Integrals</vt:lpstr>
      <vt:lpstr>Example 2: Using Properties of Definite Integrals</vt:lpstr>
      <vt:lpstr>Example 2: Using Properties of Definite Integrals (cont.)</vt:lpstr>
      <vt:lpstr>Example 2: Using Properties of Definite Integrals (cont.)</vt:lpstr>
      <vt:lpstr>Example 2: Using Properties of Definite Integrals (cont.)</vt:lpstr>
      <vt:lpstr>Average Value</vt:lpstr>
      <vt:lpstr>Example 3: Average Value</vt:lpstr>
      <vt:lpstr>Example 3: Average Value (cont.)</vt:lpstr>
      <vt:lpstr>Example 4: Average Sales</vt:lpstr>
      <vt:lpstr>Example 4: Average Sales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128</cp:revision>
  <dcterms:created xsi:type="dcterms:W3CDTF">2013-04-26T14:43:13Z</dcterms:created>
  <dcterms:modified xsi:type="dcterms:W3CDTF">2022-08-25T15:00:49Z</dcterms:modified>
</cp:coreProperties>
</file>