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Area under a Curve (with Applications)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596C-20B5-CA64-4B6D-09FD9779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2: Total Area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3712093-F772-2420-C7CE-705A177EA24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r-AE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d>
                        <m:d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sSubSup>
                        <m:sSubSup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ar-AE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1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ar-AE" sz="1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</m:e>
                        <m:sub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ar-AE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ar-AE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ar-AE" sz="1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ar-AE" sz="1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ar-AE" sz="1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ar-AE" sz="1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ar-AE" sz="14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ar-AE" sz="1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</m:t>
                              </m:r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9</m:t>
                              </m:r>
                            </m:e>
                          </m:d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d>
                            <m:d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ar-AE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kumimoji="0" lang="ar-AE" sz="14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15</m:t>
                              </m:r>
                            </m:num>
                            <m:den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</m:t>
                              </m:r>
                            </m:num>
                            <m:den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d>
                        <m:d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num>
                            <m:den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kumimoji="0" lang="ar-AE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ar-AE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phant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ar-A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Total</m:t>
                      </m:r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Area</m:t>
                      </m:r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32</m:t>
                          </m:r>
                        </m:num>
                        <m:den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ar-AE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39</m:t>
                          </m:r>
                        </m:num>
                        <m:den>
                          <m:r>
                            <a:rPr kumimoji="0" lang="ar-AE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ar-A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13</m:t>
                      </m:r>
                    </m:oMath>
                  </m:oMathPara>
                </a14:m>
                <a:endParaRPr kumimoji="0" lang="ar-A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 that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kumimoji="0" lang="ar-A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r>
                              <a:rPr kumimoji="0" lang="ar-AE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ar-AE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ar-AE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ar-AE" sz="1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  <m:d>
                      <m:dPr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ar-AE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ar-AE" sz="1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ar-A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  <m:r>
                      <a:rPr kumimoji="0" lang="ar-A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ar-A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num>
                      <m:den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ar-A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ar-AE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</m:t>
                        </m:r>
                      </m:num>
                      <m:den>
                        <m:r>
                          <a:rPr kumimoji="0" lang="ar-A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ar-A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is not the total area.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3712093-F772-2420-C7CE-705A177EA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222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87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Graphs, as shown in Examples 1 and 2, are valuable visual aids in understanding definite integrals. A sketch of the graph of the function being integrated should be made whenever possible.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Additional Properties of the Definite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dirty="0"/>
              </a:p>
              <a:p>
                <a:pPr/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 dirty="0"/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any point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Bounded Area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Find the area of the region bounded by the function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m:rPr>
                                <m:nor/>
                              </m:rPr>
                              <a:rPr lang="en-US"/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nor/>
                              </m:rPr>
                              <a:rPr lang="en-US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b="0" i="0" smtClean="0"/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and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F0EEE1-2FFD-62C5-9752-0666E20DD55E}"/>
              </a:ext>
            </a:extLst>
          </p:cNvPr>
          <p:cNvSpPr txBox="1"/>
          <p:nvPr/>
        </p:nvSpPr>
        <p:spPr>
          <a:xfrm>
            <a:off x="457200" y="3352800"/>
            <a:ext cx="822960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graph of the function consists of two rays.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Bounded Area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9FE3B-BB2A-3099-9A21-7897D925B41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52549" y="1082675"/>
            <a:ext cx="4838902" cy="48498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Bounded Area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defRPr sz="2800"/>
                </a:pPr>
                <a:r>
                  <a:rPr sz="2800"/>
                  <a:t>The area of the bounded region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is found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Marginal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picture frame maker knows that his profit (in dollars) is changing at a rate given by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the number of frames he makes and sells.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profit from selling the first </a:t>
                </a:r>
                <a:r>
                  <a:rPr sz="2800">
                    <a:latin typeface="Cambria Math"/>
                  </a:rPr>
                  <a:t>200</a:t>
                </a:r>
                <a:r>
                  <a:rPr sz="2800"/>
                  <a:t> frames.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change in his profit when sales increase from </a:t>
                </a:r>
                <a:r>
                  <a:rPr sz="2800">
                    <a:latin typeface="Cambria Math"/>
                  </a:rPr>
                  <a:t>200</a:t>
                </a:r>
                <a:r>
                  <a:rPr sz="2800"/>
                  <a:t> to </a:t>
                </a:r>
                <a:r>
                  <a:rPr sz="2800">
                    <a:latin typeface="Cambria Math"/>
                  </a:rPr>
                  <a:t>400</a:t>
                </a:r>
                <a:r>
                  <a:rPr sz="2800"/>
                  <a:t> frames.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Marginal Analysis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Integrate the marginal profit function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200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025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200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025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20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025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His profit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3000</m:t>
                    </m:r>
                  </m:oMath>
                </a14:m>
                <a:r>
                  <a:rPr sz="2800" dirty="0"/>
                  <a:t> on the first </a:t>
                </a:r>
                <a:r>
                  <a:rPr sz="2800" dirty="0">
                    <a:latin typeface="Cambria Math"/>
                  </a:rPr>
                  <a:t>200</a:t>
                </a:r>
                <a:r>
                  <a:rPr sz="2800" dirty="0"/>
                  <a:t> frames if we ignore any fixed costs.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Marginal Analysis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Integrate from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400</m:t>
                    </m:r>
                  </m:oMath>
                </a14:m>
                <a:r>
                  <a:rPr lang="en-US" sz="2800" dirty="0"/>
                  <a:t>.</a:t>
                </a:r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ar-AE" sz="190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  <m:sup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400</m:t>
                          </m:r>
                        </m:sup>
                        <m:e>
                          <m:d>
                            <m:d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ar-AE" sz="19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025</m:t>
                          </m:r>
                          <m:sSup>
                            <m:sSup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  <m:sup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400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9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 sz="1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e>
                      </m:phant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ar-AE" sz="1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20</m:t>
                          </m:r>
                          <m:d>
                            <m:d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e>
                          </m:d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025</m:t>
                          </m:r>
                          <m:sSup>
                            <m:sSup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400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ar-AE" sz="19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20</m:t>
                          </m:r>
                          <m:d>
                            <m:d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</m:d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025</m:t>
                          </m:r>
                          <m:sSup>
                            <m:sSupPr>
                              <m:ctrlPr>
                                <a:rPr lang="ar-AE" sz="1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9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lang="ar-AE" sz="190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  <m: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 lang="ar-AE" sz="1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4000</m:t>
                          </m:r>
                        </m:e>
                      </m:d>
                      <m:r>
                        <a:rPr lang="ar-AE" sz="19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AE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1900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lang="ar-AE" sz="190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  <m:sup>
                              <m:r>
                                <a:rPr lang="ar-AE" sz="190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ar-AE" sz="1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05</m:t>
                                  </m:r>
                                  <m:r>
                                    <a:rPr lang="ar-AE" sz="19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ar-AE" sz="190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 lang="ar-AE" sz="19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900"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sz="19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0694B-21AF-BC5B-CEDF-CB7385AB8DE5}"/>
                  </a:ext>
                </a:extLst>
              </p:cNvPr>
              <p:cNvSpPr txBox="1"/>
              <p:nvPr/>
            </p:nvSpPr>
            <p:spPr>
              <a:xfrm>
                <a:off x="457200" y="3962400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His profit changes by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when sales increase from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400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frames.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50694B-21AF-BC5B-CEDF-CB7385AB8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62400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660A-E646-98FC-0F34-CEBC6AB0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Marginal Analysis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F7C2C5-43D5-BC10-B6CE-1E7F2A8FA7B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Note that from parts a. and b. we see that the profit on sales for the first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200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frames (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is greater than the profit for the second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200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frames (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400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). This result is quite reasonable because the marginal profit,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p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05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decreasing by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cents per frame. In this problem, the fixed costs are relevant. Suppose the fixed costs are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1000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025</m:t>
                    </m:r>
                    <m:sSup>
                      <m:sSup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1000</m:t>
                    </m:r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dollars,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200</m:t>
                            </m:r>
                          </m:e>
                        </m:d>
                      </m:e>
                    </m:func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=$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2000</m:t>
                    </m:r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is the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net profit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 integral from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gives the increase in profits,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200</m:t>
                            </m:r>
                          </m:e>
                        </m:d>
                      </m:e>
                    </m:func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unc>
                      <m:func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2000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d>
                      <m:d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e>
                    </m:d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3000</m:t>
                    </m:r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EF7C2C5-43D5-BC10-B6CE-1E7F2A8FA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98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48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Integral as Area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a continuous function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, the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 represents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total area bounded by the curve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nonnegative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difference between the areas above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and below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that are bounded by the curve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negative for any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Interpreting the Integral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interpret the integral geometrically.</a:t>
                </a:r>
              </a:p>
              <a:p>
                <a:r>
                  <a:rPr lang="en-US" dirty="0"/>
                  <a:t>​</a:t>
                </a:r>
                <a:r>
                  <a:rPr lang="en-US" sz="2800" b="1" dirty="0"/>
                  <a:t>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lang="ar-AE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 lang="ar-AE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2800" dirty="0"/>
                  <a:t>Geometrically, </a:t>
                </a:r>
                <a:r>
                  <a:rPr lang="en-US" sz="2800" dirty="0">
                    <a:latin typeface="Cambria Math"/>
                  </a:rPr>
                  <a:t>4</a:t>
                </a:r>
                <a:r>
                  <a:rPr lang="en-US" sz="2800" dirty="0"/>
                  <a:t> is the area between the curve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-axis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368" r="-2148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Interpreting the Integral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73358E-A154-8F95-4F5B-57F9E215A8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10007" y="1082675"/>
            <a:ext cx="4923986" cy="48498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Interpreting the Integral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Evaluate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 and interpret the integral geometrically.</a:t>
                </a:r>
              </a:p>
              <a:p>
                <a:r>
                  <a:rPr sz="2800" b="1"/>
                  <a:t>Solution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limLoc m:val="subSup"/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2800" b="1"/>
              </a:p>
              <a:p>
                <a:pPr>
                  <a:defRPr sz="2800"/>
                </a:pPr>
                <a:r>
                  <a:rPr sz="2800"/>
                  <a:t>Geometrically, the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means that the area above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is equal to the area below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" r="-2222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Interpreting the Integral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BE528E-AF4A-55C2-C92E-26551FC45F5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61391" y="1082675"/>
            <a:ext cx="4821217" cy="48498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Total Area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total area bounded by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and the curve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CFE7B9-852B-854C-B83B-B7A372CCEC1C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276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curve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a parabola that crosses the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-axis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We integrate the function from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Then,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𝐴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take the additive inverse (negative) of the integral from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CFE7B9-852B-854C-B83B-B7A372CC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2763834"/>
              </a:xfrm>
              <a:prstGeom prst="rect">
                <a:avLst/>
              </a:prstGeom>
              <a:blipFill>
                <a:blip r:embed="rId3"/>
                <a:stretch>
                  <a:fillRect l="-1481" t="-1987" r="-1111" b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Total Area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C6557-F5A1-4950-9054-958CD56A7D9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60778" y="1082675"/>
            <a:ext cx="4822443" cy="48498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Total Area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8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8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>
                  <a:defRPr sz="2000"/>
                </a:pPr>
                <a:r>
                  <a:rPr dirty="0"/>
                  <a:t> </a:t>
                </a:r>
                <a:r>
                  <a:rPr sz="2900" dirty="0"/>
                  <a:t>Note: In general, we don't add a minus sign in front of an integral unless we are finding the area of a region below the </a:t>
                </a:r>
                <a14:m>
                  <m:oMath xmlns:m="http://schemas.openxmlformats.org/officeDocument/2006/math">
                    <m:r>
                      <a:rPr sz="2900">
                        <a:latin typeface="Cambria Math"/>
                      </a:rPr>
                      <m:t>𝑥</m:t>
                    </m:r>
                  </m:oMath>
                </a14:m>
                <a:r>
                  <a:rPr sz="2900" dirty="0"/>
                  <a:t>-axis.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1041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Office Theme</vt:lpstr>
      <vt:lpstr>Section 6.5</vt:lpstr>
      <vt:lpstr>The Integral as Area</vt:lpstr>
      <vt:lpstr>Example 1: Interpreting the Integral</vt:lpstr>
      <vt:lpstr>Example 1: Interpreting the Integral (cont.)</vt:lpstr>
      <vt:lpstr>Example 1: Interpreting the Integral (cont.)</vt:lpstr>
      <vt:lpstr>Example 1: Interpreting the Integral (cont.)</vt:lpstr>
      <vt:lpstr>Example 2: Total Area</vt:lpstr>
      <vt:lpstr>Example 2: Total Area (cont.)</vt:lpstr>
      <vt:lpstr>Example 2: Total Area (cont.)</vt:lpstr>
      <vt:lpstr>Example 2: Total Area (cont.)</vt:lpstr>
      <vt:lpstr>Note:</vt:lpstr>
      <vt:lpstr>Additional Properties of the Definite Integral</vt:lpstr>
      <vt:lpstr>Example 3: Bounded Area</vt:lpstr>
      <vt:lpstr>Example 3: Bounded Area (cont.)</vt:lpstr>
      <vt:lpstr>Example 3: Bounded Area (cont.)</vt:lpstr>
      <vt:lpstr>Example 4: Marginal Analysis</vt:lpstr>
      <vt:lpstr>Example 4: Marginal Analysis (cont.)</vt:lpstr>
      <vt:lpstr>Example 4: Marginal Analysis (cont.)</vt:lpstr>
      <vt:lpstr>Example 4: Marginal Analysis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122</cp:revision>
  <dcterms:created xsi:type="dcterms:W3CDTF">2013-04-26T14:43:13Z</dcterms:created>
  <dcterms:modified xsi:type="dcterms:W3CDTF">2022-08-25T15:33:54Z</dcterms:modified>
</cp:coreProperties>
</file>