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5/15/2025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Area between Two Curves (with Applications)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6.6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t>Producers' Surplus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The </a:t>
                </a:r>
                <a:r>
                  <a:rPr sz="2800" b="1" dirty="0"/>
                  <a:t>producers' surplus</a:t>
                </a:r>
                <a:r>
                  <a:rPr sz="2800" dirty="0"/>
                  <a:t> is defined to be</a:t>
                </a:r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>
                        <a:latin typeface="Cambria Math" panose="02040503050406030204" pitchFamily="18" charset="0"/>
                      </a:rPr>
                      <m:t>PS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𝛦</m:t>
                        </m:r>
                      </m:sub>
                    </m:sSub>
                    <m:r>
                      <a:rPr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𝛦</m:t>
                        </m:r>
                      </m:sub>
                    </m:sSub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subSup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𝛦</m:t>
                            </m:r>
                          </m:sub>
                        </m:sSub>
                      </m:sup>
                      <m:e>
                        <m:func>
                          <m:func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>
                                <a:latin typeface="Cambria Math" panose="02040503050406030204" pitchFamily="18" charset="0"/>
                              </a:rPr>
                              <m:t>𝑆</m:t>
                            </m:r>
                          </m:fName>
                          <m:e>
                            <m:d>
                              <m:d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</m:e>
                    </m:nary>
                    <m:r>
                      <a:rPr>
                        <a:latin typeface="Cambria Math" panose="02040503050406030204" pitchFamily="18" charset="0"/>
                      </a:rPr>
                      <m:t>𝑑𝑥</m:t>
                    </m:r>
                  </m:oMath>
                </a14:m>
                <a:r>
                  <a:rPr sz="2800" dirty="0"/>
                  <a:t>,</a:t>
                </a:r>
              </a:p>
              <a:p>
                <a:pPr>
                  <a:defRPr sz="2800"/>
                </a:pPr>
                <a:r>
                  <a:rPr sz="2800" dirty="0"/>
                  <a:t>where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𝑝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>
                            <a:latin typeface="Cambria Math" panose="02040503050406030204" pitchFamily="18" charset="0"/>
                          </a:rPr>
                          <m:t>𝑆</m:t>
                        </m:r>
                      </m:fName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r>
                  <a:rPr sz="2800" dirty="0"/>
                  <a:t> is the supply curve and </a:t>
                </a:r>
                <a14:m>
                  <m:oMath xmlns:m="http://schemas.openxmlformats.org/officeDocument/2006/math"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𝛦</m:t>
                            </m:r>
                          </m:sub>
                        </m:sSub>
                        <m:r>
                          <m:rPr>
                            <m:nor/>
                          </m:rPr>
                          <a:rPr/>
                          <m:t>, </m:t>
                        </m:r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𝛦</m:t>
                            </m:r>
                          </m:sub>
                        </m:sSub>
                      </m:e>
                    </m:d>
                  </m:oMath>
                </a14:m>
                <a:r>
                  <a:rPr sz="2800" dirty="0"/>
                  <a:t> is the equilibrium point.</a:t>
                </a:r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28" t="-986" r="-6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Example 3: Determining Surpluses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/>
                  <a:t>Suppose, for a certain new brand of mechanical pencil, the demand function is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>
                            <a:latin typeface="Cambria Math" panose="02040503050406030204" pitchFamily="18" charset="0"/>
                          </a:rPr>
                          <m:t>𝐷</m:t>
                        </m:r>
                      </m:fName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>
                        <a:latin typeface="Cambria Math" panose="02040503050406030204" pitchFamily="18" charset="0"/>
                      </a:rPr>
                      <m:t>=6−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sz="2800"/>
                  <a:t> and the supply function is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>
                            <a:latin typeface="Cambria Math" panose="02040503050406030204" pitchFamily="18" charset="0"/>
                          </a:rPr>
                          <m:t>𝑆</m:t>
                        </m:r>
                      </m:fName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sz="2800"/>
                  <a:t>, where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sz="2800"/>
                  <a:t> is in thousands of pencils.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t>​</a:t>
                </a:r>
                <a:r>
                  <a:rPr sz="2800"/>
                  <a:t>Find the equilibrium point.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t>​</a:t>
                </a:r>
                <a:r>
                  <a:rPr sz="2800"/>
                  <a:t>Find the consumers' surplus.</a:t>
                </a:r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t>​</a:t>
                </a:r>
                <a:r>
                  <a:rPr sz="2800"/>
                  <a:t>Find the producers' surplus.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t>Example 3: Determining Surpluses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Solution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 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endParaRPr lang="en-US" dirty="0"/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endParaRPr lang="en-US" dirty="0"/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Therefore,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ar-AE">
                            <a:latin typeface="Cambria Math" panose="02040503050406030204" pitchFamily="18" charset="0"/>
                          </a:rPr>
                          <m:t>𝛦</m:t>
                        </m:r>
                      </m:sub>
                    </m:sSub>
                    <m:r>
                      <a:rPr lang="ar-AE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2</m:t>
                    </m:r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and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ar-AE">
                            <a:latin typeface="Cambria Math" panose="02040503050406030204" pitchFamily="18" charset="0"/>
                          </a:rPr>
                          <m:t>𝛦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. The equilibrium point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.</a:t>
                </a:r>
                <a:r>
                  <a:rPr lang="ar-AE" dirty="0"/>
                  <a:t> ​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Placeholder 2">
                <a:extLst>
                  <a:ext uri="{FF2B5EF4-FFF2-40B4-BE49-F238E27FC236}">
                    <a16:creationId xmlns:a16="http://schemas.microsoft.com/office/drawing/2014/main" id="{FA58B709-F3C2-EABE-7AC9-79AC25687E2D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101132517"/>
                  </p:ext>
                </p:extLst>
              </p:nvPr>
            </p:nvGraphicFramePr>
            <p:xfrm>
              <a:off x="1066800" y="1600200"/>
              <a:ext cx="8229600" cy="17526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209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6019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ar-AE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ar-AE"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ar-AE"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1800" smtClean="0">
                                  <a:latin typeface="Cambria Math"/>
                                </a:rPr>
                                <m:t>6</m:t>
                              </m:r>
                              <m:r>
                                <a:rPr lang="en-US" sz="1800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800" smtClean="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ar-AE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ar-AE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ar-AE"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ar-AE"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kumimoji="0" lang="en-US" sz="1800" b="0" i="0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366092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𝑥</m:t>
                              </m:r>
                              <m:r>
                                <a:rPr lang="en-US" sz="1800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kumimoji="0" lang="en-US" sz="1800" b="0" i="0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366092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6</m:t>
                              </m:r>
                              <m:r>
                                <a:rPr lang="ar-AE" sz="180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endParaRPr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ar-AE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kumimoji="0" lang="ar-AE" sz="1800" b="0" i="0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36609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(</m:t>
                              </m:r>
                              <m:r>
                                <a:rPr kumimoji="0" lang="ar-AE" sz="1800" b="0" i="0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366092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𝑥</m:t>
                              </m:r>
                              <m:r>
                                <a:rPr kumimoji="0" lang="en-US" sz="1800" b="0" i="0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36609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+</m:t>
                              </m:r>
                              <m:r>
                                <a:rPr kumimoji="0" lang="en-US" sz="1800" b="0" i="0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36609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3</m:t>
                              </m:r>
                              <m:r>
                                <a:rPr kumimoji="0" lang="en-US" sz="1800" b="0" i="0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36609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)(</m:t>
                              </m:r>
                              <m:r>
                                <a:rPr kumimoji="0" lang="ar-AE" sz="1800" b="0" i="0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366092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𝑥</m:t>
                              </m:r>
                              <m:r>
                                <a:rPr lang="en-US" sz="1800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kumimoji="0" lang="en-US" sz="1800" b="0" i="0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36609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  <m:r>
                                <a:rPr kumimoji="0" lang="en-US" sz="1800" b="0" i="0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36609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)=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endParaRPr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ar-AE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kumimoji="0" lang="ar-AE" sz="1800" b="0" i="0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366092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𝑥</m:t>
                              </m:r>
                              <m:r>
                                <a:rPr kumimoji="0" lang="ar-AE" sz="1800" b="0" i="0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36609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=</m:t>
                              </m:r>
                              <m:r>
                                <a:rPr lang="ar-AE" sz="1800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800" b="0" i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oMath>
                          </a14:m>
                          <a:r>
                            <a:rPr lang="en-US" dirty="0"/>
                            <a:t>   </a:t>
                          </a:r>
                          <a:r>
                            <a:rPr dirty="0"/>
                            <a:t>o</a:t>
                          </a:r>
                          <a:r>
                            <a:rPr lang="en-US" dirty="0"/>
                            <a:t>r    </a:t>
                          </a:r>
                          <a14:m>
                            <m:oMath xmlns:m="http://schemas.openxmlformats.org/officeDocument/2006/math">
                              <m:r>
                                <a:rPr kumimoji="0" lang="ar-AE" sz="1800" b="0" i="0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366092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𝑥</m:t>
                              </m:r>
                              <m:r>
                                <a:rPr lang="ar-AE" sz="1800">
                                  <a:latin typeface="Cambria Math"/>
                                </a:rPr>
                                <m:t>=</m:t>
                              </m:r>
                              <m:r>
                                <a:rPr lang="ar-AE" sz="1800">
                                  <a:latin typeface="Cambria Math"/>
                                </a:rPr>
                                <m:t>2</m:t>
                              </m:r>
                            </m:oMath>
                          </a14:m>
                          <a:endParaRPr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Note that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smtClean="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US" dirty="0"/>
                            <a:t> cannot</a:t>
                          </a:r>
                          <a:r>
                            <a:rPr lang="en-US" baseline="0" dirty="0"/>
                            <a:t> be negative.</a:t>
                          </a:r>
                          <a:endParaRPr lang="en-US" dirty="0"/>
                        </a:p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Placeholder 2">
                <a:extLst>
                  <a:ext uri="{FF2B5EF4-FFF2-40B4-BE49-F238E27FC236}">
                    <a16:creationId xmlns:a16="http://schemas.microsoft.com/office/drawing/2014/main" id="{FA58B709-F3C2-EABE-7AC9-79AC25687E2D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101132517"/>
                  </p:ext>
                </p:extLst>
              </p:nvPr>
            </p:nvGraphicFramePr>
            <p:xfrm>
              <a:off x="1066800" y="1600200"/>
              <a:ext cx="8229600" cy="17526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209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6019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8197" r="-271901" b="-3721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108197" r="-271901" b="-2721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208197" r="-271901" b="-1721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179048" r="-2719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6778" t="-17904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8EFB7AD-495A-4F4E-77B0-2AFBEEEEB5EF}"/>
              </a:ext>
            </a:extLst>
          </p:cNvPr>
          <p:cNvCxnSpPr/>
          <p:nvPr/>
        </p:nvCxnSpPr>
        <p:spPr>
          <a:xfrm flipV="1">
            <a:off x="1066800" y="2819400"/>
            <a:ext cx="838200" cy="152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4AFE8A-7B03-C789-EAD2-A75ECA8A1F20}"/>
              </a:ext>
            </a:extLst>
          </p:cNvPr>
          <p:cNvCxnSpPr/>
          <p:nvPr/>
        </p:nvCxnSpPr>
        <p:spPr>
          <a:xfrm flipH="1" flipV="1">
            <a:off x="1066800" y="2819400"/>
            <a:ext cx="8382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t>Example 3: Determining Surpluses (cont.)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E4C49E2-CC36-92ED-746C-32E510668D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7061" y="1054212"/>
            <a:ext cx="5069877" cy="495238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t>Example 3: Determining Surpluses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t>​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4C233D43-38D1-2F5F-A20B-AD3915DE7FEE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687003147"/>
                  </p:ext>
                </p:extLst>
              </p:nvPr>
            </p:nvGraphicFramePr>
            <p:xfrm>
              <a:off x="838200" y="1072387"/>
              <a:ext cx="7848600" cy="307625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114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733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sz="1800">
                                  <a:latin typeface="Cambria Math"/>
                                </a:rPr>
                                <m:t>CS</m:t>
                              </m:r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nary>
                                <m:naryPr>
                                  <m:limLoc m:val="subSup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sz="1800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6</m:t>
                                      </m:r>
                                      <m:r>
                                        <a:rPr sz="180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sz="18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nary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6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sz="1800">
                                  <a:latin typeface="Cambria Math"/>
                                </a:rPr>
                                <m:t>𝑑𝑥</m:t>
                              </m:r>
                              <m:r>
                                <a:rPr sz="1800">
                                  <a:latin typeface="Cambria Math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⋅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4</m:t>
                                  </m:r>
                                </m:e>
                              </m:d>
                            </m:oMath>
                          </a14:m>
                          <a:endParaRPr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Use the formula for consumers’ surplus.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m:rPr>
                                      <m:sty m:val="p"/>
                                    </m:rPr>
                                    <a:rPr sz="1800">
                                      <a:latin typeface="Cambria Math"/>
                                    </a:rPr>
                                    <m:t>CS</m:t>
                                  </m:r>
                                </m:e>
                              </m:phant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sSubSup>
                                <m:sSub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6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  <m:r>
                                    <a:rPr sz="1800">
                                      <a:latin typeface="Cambria Math"/>
                                    </a:rPr>
                                    <m:t>]</m:t>
                                  </m:r>
                                </m:e>
                                <m:sub>
                                  <m:r>
                                    <a:rPr sz="1800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sz="1800">
                                  <a:latin typeface="Cambria Math"/>
                                </a:rPr>
                                <m:t>−</m:t>
                              </m:r>
                              <m:r>
                                <a:rPr sz="1800">
                                  <a:latin typeface="Cambria Math"/>
                                </a:rPr>
                                <m:t>8</m:t>
                              </m:r>
                            </m:oMath>
                          </a14:m>
                          <a:endParaRPr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m:rPr>
                                      <m:sty m:val="p"/>
                                    </m:rPr>
                                    <a:rPr sz="1800">
                                      <a:latin typeface="Cambria Math"/>
                                    </a:rPr>
                                    <m:t>CS</m:t>
                                  </m:r>
                                </m:e>
                              </m:phant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6</m:t>
                                  </m:r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d>
                                  <m:r>
                                    <a:rPr sz="180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sz="1800">
                                  <a:latin typeface="Cambria Math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6</m:t>
                                  </m:r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0</m:t>
                                      </m:r>
                                    </m:e>
                                  </m:d>
                                  <m:r>
                                    <a:rPr sz="180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0</m:t>
                                              </m:r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sz="1800">
                                  <a:latin typeface="Cambria Math"/>
                                </a:rPr>
                                <m:t>−</m:t>
                              </m:r>
                              <m:r>
                                <a:rPr sz="1800">
                                  <a:latin typeface="Cambria Math"/>
                                </a:rPr>
                                <m:t>8</m:t>
                              </m:r>
                            </m:oMath>
                          </a14:m>
                          <a:endParaRPr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ar-AE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lang="ar-AE"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latin typeface="Cambria Math"/>
                                    </a:rPr>
                                    <m:t>CS</m:t>
                                  </m:r>
                                </m:e>
                              </m:phant>
                              <m:r>
                                <a:rPr lang="ar-AE" sz="1800">
                                  <a:latin typeface="Cambria Math"/>
                                </a:rPr>
                                <m:t>=</m:t>
                              </m:r>
                              <m:r>
                                <a:rPr lang="ar-AE" sz="1800">
                                  <a:latin typeface="Cambria Math"/>
                                </a:rPr>
                                <m:t>12</m:t>
                              </m:r>
                              <m:r>
                                <a:rPr lang="ar-AE" sz="180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ar-AE" sz="1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1800">
                                      <a:latin typeface="Cambria Math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ar-AE" sz="18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ar-AE" sz="1800">
                                  <a:latin typeface="Cambria Math"/>
                                </a:rPr>
                                <m:t>−</m:t>
                              </m:r>
                              <m:r>
                                <a:rPr lang="ar-AE" sz="1800">
                                  <a:latin typeface="Cambria Math"/>
                                </a:rPr>
                                <m:t>8</m:t>
                              </m:r>
                            </m:oMath>
                          </a14:m>
                          <a:endParaRPr lang="ar-AE" dirty="0"/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sz="1800"/>
                          </a:pPr>
                          <a:r>
                            <a:rPr lang="ar-AE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lang="ar-AE"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latin typeface="Cambria Math"/>
                                    </a:rPr>
                                    <m:t>CS</m:t>
                                  </m:r>
                                </m:e>
                              </m:phant>
                              <m:r>
                                <a:rPr lang="ar-AE" sz="1800">
                                  <a:latin typeface="Cambria Math"/>
                                </a:rPr>
                                <m:t>=</m:t>
                              </m:r>
                              <m:r>
                                <a:rPr lang="ar-AE" sz="1800" b="0" i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oMath>
                          </a14:m>
                          <a:endParaRPr lang="ar-AE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ar-AE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lang="ar-AE"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latin typeface="Cambria Math"/>
                                    </a:rPr>
                                    <m:t>CS</m:t>
                                  </m:r>
                                </m:e>
                              </m:phant>
                              <m:r>
                                <a:rPr lang="ar-AE" sz="1800">
                                  <a:latin typeface="Cambria Math"/>
                                </a:rPr>
                                <m:t>=$</m:t>
                              </m:r>
                              <m:r>
                                <a:rPr lang="ar-AE" sz="1800">
                                  <a:latin typeface="Cambria Math"/>
                                </a:rPr>
                                <m:t>2000</m:t>
                              </m:r>
                            </m:oMath>
                          </a14:m>
                          <a:r>
                            <a:rPr lang="en-US" sz="1800" dirty="0">
                              <a:latin typeface="Cambria Math"/>
                            </a:rPr>
                            <a:t>                                                          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 Multiply by 1000 since </a:t>
                          </a:r>
                          <a:r>
                            <a:rPr lang="en-US" i="1" dirty="0"/>
                            <a:t>x</a:t>
                          </a:r>
                          <a:r>
                            <a:rPr lang="en-US" i="0" dirty="0"/>
                            <a:t> is in </a:t>
                          </a:r>
                        </a:p>
                        <a:p>
                          <a:pPr algn="l"/>
                          <a:r>
                            <a:rPr lang="en-US" i="0" dirty="0"/>
                            <a:t> thousands of pencils.</a:t>
                          </a:r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4C233D43-38D1-2F5F-A20B-AD3915DE7FEE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687003147"/>
                  </p:ext>
                </p:extLst>
              </p:nvPr>
            </p:nvGraphicFramePr>
            <p:xfrm>
              <a:off x="838200" y="1072387"/>
              <a:ext cx="7848600" cy="307625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114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733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76190" r="-90815" b="-39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Use the formula for consumers’ surplus.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1765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17647" r="-90815" b="-3905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259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10345" r="-90815" b="-2816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75253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87903" r="-90815" b="-97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58095" r="-90815" b="-152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 Multiply by 1000 since </a:t>
                          </a:r>
                          <a:r>
                            <a:rPr lang="en-US" i="1" dirty="0"/>
                            <a:t>x</a:t>
                          </a:r>
                          <a:r>
                            <a:rPr lang="en-US" i="0" dirty="0"/>
                            <a:t> is in </a:t>
                          </a:r>
                        </a:p>
                        <a:p>
                          <a:pPr algn="l"/>
                          <a:r>
                            <a:rPr lang="en-US" i="0" dirty="0"/>
                            <a:t> thousands of pencils.</a:t>
                          </a:r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t>Example 3: Determining Surpluses (cont.)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Placeholder 2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3024979726"/>
                  </p:ext>
                </p:extLst>
              </p:nvPr>
            </p:nvGraphicFramePr>
            <p:xfrm>
              <a:off x="838200" y="1068987"/>
              <a:ext cx="7391400" cy="3147887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819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572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sz="1800">
                                  <a:latin typeface="Cambria Math"/>
                                </a:rPr>
                                <m:t>PS</m:t>
                              </m:r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⋅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4</m:t>
                                  </m:r>
                                </m:e>
                              </m:d>
                              <m:r>
                                <a:rPr sz="1800">
                                  <a:latin typeface="Cambria Math"/>
                                </a:rPr>
                                <m:t>−</m:t>
                              </m:r>
                              <m:nary>
                                <m:naryPr>
                                  <m:limLoc m:val="subSup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sz="1800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  <m:e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𝑑𝑥</m:t>
                              </m:r>
                            </m:oMath>
                          </a14:m>
                          <a:endParaRPr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Use the formula for producers’ surplus.</a:t>
                          </a:r>
                          <a:endParaRPr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m:rPr>
                                      <m:sty m:val="p"/>
                                    </m:rPr>
                                    <a:rPr sz="1800">
                                      <a:latin typeface="Cambria Math"/>
                                    </a:rPr>
                                    <m:t>PS</m:t>
                                  </m:r>
                                </m:e>
                              </m:phant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r>
                                <a:rPr sz="1800">
                                  <a:latin typeface="Cambria Math"/>
                                </a:rPr>
                                <m:t>8</m:t>
                              </m:r>
                              <m:r>
                                <a:rPr sz="1800">
                                  <a:latin typeface="Cambria Math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f>
                                        <m:f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3</m:t>
                                              </m:r>
                                            </m:sup>
                                          </m:sSup>
                                        </m:num>
                                        <m:den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  <m:r>
                                        <a:rPr sz="1800">
                                          <a:latin typeface="Cambria Math"/>
                                        </a:rPr>
                                        <m:t>]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0</m:t>
                                      </m:r>
                                    </m:sub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bSup>
                                </m:e>
                              </m:d>
                            </m:oMath>
                          </a14:m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m:rPr>
                                      <m:sty m:val="p"/>
                                    </m:rPr>
                                    <a:rPr sz="1800">
                                      <a:latin typeface="Cambria Math"/>
                                    </a:rPr>
                                    <m:t>PS</m:t>
                                  </m:r>
                                </m:e>
                              </m:phant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r>
                                <a:rPr sz="1800">
                                  <a:latin typeface="Cambria Math"/>
                                </a:rPr>
                                <m:t>8</m:t>
                              </m:r>
                              <m:r>
                                <a:rPr sz="1800">
                                  <a:latin typeface="Cambria Math"/>
                                </a:rPr>
                                <m:t>−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d>
                                                <m:dPr>
                                                  <m:ctrlPr>
                                                    <a:rPr sz="1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2</m:t>
                                                  </m:r>
                                                </m:e>
                                              </m:d>
                                            </m:e>
                                            <m:sup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3</m:t>
                                              </m:r>
                                            </m:sup>
                                          </m:sSup>
                                        </m:num>
                                        <m:den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e>
                                  </m:d>
                                  <m:r>
                                    <a:rPr sz="1800">
                                      <a:latin typeface="Cambria Math"/>
                                    </a:rPr>
                                    <m:t>−</m:t>
                                  </m:r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d>
                                                <m:dPr>
                                                  <m:ctrlPr>
                                                    <a:rPr sz="1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0</m:t>
                                                  </m:r>
                                                </m:e>
                                              </m:d>
                                            </m:e>
                                            <m:sup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3</m:t>
                                              </m:r>
                                            </m:sup>
                                          </m:sSup>
                                        </m:num>
                                        <m:den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</m:d>
                            </m:oMath>
                          </a14:m>
                          <a:endParaRPr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m:rPr>
                                      <m:sty m:val="p"/>
                                    </m:rPr>
                                    <a:rPr sz="1800">
                                      <a:latin typeface="Cambria Math"/>
                                    </a:rPr>
                                    <m:t>PS</m:t>
                                  </m:r>
                                </m:e>
                              </m:phant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r>
                                <a:rPr sz="1800">
                                  <a:latin typeface="Cambria Math"/>
                                </a:rPr>
                                <m:t>8</m:t>
                              </m:r>
                              <m:r>
                                <a:rPr sz="180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1800">
                                      <a:latin typeface="Cambria Math"/>
                                    </a:rPr>
                                    <m:t>8</m:t>
                                  </m:r>
                                </m:num>
                                <m:den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ar-AE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lang="ar-AE"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latin typeface="Cambria Math"/>
                                    </a:rPr>
                                    <m:t>PS</m:t>
                                  </m:r>
                                </m:e>
                              </m:phant>
                              <m:r>
                                <a:rPr lang="ar-AE" sz="18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ar-AE" sz="1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1800">
                                      <a:latin typeface="Cambria Math"/>
                                    </a:rPr>
                                    <m:t>16</m:t>
                                  </m:r>
                                </m:num>
                                <m:den>
                                  <m:r>
                                    <a:rPr lang="ar-AE" sz="180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ar-AE" sz="1800">
                                  <a:latin typeface="Cambria Math"/>
                                </a:rPr>
                                <m:t>≈</m:t>
                              </m:r>
                              <m:r>
                                <a:rPr lang="ar-AE" sz="1800" b="0" i="0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sz="1800" b="0" i="0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1800" b="0" i="0" smtClean="0">
                                  <a:latin typeface="Cambria Math" panose="02040503050406030204" pitchFamily="18" charset="0"/>
                                </a:rPr>
                                <m:t>33333</m:t>
                              </m:r>
                            </m:oMath>
                          </a14:m>
                          <a:endParaRPr lang="en-US" dirty="0"/>
                        </a:p>
                        <a:p>
                          <a:pPr algn="l">
                            <a:defRPr sz="1800"/>
                          </a:pPr>
                          <a:endParaRPr lang="ar-AE" sz="800" dirty="0"/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sz="1800"/>
                          </a:pPr>
                          <a:r>
                            <a:rPr lang="ar-AE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lang="ar-AE"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latin typeface="Cambria Math"/>
                                    </a:rPr>
                                    <m:t>PS</m:t>
                                  </m:r>
                                </m:e>
                              </m:phant>
                              <m:r>
                                <a:rPr lang="ar-AE" sz="180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1800" b="0" i="0" smtClean="0">
                                  <a:latin typeface="Cambria Math" panose="02040503050406030204" pitchFamily="18" charset="0"/>
                                </a:rPr>
                                <m:t>$</m:t>
                              </m:r>
                              <m:r>
                                <a:rPr lang="en-US" sz="1800" b="0" i="0" smtClean="0">
                                  <a:latin typeface="Cambria Math" panose="02040503050406030204" pitchFamily="18" charset="0"/>
                                </a:rPr>
                                <m:t>5333</m:t>
                              </m:r>
                              <m:r>
                                <a:rPr lang="en-US" sz="1800" b="0" i="0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1800" b="0" i="0" smtClean="0">
                                  <a:latin typeface="Cambria Math" panose="02040503050406030204" pitchFamily="18" charset="0"/>
                                </a:rPr>
                                <m:t>33</m:t>
                              </m:r>
                              <m:r>
                                <a:rPr lang="en-US" sz="1800" b="0" i="0" smtClean="0">
                                  <a:latin typeface="Cambria Math" panose="02040503050406030204" pitchFamily="18" charset="0"/>
                                </a:rPr>
                                <m:t>                       </m:t>
                              </m:r>
                            </m:oMath>
                          </a14:m>
                          <a:endParaRPr lang="ar-AE" dirty="0"/>
                        </a:p>
                        <a:p>
                          <a:pPr algn="l">
                            <a:defRPr sz="1800"/>
                          </a:pPr>
                          <a:endParaRPr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Placeholder 2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3024979726"/>
                  </p:ext>
                </p:extLst>
              </p:nvPr>
            </p:nvGraphicFramePr>
            <p:xfrm>
              <a:off x="838200" y="1068987"/>
              <a:ext cx="7391400" cy="3147887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819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572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6399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6579" r="-161987" b="-5802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Use the formula for producers’ surplus.</a:t>
                          </a:r>
                          <a:endParaRPr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259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80460" r="-161987" b="-4068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259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83721" r="-161987" b="-3116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8075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17722" r="-161987" b="-2392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15131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16402" r="-1619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CED23923-4AB1-5936-726D-CC1359CD18C0}"/>
              </a:ext>
            </a:extLst>
          </p:cNvPr>
          <p:cNvSpPr txBox="1"/>
          <p:nvPr/>
        </p:nvSpPr>
        <p:spPr>
          <a:xfrm>
            <a:off x="457200" y="993680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9BAAAD-9B13-BBC1-E302-A31E0CD09B17}"/>
              </a:ext>
            </a:extLst>
          </p:cNvPr>
          <p:cNvSpPr txBox="1"/>
          <p:nvPr/>
        </p:nvSpPr>
        <p:spPr>
          <a:xfrm>
            <a:off x="3670540" y="3581400"/>
            <a:ext cx="48638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b="1"/>
            </a:pPr>
            <a:r>
              <a:rPr lang="en-US" b="0" dirty="0"/>
              <a:t>Multiply by 1000 since </a:t>
            </a:r>
            <a:r>
              <a:rPr lang="en-US" b="0" i="1" dirty="0"/>
              <a:t>x </a:t>
            </a:r>
            <a:r>
              <a:rPr lang="en-US" b="0" dirty="0"/>
              <a:t>is in thousands of pencils.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t>Coefficient of Inequality for a Lorenz Curve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 dirty="0"/>
                  <a:t>If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𝑦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>
                            <a:latin typeface="Cambria Math" panose="02040503050406030204" pitchFamily="18" charset="0"/>
                          </a:rPr>
                          <m:t>𝑓</m:t>
                        </m:r>
                      </m:fName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r>
                  <a:rPr sz="2800" dirty="0"/>
                  <a:t> represents a Lorenz curve, then</a:t>
                </a:r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>
                        <a:latin typeface="Cambria Math" panose="02040503050406030204" pitchFamily="18" charset="0"/>
                      </a:rPr>
                      <m:t>Coefficient</m:t>
                    </m:r>
                    <m:r>
                      <a:rPr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>
                        <a:latin typeface="Cambria Math" panose="02040503050406030204" pitchFamily="18" charset="0"/>
                      </a:rPr>
                      <m:t>of</m:t>
                    </m:r>
                    <m:r>
                      <a:rPr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>
                        <a:latin typeface="Cambria Math" panose="02040503050406030204" pitchFamily="18" charset="0"/>
                      </a:rPr>
                      <m:t>inequality</m:t>
                    </m:r>
                    <m:r>
                      <a:rPr>
                        <a:latin typeface="Cambria Math" panose="02040503050406030204" pitchFamily="18" charset="0"/>
                      </a:rPr>
                      <m:t>=2</m:t>
                    </m:r>
                    <m:nary>
                      <m:naryPr>
                        <m:limLoc m:val="subSup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  <m:e>
                        <m:d>
                          <m:dPr>
                            <m:begChr m:val="["/>
                            <m:endChr m:val="]"/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−</m:t>
                            </m:r>
                            <m:func>
                              <m:func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e>
                            </m:func>
                          </m:e>
                        </m:d>
                      </m:e>
                    </m:nary>
                    <m:d>
                      <m:dPr>
                        <m:begChr m:val="["/>
                        <m:endChr m:val="]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func>
                          <m:func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>
                                <a:latin typeface="Cambria Math" panose="02040503050406030204" pitchFamily="18" charset="0"/>
                              </a:rPr>
                              <m:t>𝑓</m:t>
                            </m:r>
                          </m:fName>
                          <m:e>
                            <m:d>
                              <m:d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𝑑𝑥</m:t>
                    </m:r>
                  </m:oMath>
                </a14:m>
                <a:r>
                  <a:rPr sz="2800" dirty="0"/>
                  <a:t>.</a:t>
                </a:r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28" t="-9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Example 4: Using a Lorenz Curve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 dirty="0"/>
                  <a:t>Suppose that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>
                            <a:latin typeface="Cambria Math" panose="02040503050406030204" pitchFamily="18" charset="0"/>
                          </a:rPr>
                          <m:t>𝑓</m:t>
                        </m:r>
                      </m:fName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0</m:t>
                    </m:r>
                    <m:r>
                      <a:rPr>
                        <a:latin typeface="Cambria Math" panose="02040503050406030204" pitchFamily="18" charset="0"/>
                      </a:rPr>
                      <m:t>.</m:t>
                    </m:r>
                    <m:r>
                      <a:rPr>
                        <a:latin typeface="Cambria Math" panose="02040503050406030204" pitchFamily="18" charset="0"/>
                      </a:rPr>
                      <m:t>6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>
                      <a:rPr>
                        <a:latin typeface="Cambria Math" panose="02040503050406030204" pitchFamily="18" charset="0"/>
                      </a:rPr>
                      <m:t>0</m:t>
                    </m:r>
                    <m:r>
                      <a:rPr>
                        <a:latin typeface="Cambria Math" panose="02040503050406030204" pitchFamily="18" charset="0"/>
                      </a:rPr>
                      <m:t>.</m:t>
                    </m:r>
                    <m:r>
                      <a:rPr>
                        <a:latin typeface="Cambria Math" panose="02040503050406030204" pitchFamily="18" charset="0"/>
                      </a:rPr>
                      <m:t>4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sz="2800" dirty="0"/>
                  <a:t> represents a Lorenz curve for some country.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:r>
                  <a:rPr sz="2800" dirty="0"/>
                  <a:t>What percent of the country's total income is earned by the lower </a:t>
                </a:r>
                <a:r>
                  <a:rPr sz="2800" dirty="0">
                    <a:latin typeface="Cambria Math"/>
                  </a:rPr>
                  <a:t>50</a:t>
                </a:r>
                <a:r>
                  <a:rPr sz="2800" dirty="0"/>
                  <a:t> percent of the families in this country?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:r>
                  <a:rPr sz="2800" dirty="0"/>
                  <a:t>Find the coefficient of inequality.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1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t>Example 4: Using a Lorenz Curve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b="1" dirty="0"/>
                  <a:t>Solution</a:t>
                </a:r>
              </a:p>
              <a:p>
                <a:pPr marL="514350" indent="-514350">
                  <a:buFont typeface="+mj-lt"/>
                  <a:buAutoNum type="alphaLcPeriod"/>
                  <a:defRPr sz="20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>
                            <a:latin typeface="Cambria Math" panose="02040503050406030204" pitchFamily="18" charset="0"/>
                          </a:rPr>
                          <m:t>𝑓</m:t>
                        </m:r>
                      </m:fName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0.5</m:t>
                            </m:r>
                          </m:e>
                        </m:d>
                      </m:e>
                    </m:func>
                    <m:r>
                      <a:rPr>
                        <a:latin typeface="Cambria Math" panose="02040503050406030204" pitchFamily="18" charset="0"/>
                      </a:rPr>
                      <m:t>=0.6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0.5</m:t>
                            </m:r>
                          </m:e>
                        </m:d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+0.4</m:t>
                    </m:r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0.5</m:t>
                        </m:r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=0.35</m:t>
                    </m:r>
                  </m:oMath>
                </a14:m>
                <a:r>
                  <a:rPr dirty="0"/>
                  <a:t>  Since we want the lower </a:t>
                </a:r>
                <a14:m>
                  <m:oMath xmlns:m="http://schemas.openxmlformats.org/officeDocument/2006/math">
                    <m:r>
                      <a:rPr>
                        <a:latin typeface="Cambria Math"/>
                      </a:rPr>
                      <m:t>50%</m:t>
                    </m:r>
                  </m:oMath>
                </a14:m>
                <a:r>
                  <a:rPr dirty="0"/>
                  <a:t> of families, set </a:t>
                </a:r>
                <a14:m>
                  <m:oMath xmlns:m="http://schemas.openxmlformats.org/officeDocument/2006/math">
                    <m:r>
                      <a:rPr>
                        <a:latin typeface="Cambria Math"/>
                      </a:rPr>
                      <m:t>𝑥</m:t>
                    </m:r>
                    <m:r>
                      <a:rPr>
                        <a:latin typeface="Cambria Math"/>
                      </a:rPr>
                      <m:t>=0.5</m:t>
                    </m:r>
                  </m:oMath>
                </a14:m>
                <a:r>
                  <a:rPr dirty="0"/>
                  <a:t>.</a:t>
                </a:r>
              </a:p>
              <a:p>
                <a:r>
                  <a:rPr dirty="0"/>
                  <a:t>​</a:t>
                </a:r>
                <a:r>
                  <a:rPr sz="2800" dirty="0"/>
                  <a:t>The lower </a:t>
                </a:r>
                <a:r>
                  <a:rPr sz="2800" dirty="0">
                    <a:latin typeface="Cambria Math"/>
                  </a:rPr>
                  <a:t>50</a:t>
                </a:r>
                <a:r>
                  <a:rPr sz="2800" dirty="0"/>
                  <a:t> percent of the families earn </a:t>
                </a:r>
                <a:r>
                  <a:rPr sz="2800" dirty="0">
                    <a:latin typeface="Cambria Math"/>
                  </a:rPr>
                  <a:t>35</a:t>
                </a:r>
                <a:r>
                  <a:rPr sz="2800" dirty="0"/>
                  <a:t> percent of the country's total income.</a:t>
                </a:r>
              </a:p>
              <a:p>
                <a:pPr>
                  <a:defRPr sz="2800"/>
                </a:pP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2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t>Example 4: Using a Lorenz Curve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Placeholder 2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3423978936"/>
                  </p:ext>
                </p:extLst>
              </p:nvPr>
            </p:nvGraphicFramePr>
            <p:xfrm>
              <a:off x="838200" y="1219200"/>
              <a:ext cx="7848600" cy="3171317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257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590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=</m:t>
                                  </m:r>
                                </m:e>
                              </m:phant>
                              <m:r>
                                <a:rPr sz="1800">
                                  <a:latin typeface="Cambria Math"/>
                                </a:rPr>
                                <m:t>2</m:t>
                              </m:r>
                              <m:nary>
                                <m:naryPr>
                                  <m:limLoc m:val="subSup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sz="1800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1</m:t>
                                  </m:r>
                                </m:sup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1800">
                                          <a:latin typeface="Cambria Math"/>
                                        </a:rPr>
                                        <m:t>−</m:t>
                                      </m:r>
                                      <m:d>
                                        <m:d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0</m:t>
                                          </m:r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.</m:t>
                                          </m:r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6</m:t>
                                          </m:r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+</m:t>
                                          </m:r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0</m:t>
                                          </m:r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.</m:t>
                                          </m:r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4</m:t>
                                          </m:r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</m:d>
                                    </m:e>
                                  </m:d>
                                </m:e>
                              </m:nary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−</m:t>
                                  </m:r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0</m:t>
                                      </m:r>
                                      <m:r>
                                        <a:rPr sz="1800">
                                          <a:latin typeface="Cambria Math"/>
                                        </a:rPr>
                                        <m:t>.</m:t>
                                      </m:r>
                                      <m:r>
                                        <a:rPr sz="1800">
                                          <a:latin typeface="Cambria Math"/>
                                        </a:rPr>
                                        <m:t>6</m:t>
                                      </m:r>
                                      <m:sSup>
                                        <m:sSup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sz="18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1800">
                                          <a:latin typeface="Cambria Math"/>
                                        </a:rPr>
                                        <m:t>0</m:t>
                                      </m:r>
                                      <m:r>
                                        <a:rPr sz="1800">
                                          <a:latin typeface="Cambria Math"/>
                                        </a:rPr>
                                        <m:t>.</m:t>
                                      </m:r>
                                      <m:r>
                                        <a:rPr sz="1800">
                                          <a:latin typeface="Cambria Math"/>
                                        </a:rPr>
                                        <m:t>4</m:t>
                                      </m:r>
                                      <m:r>
                                        <a:rPr sz="18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sz="1800">
                                  <a:latin typeface="Cambria Math"/>
                                </a:rPr>
                                <m:t>𝑑𝑥</m:t>
                              </m:r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=</m:t>
                                  </m:r>
                                </m:e>
                              </m:phant>
                            </m:oMath>
                          </a14:m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Combine terms in the integrand before finding the antiderivative.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r>
                                <a:rPr sz="1800">
                                  <a:latin typeface="Cambria Math"/>
                                </a:rPr>
                                <m:t>2</m:t>
                              </m:r>
                              <m:nary>
                                <m:naryPr>
                                  <m:limLoc m:val="subSup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sz="1800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1</m:t>
                                  </m:r>
                                </m:sup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d>
                                        <m:d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0</m:t>
                                          </m:r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.</m:t>
                                          </m:r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6</m:t>
                                          </m:r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0</m:t>
                                          </m:r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.</m:t>
                                          </m:r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6</m:t>
                                          </m:r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e>
                                      </m:d>
                                    </m:e>
                                  </m:d>
                                </m:e>
                              </m:nary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0</m:t>
                                      </m:r>
                                      <m:r>
                                        <a:rPr sz="1800">
                                          <a:latin typeface="Cambria Math"/>
                                        </a:rPr>
                                        <m:t>.</m:t>
                                      </m:r>
                                      <m:r>
                                        <a:rPr sz="1800">
                                          <a:latin typeface="Cambria Math"/>
                                        </a:rPr>
                                        <m:t>6</m:t>
                                      </m:r>
                                      <m:r>
                                        <a:rPr sz="18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180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sz="1800">
                                          <a:latin typeface="Cambria Math"/>
                                        </a:rPr>
                                        <m:t>0</m:t>
                                      </m:r>
                                      <m:r>
                                        <a:rPr sz="1800">
                                          <a:latin typeface="Cambria Math"/>
                                        </a:rPr>
                                        <m:t>.</m:t>
                                      </m:r>
                                      <m:r>
                                        <a:rPr sz="1800">
                                          <a:latin typeface="Cambria Math"/>
                                        </a:rPr>
                                        <m:t>6</m:t>
                                      </m:r>
                                      <m:sSup>
                                        <m:sSup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</m:d>
                              <m:r>
                                <a:rPr sz="1800">
                                  <a:latin typeface="Cambria Math"/>
                                </a:rPr>
                                <m:t>𝑑𝑥</m:t>
                              </m:r>
                            </m:oMath>
                          </a14:m>
                          <a:endParaRPr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r>
                                <a:rPr sz="1800">
                                  <a:latin typeface="Cambria Math"/>
                                </a:rPr>
                                <m:t>2</m:t>
                              </m:r>
                              <m:sSubSup>
                                <m:sSub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0</m:t>
                                          </m:r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.</m:t>
                                          </m:r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6</m:t>
                                          </m:r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num>
                                        <m:den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  <m:r>
                                        <a:rPr sz="1800">
                                          <a:latin typeface="Cambria Math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0</m:t>
                                          </m:r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.</m:t>
                                          </m:r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6</m:t>
                                          </m:r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3</m:t>
                                              </m:r>
                                            </m:sup>
                                          </m:sSup>
                                        </m:num>
                                        <m:den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e>
                                  </m:d>
                                  <m:r>
                                    <a:rPr sz="1800">
                                      <a:latin typeface="Cambria Math"/>
                                    </a:rPr>
                                    <m:t>]</m:t>
                                  </m:r>
                                </m:e>
                                <m:sub>
                                  <m:r>
                                    <a:rPr sz="1800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1</m:t>
                                  </m:r>
                                </m:sup>
                              </m:sSubSup>
                            </m:oMath>
                          </a14:m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r>
                                <a:rPr sz="1800">
                                  <a:latin typeface="Cambria Math"/>
                                </a:rPr>
                                <m:t>2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0</m:t>
                                          </m:r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.</m:t>
                                          </m:r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6</m:t>
                                          </m:r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d>
                                                <m:dPr>
                                                  <m:ctrlPr>
                                                    <a:rPr sz="1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1</m:t>
                                                  </m:r>
                                                </m:e>
                                              </m:d>
                                            </m:e>
                                            <m:sup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num>
                                        <m:den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  <m:r>
                                        <a:rPr sz="1800">
                                          <a:latin typeface="Cambria Math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0</m:t>
                                          </m:r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.</m:t>
                                          </m:r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6</m:t>
                                          </m:r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d>
                                                <m:dPr>
                                                  <m:ctrlPr>
                                                    <a:rPr sz="1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1</m:t>
                                                  </m:r>
                                                </m:e>
                                              </m:d>
                                            </m:e>
                                            <m:sup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3</m:t>
                                              </m:r>
                                            </m:sup>
                                          </m:sSup>
                                        </m:num>
                                        <m:den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e>
                                  </m:d>
                                  <m:r>
                                    <a:rPr sz="1800">
                                      <a:latin typeface="Cambria Math"/>
                                    </a:rPr>
                                    <m:t>−</m:t>
                                  </m:r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0</m:t>
                                          </m:r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.</m:t>
                                          </m:r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6</m:t>
                                          </m:r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d>
                                                <m:dPr>
                                                  <m:ctrlPr>
                                                    <a:rPr sz="1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0</m:t>
                                                  </m:r>
                                                </m:e>
                                              </m:d>
                                            </m:e>
                                            <m:sup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num>
                                        <m:den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  <m:r>
                                        <a:rPr sz="1800">
                                          <a:latin typeface="Cambria Math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0</m:t>
                                          </m:r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.</m:t>
                                          </m:r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6</m:t>
                                          </m:r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d>
                                                <m:dPr>
                                                  <m:ctrlPr>
                                                    <a:rPr sz="1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0</m:t>
                                                  </m:r>
                                                </m:e>
                                              </m:d>
                                            </m:e>
                                            <m:sup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3</m:t>
                                              </m:r>
                                            </m:sup>
                                          </m:sSup>
                                        </m:num>
                                        <m:den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</m:d>
                            </m:oMath>
                          </a14:m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r>
                                <a:rPr sz="1800">
                                  <a:latin typeface="Cambria Math"/>
                                </a:rPr>
                                <m:t>2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0</m:t>
                                      </m:r>
                                      <m:r>
                                        <a:rPr sz="1800">
                                          <a:latin typeface="Cambria Math"/>
                                        </a:rPr>
                                        <m:t>.</m:t>
                                      </m:r>
                                      <m:r>
                                        <a:rPr sz="1800">
                                          <a:latin typeface="Cambria Math"/>
                                        </a:rPr>
                                        <m:t>3</m:t>
                                      </m:r>
                                      <m:r>
                                        <a:rPr sz="180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sz="1800">
                                          <a:latin typeface="Cambria Math"/>
                                        </a:rPr>
                                        <m:t>0</m:t>
                                      </m:r>
                                      <m:r>
                                        <a:rPr sz="1800">
                                          <a:latin typeface="Cambria Math"/>
                                        </a:rPr>
                                        <m:t>.</m:t>
                                      </m:r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d>
                                  <m:r>
                                    <a:rPr sz="18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0</m:t>
                                  </m:r>
                                </m:e>
                              </m:d>
                            </m:oMath>
                          </a14:m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r>
                                <a:rPr sz="1800">
                                  <a:latin typeface="Cambria Math"/>
                                </a:rPr>
                                <m:t>0</m:t>
                              </m:r>
                              <m:r>
                                <a:rPr sz="1800">
                                  <a:latin typeface="Cambria Math"/>
                                </a:rPr>
                                <m:t>.</m:t>
                              </m:r>
                              <m:r>
                                <a:rPr sz="1800">
                                  <a:latin typeface="Cambria Math"/>
                                </a:rPr>
                                <m:t>2</m:t>
                              </m:r>
                            </m:oMath>
                          </a14:m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Placeholder 2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3423978936"/>
                  </p:ext>
                </p:extLst>
              </p:nvPr>
            </p:nvGraphicFramePr>
            <p:xfrm>
              <a:off x="838200" y="1219200"/>
              <a:ext cx="7848600" cy="3171317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257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590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9144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54000" r="-49247" b="-25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Combine terms in the integrand before finding the antiderivative.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6342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03947" r="-49247" b="-4065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259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52874" r="-49247" b="-2551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259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58140" r="-49247" b="-1581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786885" r="-49247" b="-1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886885" r="-49247" b="-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CA555D34-CF9A-E59B-301A-EE9939F54C7D}"/>
              </a:ext>
            </a:extLst>
          </p:cNvPr>
          <p:cNvSpPr txBox="1"/>
          <p:nvPr/>
        </p:nvSpPr>
        <p:spPr>
          <a:xfrm>
            <a:off x="381000" y="1143000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32BC4D-04A5-0995-76A6-414082B9B740}"/>
              </a:ext>
            </a:extLst>
          </p:cNvPr>
          <p:cNvSpPr txBox="1"/>
          <p:nvPr/>
        </p:nvSpPr>
        <p:spPr>
          <a:xfrm>
            <a:off x="457200" y="4580430"/>
            <a:ext cx="8229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coefficient of inequality is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mbria Math"/>
                <a:ea typeface="+mn-ea"/>
                <a:cs typeface="+mn-cs"/>
              </a:rPr>
              <a:t>0.2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t>Area between Two Curves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 dirty="0"/>
                  <a:t>If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sz="2800" dirty="0"/>
                  <a:t> and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sz="2800" dirty="0"/>
                  <a:t> are two continuous functions and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>
                            <a:latin typeface="Cambria Math" panose="02040503050406030204" pitchFamily="18" charset="0"/>
                          </a:rPr>
                          <m:t>𝑓</m:t>
                        </m:r>
                      </m:fName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>
                        <a:latin typeface="Cambria Math" panose="02040503050406030204" pitchFamily="18" charset="0"/>
                      </a:rPr>
                      <m:t>≥</m:t>
                    </m:r>
                    <m:func>
                      <m:func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>
                            <a:latin typeface="Cambria Math" panose="02040503050406030204" pitchFamily="18" charset="0"/>
                          </a:rPr>
                          <m:t>𝑔</m:t>
                        </m:r>
                      </m:fName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r>
                  <a:rPr sz="2800" dirty="0"/>
                  <a:t> on the interval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m:rPr>
                            <m:nor/>
                          </m:rPr>
                          <a:rPr/>
                          <m:t>, 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sz="2800" dirty="0"/>
                  <a:t>, then the area between the two curves on this interval is</a:t>
                </a:r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𝐴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subSup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  <m:e>
                        <m:d>
                          <m:dPr>
                            <m:begChr m:val="["/>
                            <m:endChr m:val="]"/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e>
                            </m:func>
                            <m:r>
                              <a:rPr>
                                <a:latin typeface="Cambria Math" panose="02040503050406030204" pitchFamily="18" charset="0"/>
                              </a:rPr>
                              <m:t>−</m:t>
                            </m:r>
                            <m:func>
                              <m:func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e>
                            </m:func>
                          </m:e>
                        </m:d>
                      </m:e>
                    </m:nary>
                    <m:d>
                      <m:dPr>
                        <m:begChr m:val="["/>
                        <m:endChr m:val="]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>
                                <a:latin typeface="Cambria Math" panose="02040503050406030204" pitchFamily="18" charset="0"/>
                              </a:rPr>
                              <m:t>𝑓</m:t>
                            </m:r>
                          </m:fName>
                          <m:e>
                            <m:d>
                              <m:d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func>
                          <m:func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>
                                <a:latin typeface="Cambria Math" panose="02040503050406030204" pitchFamily="18" charset="0"/>
                              </a:rPr>
                              <m:t>𝑔</m:t>
                            </m:r>
                          </m:fName>
                          <m:e>
                            <m:d>
                              <m:d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𝑑𝑥</m:t>
                    </m:r>
                  </m:oMath>
                </a14:m>
                <a:r>
                  <a:rPr sz="2800" dirty="0"/>
                  <a:t>.</a:t>
                </a:r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28" t="-9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Example 1: Finding the Area between Two Curves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/>
                  <a:t>Find the area enclosed by the curves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𝑦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sz="2800"/>
                  <a:t> and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𝑦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1</m:t>
                    </m:r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sz="280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02A5490-5416-E485-78A2-76AA42B77DF8}"/>
                  </a:ext>
                </a:extLst>
              </p:cNvPr>
              <p:cNvSpPr txBox="1"/>
              <p:nvPr/>
            </p:nvSpPr>
            <p:spPr>
              <a:xfrm>
                <a:off x="457200" y="1939859"/>
                <a:ext cx="8229600" cy="23329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Solution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 sz="2800"/>
                </a:pP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Sketch the graphs of both functions to help determine which function is larger. Now set the two </a:t>
                </a:r>
                <a14:m>
                  <m:oMath xmlns:m="http://schemas.openxmlformats.org/officeDocument/2006/math">
                    <m:r>
                      <a:rPr kumimoji="0" 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𝑦</m:t>
                    </m:r>
                  </m:oMath>
                </a14:m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-values equal to each other to find the points of intersection. These </a:t>
                </a:r>
                <a14:m>
                  <m:oMath xmlns:m="http://schemas.openxmlformats.org/officeDocument/2006/math">
                    <m:r>
                      <a:rPr kumimoji="0" 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</m:oMath>
                </a14:m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-values will be the limits of integration.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02A5490-5416-E485-78A2-76AA42B77D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939859"/>
                <a:ext cx="8229600" cy="2332946"/>
              </a:xfrm>
              <a:prstGeom prst="rect">
                <a:avLst/>
              </a:prstGeom>
              <a:blipFill>
                <a:blip r:embed="rId3"/>
                <a:stretch>
                  <a:fillRect l="-1481" t="-2350" b="-6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8210F204-50FA-2A68-B13D-3723BCF643E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79875558"/>
                  </p:ext>
                </p:extLst>
              </p:nvPr>
            </p:nvGraphicFramePr>
            <p:xfrm>
              <a:off x="2819400" y="4211634"/>
              <a:ext cx="3657600" cy="1828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828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828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180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−</m:t>
                              </m:r>
                              <m:r>
                                <a:rPr sz="1800">
                                  <a:latin typeface="Cambria Math"/>
                                </a:rPr>
                                <m:t>1</m:t>
                              </m:r>
                            </m:oMath>
                          </a14:m>
                          <a:endParaRPr sz="180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18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r>
                                <a:rPr sz="1800">
                                  <a:latin typeface="Cambria Math"/>
                                </a:rPr>
                                <m:t>1</m:t>
                              </m:r>
                              <m:r>
                                <a:rPr sz="1800">
                                  <a:latin typeface="Cambria Math"/>
                                </a:rPr>
                                <m:t>−</m:t>
                              </m:r>
                              <m:r>
                                <a:rPr sz="18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180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180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r>
                                <a:rPr sz="1800">
                                  <a:latin typeface="Cambria Math"/>
                                </a:rPr>
                                <m:t>𝑥</m:t>
                              </m:r>
                              <m:r>
                                <a:rPr sz="1800">
                                  <a:latin typeface="Cambria Math"/>
                                </a:rPr>
                                <m:t>−</m:t>
                              </m:r>
                              <m:r>
                                <a:rPr sz="1800">
                                  <a:latin typeface="Cambria Math"/>
                                </a:rPr>
                                <m:t>2</m:t>
                              </m:r>
                            </m:oMath>
                          </a14:m>
                          <a:endParaRPr sz="180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18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r>
                                <a:rPr sz="1800">
                                  <a:latin typeface="Cambria Math"/>
                                </a:rPr>
                                <m:t>0</m:t>
                              </m:r>
                            </m:oMath>
                          </a14:m>
                          <a:endParaRPr sz="180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18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d>
                            </m:oMath>
                          </a14:m>
                          <a:endParaRPr sz="18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18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r>
                                <a:rPr sz="1800">
                                  <a:latin typeface="Cambria Math"/>
                                </a:rPr>
                                <m:t>0</m:t>
                              </m:r>
                            </m:oMath>
                          </a14:m>
                          <a:endParaRPr sz="180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18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180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1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/>
                                </a:rPr>
                                <m:t>=−</m:t>
                              </m:r>
                              <m:r>
                                <a:rPr sz="1800">
                                  <a:latin typeface="Cambria Math"/>
                                </a:rPr>
                                <m:t>2</m:t>
                              </m:r>
                              <m:r>
                                <a:rPr sz="1800">
                                  <a:latin typeface="Cambria Math"/>
                                </a:rPr>
                                <m:t>,</m:t>
                              </m:r>
                              <m:r>
                                <a:rPr sz="1800">
                                  <a:latin typeface="Cambria Math"/>
                                </a:rPr>
                                <m:t>1</m:t>
                              </m:r>
                            </m:oMath>
                          </a14:m>
                          <a:endParaRPr sz="18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8210F204-50FA-2A68-B13D-3723BCF643E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79875558"/>
                  </p:ext>
                </p:extLst>
              </p:nvPr>
            </p:nvGraphicFramePr>
            <p:xfrm>
              <a:off x="2819400" y="4211634"/>
              <a:ext cx="3657600" cy="1828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828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828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4"/>
                          <a:stretch>
                            <a:fillRect r="-99668" b="-31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4"/>
                          <a:stretch>
                            <a:fillRect l="-100333" b="-312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4"/>
                          <a:stretch>
                            <a:fillRect t="-98684" r="-99668" b="-2078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4"/>
                          <a:stretch>
                            <a:fillRect l="-100333" t="-98684" b="-20789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4"/>
                          <a:stretch>
                            <a:fillRect t="-201333" r="-99668" b="-1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4"/>
                          <a:stretch>
                            <a:fillRect l="-100333" t="-201333" b="-110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4"/>
                          <a:stretch>
                            <a:fillRect t="-301333" r="-99668" b="-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4"/>
                          <a:stretch>
                            <a:fillRect l="-100333" t="-301333" b="-10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t>Example 1: Finding the Area between Two Curves (cont.)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5E317CE-BA53-FC1C-A81E-9C790B2D0750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/>
          <a:stretch>
            <a:fillRect/>
          </a:stretch>
        </p:blipFill>
        <p:spPr>
          <a:xfrm>
            <a:off x="2144344" y="1082675"/>
            <a:ext cx="4855311" cy="4849813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t>Example 1: Finding the Area between Two Curves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−2</m:t>
                          </m:r>
                        </m:sub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</m:e>
                          </m:d>
                        </m:e>
                      </m:nary>
                      <m:d>
                        <m:dPr>
                          <m:begChr m:val="["/>
                          <m:endChr m:val="]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𝑑𝑥</m:t>
                      </m:r>
                    </m:oMath>
                    <m:oMath xmlns:m="http://schemas.openxmlformats.org/officeDocument/2006/math">
                      <m:phant>
                        <m:phantPr>
                          <m:show m:val="off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phantPr>
                        <m:e>
                          <m:r>
                            <m:rPr>
                              <m:sty m:val="p"/>
                            </m:rPr>
                            <a:rPr>
                              <a:latin typeface="Cambria Math" panose="02040503050406030204" pitchFamily="18" charset="0"/>
                            </a:rPr>
                            <m:t>area</m:t>
                          </m:r>
                        </m:e>
                      </m:phant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−2</m:t>
                          </m:r>
                        </m:sub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</m:nary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2−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𝑑𝑥</m:t>
                      </m:r>
                    </m:oMath>
                    <m:oMath xmlns:m="http://schemas.openxmlformats.org/officeDocument/2006/math">
                      <m:phant>
                        <m:phantPr>
                          <m:show m:val="off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phantPr>
                        <m:e>
                          <m:r>
                            <m:rPr>
                              <m:sty m:val="p"/>
                            </m:rPr>
                            <a:rPr>
                              <a:latin typeface="Cambria Math" panose="02040503050406030204" pitchFamily="18" charset="0"/>
                            </a:rPr>
                            <m:t>area</m:t>
                          </m:r>
                        </m:e>
                      </m:phant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num>
                            <m:den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a:rPr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−2</m:t>
                          </m:r>
                        </m:sub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  <m:oMath xmlns:m="http://schemas.openxmlformats.org/officeDocument/2006/math">
                      <m:phant>
                        <m:phantPr>
                          <m:show m:val="off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phantPr>
                        <m:e>
                          <m:r>
                            <m:rPr>
                              <m:sty m:val="p"/>
                            </m:rPr>
                            <a:rPr>
                              <a:latin typeface="Cambria Math" panose="02040503050406030204" pitchFamily="18" charset="0"/>
                            </a:rPr>
                            <m:t>area</m:t>
                          </m:r>
                        </m:e>
                      </m:phant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  <m:r>
                            <a:rPr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num>
                            <m:den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  <m:r>
                            <a:rPr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>
                                          <a:latin typeface="Cambria Math" panose="02040503050406030204" pitchFamily="18" charset="0"/>
                                        </a:rPr>
                                        <m:t>−2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>
                                          <a:latin typeface="Cambria Math" panose="02040503050406030204" pitchFamily="18" charset="0"/>
                                        </a:rPr>
                                        <m:t>−2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num>
                            <m:den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d>
                    </m:oMath>
                    <m:oMath xmlns:m="http://schemas.openxmlformats.org/officeDocument/2006/math">
                      <m:phant>
                        <m:phantPr>
                          <m:show m:val="off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phantPr>
                        <m:e>
                          <m:r>
                            <m:rPr>
                              <m:sty m:val="p"/>
                            </m:rPr>
                            <a:rPr>
                              <a:latin typeface="Cambria Math" panose="02040503050406030204" pitchFamily="18" charset="0"/>
                            </a:rPr>
                            <m:t>area</m:t>
                          </m:r>
                        </m:e>
                      </m:phant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2−</m:t>
                          </m:r>
                          <m:f>
                            <m:f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−4−</m:t>
                          </m:r>
                          <m:f>
                            <m:f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num>
                            <m:den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−8</m:t>
                              </m:r>
                            </m:num>
                            <m:den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d>
                    </m:oMath>
                    <m:oMath xmlns:m="http://schemas.openxmlformats.org/officeDocument/2006/math">
                      <m:phant>
                        <m:phantPr>
                          <m:show m:val="off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phantPr>
                        <m:e>
                          <m:r>
                            <m:rPr>
                              <m:sty m:val="p"/>
                            </m:rPr>
                            <a:rPr>
                              <a:latin typeface="Cambria Math" panose="02040503050406030204" pitchFamily="18" charset="0"/>
                            </a:rPr>
                            <m:t>area</m:t>
                          </m:r>
                        </m:e>
                      </m:phant>
                      <m:r>
                        <a:rPr>
                          <a:latin typeface="Cambria Math" panose="02040503050406030204" pitchFamily="18" charset="0"/>
                        </a:rPr>
                        <m:t>=2−</m:t>
                      </m:r>
                      <m:f>
                        <m:f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>
                          <a:latin typeface="Cambria Math" panose="02040503050406030204" pitchFamily="18" charset="0"/>
                        </a:rPr>
                        <m:t>+4+2−</m:t>
                      </m:r>
                      <m:f>
                        <m:f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  <m:oMath xmlns:m="http://schemas.openxmlformats.org/officeDocument/2006/math">
                      <m:phant>
                        <m:phantPr>
                          <m:show m:val="off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phantPr>
                        <m:e>
                          <m:r>
                            <m:rPr>
                              <m:sty m:val="p"/>
                            </m:rPr>
                            <a:rPr>
                              <a:latin typeface="Cambria Math" panose="02040503050406030204" pitchFamily="18" charset="0"/>
                            </a:rPr>
                            <m:t>area</m:t>
                          </m:r>
                        </m:e>
                      </m:phant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  <m:oMath xmlns:m="http://schemas.openxmlformats.org/officeDocument/2006/math">
                      <m:phant>
                        <m:phantPr>
                          <m:show m:val="off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phantPr>
                        <m:e>
                          <m:r>
                            <m:rPr>
                              <m:sty m:val="p"/>
                            </m:rPr>
                            <a:rPr>
                              <a:latin typeface="Cambria Math" panose="02040503050406030204" pitchFamily="18" charset="0"/>
                            </a:rPr>
                            <m:t>area</m:t>
                          </m:r>
                        </m:e>
                      </m:phant>
                      <m:r>
                        <a:rPr>
                          <a:latin typeface="Cambria Math" panose="02040503050406030204" pitchFamily="18" charset="0"/>
                        </a:rPr>
                        <m:t>=4.5</m:t>
                      </m:r>
                    </m:oMath>
                  </m:oMathPara>
                </a14:m>
                <a:endParaRPr dirty="0"/>
              </a:p>
              <a:p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Example 2: Finding the Area between Two Curves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/>
                  <a:t>Find the area between the curves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𝑦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sz="2800"/>
                  <a:t> and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𝑦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sz="2800"/>
                  <a:t> on the interval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−1</m:t>
                        </m:r>
                        <m:r>
                          <m:rPr>
                            <m:nor/>
                          </m:rPr>
                          <a:rPr/>
                          <m:t>, 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r>
                  <a:rPr sz="280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F67C7B1-D7C9-8C5A-4574-DD624FA53986}"/>
                  </a:ext>
                </a:extLst>
              </p:cNvPr>
              <p:cNvSpPr txBox="1"/>
              <p:nvPr/>
            </p:nvSpPr>
            <p:spPr>
              <a:xfrm>
                <a:off x="457200" y="2130903"/>
                <a:ext cx="8229600" cy="190205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Solution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 sz="2800"/>
                </a:pP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Sketch the graphs of both functions to help determine whether or not the curves intersect on the interval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kumimoji="0" lang="ar-AE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ar-AE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−</m:t>
                        </m:r>
                        <m:r>
                          <a:rPr kumimoji="0" lang="ar-AE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  <m:r>
                          <m:rPr>
                            <m:nor/>
                          </m:rPr>
                          <a:rPr kumimoji="0" lang="ar-AE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libri"/>
                            <a:ea typeface="+mn-ea"/>
                            <a:cs typeface="+mn-cs"/>
                          </a:rPr>
                          <m:t>, </m:t>
                        </m:r>
                        <m:r>
                          <a:rPr kumimoji="0" lang="ar-AE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36609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e>
                    </m:d>
                  </m:oMath>
                </a14:m>
                <a:r>
                  <a:rPr kumimoji="0" lang="ar-AE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.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F67C7B1-D7C9-8C5A-4574-DD624FA539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130903"/>
                <a:ext cx="8229600" cy="1902059"/>
              </a:xfrm>
              <a:prstGeom prst="rect">
                <a:avLst/>
              </a:prstGeom>
              <a:blipFill>
                <a:blip r:embed="rId3"/>
                <a:stretch>
                  <a:fillRect l="-1481" t="-3205" b="-80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t>Example 2: Finding the Area between Two Curves (cont.)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43D0CB2-8C4B-4885-9CA3-18576AC2B109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/>
          <a:stretch>
            <a:fillRect/>
          </a:stretch>
        </p:blipFill>
        <p:spPr>
          <a:xfrm>
            <a:off x="2168940" y="1082675"/>
            <a:ext cx="4806120" cy="4849813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t>Example 2: Finding the Area between Two Curves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fontScale="62500" lnSpcReduction="20000"/>
              </a:bodyPr>
              <a:lstStyle/>
              <a:p>
                <a:pPr>
                  <a:defRPr sz="2800"/>
                </a:pPr>
                <a:r>
                  <a:rPr sz="2800"/>
                  <a:t>These curves do not intersect on the interval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−1</m:t>
                        </m:r>
                        <m:r>
                          <m:rPr>
                            <m:nor/>
                          </m:rPr>
                          <a:rPr/>
                          <m:t>, 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r>
                  <a:rPr sz="2800"/>
                  <a:t> and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𝑦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sz="2800"/>
                  <a:t> is larger on the entire interval.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</m:d>
                            </m:e>
                          </m:d>
                        </m:e>
                      </m:nary>
                      <m:d>
                        <m:dPr>
                          <m:begChr m:val="["/>
                          <m:endChr m:val="]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r>
                            <a:rPr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d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𝑑𝑥</m:t>
                      </m:r>
                    </m:oMath>
                    <m:oMath xmlns:m="http://schemas.openxmlformats.org/officeDocument/2006/math">
                      <m:phant>
                        <m:phantPr>
                          <m:show m:val="off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phantPr>
                        <m:e>
                          <m:r>
                            <m:rPr>
                              <m:sty m:val="p"/>
                            </m:rPr>
                            <a:rPr>
                              <a:latin typeface="Cambria Math" panose="02040503050406030204" pitchFamily="18" charset="0"/>
                            </a:rPr>
                            <m:t>area</m:t>
                          </m:r>
                        </m:e>
                      </m:phant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+1−</m:t>
                              </m:r>
                              <m:sSup>
                                <m:sSup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d>
                        </m:e>
                      </m:nary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>
                              <a:latin typeface="Cambria Math" panose="02040503050406030204" pitchFamily="18" charset="0"/>
                            </a:rPr>
                            <m:t>+1−</m:t>
                          </m:r>
                          <m:sSup>
                            <m:sSup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𝑑𝑥</m:t>
                      </m:r>
                    </m:oMath>
                    <m:oMath xmlns:m="http://schemas.openxmlformats.org/officeDocument/2006/math">
                      <m:phant>
                        <m:phantPr>
                          <m:show m:val="off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phantPr>
                        <m:e>
                          <m:r>
                            <m:rPr>
                              <m:sty m:val="p"/>
                            </m:rPr>
                            <a:rPr>
                              <a:latin typeface="Cambria Math" panose="02040503050406030204" pitchFamily="18" charset="0"/>
                            </a:rPr>
                            <m:t>area</m:t>
                          </m:r>
                        </m:e>
                      </m:phant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f>
                            <m:f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num>
                            <m:den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a:rPr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num>
                            <m:den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  <m:oMath xmlns:m="http://schemas.openxmlformats.org/officeDocument/2006/math">
                      <m:phant>
                        <m:phantPr>
                          <m:show m:val="off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phantPr>
                        <m:e>
                          <m:r>
                            <m:rPr>
                              <m:sty m:val="p"/>
                            </m:rPr>
                            <a:rPr>
                              <a:latin typeface="Cambria Math" panose="02040503050406030204" pitchFamily="18" charset="0"/>
                            </a:rPr>
                            <m:t>area</m:t>
                          </m:r>
                        </m:e>
                      </m:phant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num>
                            <m:den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a:rPr>
                              <a:latin typeface="Cambria Math" panose="02040503050406030204" pitchFamily="18" charset="0"/>
                            </a:rPr>
                            <m:t>+1−</m:t>
                          </m:r>
                          <m:f>
                            <m:f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num>
                            <m:den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num>
                            <m:den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a:rPr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r>
                            <a:rPr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num>
                            <m:den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</m:oMath>
                    <m:oMath xmlns:m="http://schemas.openxmlformats.org/officeDocument/2006/math">
                      <m:phant>
                        <m:phantPr>
                          <m:show m:val="off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phantPr>
                        <m:e>
                          <m:r>
                            <m:rPr>
                              <m:sty m:val="p"/>
                            </m:rPr>
                            <a:rPr>
                              <a:latin typeface="Cambria Math" panose="02040503050406030204" pitchFamily="18" charset="0"/>
                            </a:rPr>
                            <m:t>area</m:t>
                          </m:r>
                        </m:e>
                      </m:phant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a:rPr>
                              <a:latin typeface="Cambria Math" panose="02040503050406030204" pitchFamily="18" charset="0"/>
                            </a:rPr>
                            <m:t>+1−</m:t>
                          </m:r>
                          <m:f>
                            <m:f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a:rPr>
                              <a:latin typeface="Cambria Math" panose="02040503050406030204" pitchFamily="18" charset="0"/>
                            </a:rPr>
                            <m:t>−1−</m:t>
                          </m:r>
                          <m:f>
                            <m:f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</m:oMath>
                    <m:oMath xmlns:m="http://schemas.openxmlformats.org/officeDocument/2006/math">
                      <m:phant>
                        <m:phantPr>
                          <m:show m:val="off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phantPr>
                        <m:e>
                          <m:r>
                            <m:rPr>
                              <m:sty m:val="p"/>
                            </m:rPr>
                            <a:rPr>
                              <a:latin typeface="Cambria Math" panose="02040503050406030204" pitchFamily="18" charset="0"/>
                            </a:rPr>
                            <m:t>area</m:t>
                          </m:r>
                        </m:e>
                      </m:phant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>
                          <a:latin typeface="Cambria Math" panose="02040503050406030204" pitchFamily="18" charset="0"/>
                        </a:rPr>
                        <m:t>+1−</m:t>
                      </m:r>
                      <m:f>
                        <m:f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>
                          <a:latin typeface="Cambria Math" panose="02040503050406030204" pitchFamily="18" charset="0"/>
                        </a:rPr>
                        <m:t>+1+</m:t>
                      </m:r>
                      <m:f>
                        <m:f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  <m:oMath xmlns:m="http://schemas.openxmlformats.org/officeDocument/2006/math">
                      <m:phant>
                        <m:phantPr>
                          <m:show m:val="off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phantPr>
                        <m:e>
                          <m:r>
                            <m:rPr>
                              <m:sty m:val="p"/>
                            </m:rPr>
                            <a:rPr>
                              <a:latin typeface="Cambria Math" panose="02040503050406030204" pitchFamily="18" charset="0"/>
                            </a:rPr>
                            <m:t>area</m:t>
                          </m:r>
                        </m:e>
                      </m:phant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sz="2800"/>
              </a:p>
              <a:p>
                <a:endParaRPr sz="280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593" t="-17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t>Consumers' Surplus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The </a:t>
                </a:r>
                <a:r>
                  <a:rPr sz="2800" b="1" dirty="0"/>
                  <a:t>consumers' surplus</a:t>
                </a:r>
                <a:r>
                  <a:rPr sz="2800" dirty="0"/>
                  <a:t> is defined to be</a:t>
                </a:r>
              </a:p>
              <a:p>
                <a:pPr algn="ctr">
                  <a:defRPr sz="2800"/>
                </a:pPr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>
                        <a:latin typeface="Cambria Math" panose="02040503050406030204" pitchFamily="18" charset="0"/>
                      </a:rPr>
                      <m:t>CS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subSup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𝛦</m:t>
                            </m:r>
                          </m:sub>
                        </m:sSub>
                      </m:sup>
                      <m:e>
                        <m:func>
                          <m:func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>
                                <a:latin typeface="Cambria Math" panose="02040503050406030204" pitchFamily="18" charset="0"/>
                              </a:rPr>
                              <m:t>𝐷</m:t>
                            </m:r>
                          </m:fName>
                          <m:e>
                            <m:d>
                              <m:d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</m:e>
                    </m:nary>
                    <m:r>
                      <a:rPr>
                        <a:latin typeface="Cambria Math" panose="02040503050406030204" pitchFamily="18" charset="0"/>
                      </a:rPr>
                      <m:t>𝑑𝑥</m:t>
                    </m:r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𝛦</m:t>
                        </m:r>
                      </m:sub>
                    </m:sSub>
                    <m:r>
                      <a:rPr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𝛦</m:t>
                        </m:r>
                      </m:sub>
                    </m:sSub>
                  </m:oMath>
                </a14:m>
                <a:r>
                  <a:rPr sz="2800" dirty="0"/>
                  <a:t>,</a:t>
                </a:r>
              </a:p>
              <a:p>
                <a:pPr>
                  <a:defRPr sz="2800"/>
                </a:pPr>
                <a:r>
                  <a:rPr sz="2800" dirty="0"/>
                  <a:t>where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𝑝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>
                            <a:latin typeface="Cambria Math" panose="02040503050406030204" pitchFamily="18" charset="0"/>
                          </a:rPr>
                          <m:t>𝐷</m:t>
                        </m:r>
                      </m:fName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r>
                  <a:rPr sz="2800" dirty="0"/>
                  <a:t> is the demand curve and </a:t>
                </a:r>
                <a14:m>
                  <m:oMath xmlns:m="http://schemas.openxmlformats.org/officeDocument/2006/math"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𝛦</m:t>
                            </m:r>
                          </m:sub>
                        </m:sSub>
                        <m:r>
                          <m:rPr>
                            <m:nor/>
                          </m:rPr>
                          <a:rPr/>
                          <m:t>, </m:t>
                        </m:r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𝛦</m:t>
                            </m:r>
                          </m:sub>
                        </m:sSub>
                      </m:e>
                    </m:d>
                  </m:oMath>
                </a14:m>
                <a:r>
                  <a:rPr sz="2800" dirty="0"/>
                  <a:t> is the equilibrium point.</a:t>
                </a:r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28" t="-9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900</Words>
  <Application>Microsoft Office PowerPoint</Application>
  <PresentationFormat>On-screen Show (4:3)</PresentationFormat>
  <Paragraphs>97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Cambria Math</vt:lpstr>
      <vt:lpstr>Arial</vt:lpstr>
      <vt:lpstr>Calibri</vt:lpstr>
      <vt:lpstr>Courier New</vt:lpstr>
      <vt:lpstr>Office Theme</vt:lpstr>
      <vt:lpstr>Section 6.6</vt:lpstr>
      <vt:lpstr>Area between Two Curves</vt:lpstr>
      <vt:lpstr>Example 1: Finding the Area between Two Curves</vt:lpstr>
      <vt:lpstr>Example 1: Finding the Area between Two Curves (cont.)</vt:lpstr>
      <vt:lpstr>Example 1: Finding the Area between Two Curves (cont.)</vt:lpstr>
      <vt:lpstr>Example 2: Finding the Area between Two Curves</vt:lpstr>
      <vt:lpstr>Example 2: Finding the Area between Two Curves (cont.)</vt:lpstr>
      <vt:lpstr>Example 2: Finding the Area between Two Curves (cont.)</vt:lpstr>
      <vt:lpstr>Consumers' Surplus</vt:lpstr>
      <vt:lpstr>Producers' Surplus</vt:lpstr>
      <vt:lpstr>Example 3: Determining Surpluses</vt:lpstr>
      <vt:lpstr>Example 3: Determining Surpluses (cont.)</vt:lpstr>
      <vt:lpstr>Example 3: Determining Surpluses (cont.)</vt:lpstr>
      <vt:lpstr>Example 3: Determining Surpluses (cont.)</vt:lpstr>
      <vt:lpstr>Example 3: Determining Surpluses (cont.)</vt:lpstr>
      <vt:lpstr>Coefficient of Inequality for a Lorenz Curve</vt:lpstr>
      <vt:lpstr>Example 4: Using a Lorenz Curve</vt:lpstr>
      <vt:lpstr>Example 4: Using a Lorenz Curve (cont.)</vt:lpstr>
      <vt:lpstr>Example 4: Using a Lorenz Curve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Calculus, 3rd edition</dc:title>
  <dc:creator>Hawkes Learning</dc:creator>
  <cp:lastModifiedBy>Marvin Glover</cp:lastModifiedBy>
  <cp:revision>124</cp:revision>
  <dcterms:created xsi:type="dcterms:W3CDTF">2013-04-26T14:43:13Z</dcterms:created>
  <dcterms:modified xsi:type="dcterms:W3CDTF">2025-05-15T16:49:53Z</dcterms:modified>
</cp:coreProperties>
</file>