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8" r:id="rId10"/>
    <p:sldId id="272" r:id="rId11"/>
    <p:sldId id="275" r:id="rId12"/>
    <p:sldId id="277" r:id="rId13"/>
    <p:sldId id="280" r:id="rId14"/>
    <p:sldId id="281" r:id="rId15"/>
    <p:sldId id="282" r:id="rId16"/>
    <p:sldId id="284" r:id="rId17"/>
    <p:sldId id="285" r:id="rId18"/>
    <p:sldId id="28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Differential Equations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Method of Separating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differential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355BBA-3FE7-BE80-FDBC-84DA566E6D8F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4572000" cy="1055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0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ar-AE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ar-A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 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Write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′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</m:oMath>
                </a14:m>
                <a:r>
                  <a:rPr kumimoji="0" lang="ar-A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355BBA-3FE7-BE80-FDBC-84DA566E6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572000" cy="1055225"/>
              </a:xfrm>
              <a:prstGeom prst="rect">
                <a:avLst/>
              </a:prstGeom>
              <a:blipFill>
                <a:blip r:embed="rId3"/>
                <a:stretch>
                  <a:fillRect l="-2667" t="-5780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048CC-CE6D-B92E-7333-BFA1BD3F5944}"/>
                  </a:ext>
                </a:extLst>
              </p:cNvPr>
              <p:cNvSpPr txBox="1"/>
              <p:nvPr/>
            </p:nvSpPr>
            <p:spPr>
              <a:xfrm>
                <a:off x="457200" y="2845849"/>
                <a:ext cx="8229600" cy="760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2: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den>
                    </m:f>
                    <m:r>
                      <a:rPr kumimoji="0" lang="ar-AE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𝑥𝑑𝑥</m:t>
                    </m:r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 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Separate the variables.</a:t>
                </a:r>
                <a:endParaRPr kumimoji="0" lang="ar-A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048CC-CE6D-B92E-7333-BFA1BD3F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45849"/>
                <a:ext cx="8229600" cy="760978"/>
              </a:xfrm>
              <a:prstGeom prst="rect">
                <a:avLst/>
              </a:prstGeom>
              <a:blipFill>
                <a:blip r:embed="rId4"/>
                <a:stretch>
                  <a:fillRect l="-14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Method of Separating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/>
              <a:t>Step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14CA088-A411-D115-7548-0F8C16AA9F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991146"/>
                  </p:ext>
                </p:extLst>
              </p:nvPr>
            </p:nvGraphicFramePr>
            <p:xfrm>
              <a:off x="-228600" y="1029287"/>
              <a:ext cx="8229600" cy="26414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=∫2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Integrate both sides of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Solve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</m:oMath>
                          </a14:m>
                          <a:r>
                            <a:rPr sz="1800" b="0" dirty="0"/>
                            <a:t> by rewriting the equation in exponential form.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C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is a positive constant and is represented by the single letter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k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14CA088-A411-D115-7548-0F8C16AA9F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6991146"/>
                  </p:ext>
                </p:extLst>
              </p:nvPr>
            </p:nvGraphicFramePr>
            <p:xfrm>
              <a:off x="-228600" y="1029287"/>
              <a:ext cx="8229600" cy="26414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0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52" r="-200222" b="-436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000" t="-5952" r="-350500" b="-436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Integrate both sides of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08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8553" r="-200222" b="-141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5000" t="-58553" r="-350500" b="-141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2725" t="-58553" b="-141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3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5152" r="-200222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000" t="-365152" r="-350500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3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58209" r="-200222" b="-1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000" t="-458209" r="-350500" b="-1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3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6667" r="-200222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000" t="-566667" r="-35050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Initial-Value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Solve the initial-value problem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with initial condition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(That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.)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876C85F-9633-4FC1-7A3B-3FC71E02D2AD}"/>
              </a:ext>
            </a:extLst>
          </p:cNvPr>
          <p:cNvSpPr txBox="1"/>
          <p:nvPr/>
        </p:nvSpPr>
        <p:spPr>
          <a:xfrm>
            <a:off x="457200" y="21336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06F656D-9747-2A61-C8F9-8144AF07A2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2354073"/>
                  </p:ext>
                </p:extLst>
              </p:nvPr>
            </p:nvGraphicFramePr>
            <p:xfrm>
              <a:off x="1600200" y="2743200"/>
              <a:ext cx="8229600" cy="24524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Step 1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Step 2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Step 3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This is the general solution.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606F656D-9747-2A61-C8F9-8144AF07A2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2354073"/>
                  </p:ext>
                </p:extLst>
              </p:nvPr>
            </p:nvGraphicFramePr>
            <p:xfrm>
              <a:off x="1600200" y="2743200"/>
              <a:ext cx="8229600" cy="24524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59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759" r="-800667" b="-259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54" t="-7759" r="-269538" b="-259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Step 1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7059" r="-800667" b="-25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54" t="-147059" r="-269538" b="-25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Step 2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38636" r="-800667" b="-1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54" t="-238636" r="-269538" b="-1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Step 3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61404" r="-800667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54" t="-261404" r="-269538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800" b="0" dirty="0"/>
                            <a:t>This is the general solution.</a:t>
                          </a:r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Initial-Value Problem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Therefore, the particular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demand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given that the elasticity of demand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 for all positive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Elasticity of Demand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07D5F7D-7167-C254-A20E-E5BD533B85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967579"/>
                  </p:ext>
                </p:extLst>
              </p:nvPr>
            </p:nvGraphicFramePr>
            <p:xfrm>
              <a:off x="457200" y="1600200"/>
              <a:ext cx="8229600" cy="41908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/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𝑑𝑝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the formula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E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𝑑𝑝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Separate the variables.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𝑑𝑝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Integrate both sides of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, no absolute value signs are needed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rewrite the constant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C</m:t>
                              </m:r>
                            </m:oMath>
                          </a14:m>
                          <a:r>
                            <a:rPr sz="1800" b="0" dirty="0"/>
                            <a:t> as the constant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k</m:t>
                              </m:r>
                            </m:oMath>
                          </a14:m>
                          <a:r>
                            <a:rPr sz="1800" b="0" dirty="0"/>
                            <a:t> to help simplify the expression.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07D5F7D-7167-C254-A20E-E5BD533B85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967579"/>
                  </p:ext>
                </p:extLst>
              </p:nvPr>
            </p:nvGraphicFramePr>
            <p:xfrm>
              <a:off x="457200" y="1600200"/>
              <a:ext cx="8229600" cy="419087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948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/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7143" r="-283387" b="-6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98" t="-7143" b="-6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0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5000" r="-800000" b="-6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125000" r="-283387" b="-6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Separate the variables.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0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5000" r="-800000" b="-5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225000" r="-283387" b="-5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Integrate both sides of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5570" r="-800000" b="-436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345570" r="-283387" b="-436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98" t="-345570" b="-436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5238" r="-8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335238" r="-28338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98" t="-335238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7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3506" r="-800000" b="-2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593506" r="-283387" b="-211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7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2632" r="-800000" b="-1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702632" r="-283387" b="-1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56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7647" r="-80000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923" t="-717647" r="-283387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Population of Bacteria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At the beginning of an experiment, a culture of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bacteria is growing in a medium that will allow a maximum of </a:t>
                </a:r>
                <a:r>
                  <a:rPr sz="2800">
                    <a:latin typeface="Cambria Math"/>
                  </a:rPr>
                  <a:t>10,000</a:t>
                </a:r>
                <a:r>
                  <a:rPr sz="2800"/>
                  <a:t> bacteria to survive. If the population is </a:t>
                </a:r>
                <a:r>
                  <a:rPr sz="2800">
                    <a:latin typeface="Cambria Math"/>
                  </a:rPr>
                  <a:t>200</a:t>
                </a:r>
                <a:r>
                  <a:rPr sz="2800"/>
                  <a:t> after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hours, use the logistic equation to represent the number of bacteria present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hours after the experiment has begun.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Population of Bacteria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We know that the solution function has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10,000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−10,000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also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sz="2800" dirty="0"/>
                  <a:t>. </a:t>
                </a:r>
                <a:r>
                  <a:rPr lang="en-US" sz="2800" dirty="0"/>
                  <a:t>Substituting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800" dirty="0"/>
                  <a:t> gives</a:t>
                </a:r>
              </a:p>
              <a:p>
                <a:pPr algn="ctr"/>
                <a:r>
                  <a:rPr lang="en-US" dirty="0"/>
                  <a:t>​</a:t>
                </a:r>
                <a:endParaRPr lang="ar-AE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165091"/>
                  </p:ext>
                </p:extLst>
              </p:nvPr>
            </p:nvGraphicFramePr>
            <p:xfrm>
              <a:off x="2286000" y="3843330"/>
              <a:ext cx="3657600" cy="18585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1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10,000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𝐶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1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10,000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𝐶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1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=99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165091"/>
                  </p:ext>
                </p:extLst>
              </p:nvPr>
            </p:nvGraphicFramePr>
            <p:xfrm>
              <a:off x="2286000" y="3843330"/>
              <a:ext cx="3657600" cy="18585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9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9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73171" r="-100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7317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299-CAF2-2BCA-910D-4AB3A4C9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7: Population of Bacteria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7294F-FA5F-8843-CFC4-24E039184C8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Substituting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gives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 the final form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000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99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.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14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7294F-FA5F-8843-CFC4-24E039184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F7E4C47-EB20-A1A0-28A2-4978C7F7F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8893665"/>
                  </p:ext>
                </p:extLst>
              </p:nvPr>
            </p:nvGraphicFramePr>
            <p:xfrm>
              <a:off x="2133600" y="1600200"/>
              <a:ext cx="3657600" cy="30217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200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99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56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200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99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50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99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50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49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99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49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99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125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≈−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7033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125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≈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000014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F7E4C47-EB20-A1A0-28A2-4978C7F7F1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8893665"/>
                  </p:ext>
                </p:extLst>
              </p:nvPr>
            </p:nvGraphicFramePr>
            <p:xfrm>
              <a:off x="2133600" y="1600200"/>
              <a:ext cx="3657600" cy="30217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2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57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57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56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1720" r="-100000" b="-3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81720" b="-3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1379" r="-100000" b="-49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91379" b="-49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2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8684" r="-100000" b="-27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98684" b="-27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3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78750" r="-100000" b="-1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78750" b="-16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71930" r="-100000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671930" b="-1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771930" r="-100000" b="-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771930" b="-29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156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Solution of a Differential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a </a:t>
                </a:r>
                <a:r>
                  <a:rPr lang="en-US" sz="2800" b="1" dirty="0"/>
                  <a:t>solution of a differential equation</a:t>
                </a:r>
                <a:r>
                  <a:rPr lang="en-US" sz="2800" dirty="0"/>
                  <a:t> if the function and its appropriate derivatives</a:t>
                </a:r>
                <a:r>
                  <a:rPr sz="2800" dirty="0"/>
                  <a:t> satisfy the equation.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Solutions of Differential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Verify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sz="2800"/>
                  <a:t> is a general solution of the differential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AB0055-CE61-71F4-CB48-1565AC72B519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45720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AB0055-CE61-71F4-CB48-1565AC72B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4572000" cy="1040285"/>
              </a:xfrm>
              <a:prstGeom prst="rect">
                <a:avLst/>
              </a:prstGeom>
              <a:blipFill>
                <a:blip r:embed="rId3"/>
                <a:stretch>
                  <a:fillRect l="-2667" t="-5882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309F8FF-C182-4A93-44EB-61B28BF3F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2479904"/>
                  </p:ext>
                </p:extLst>
              </p:nvPr>
            </p:nvGraphicFramePr>
            <p:xfrm>
              <a:off x="2209800" y="3097685"/>
              <a:ext cx="3657600" cy="10402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014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014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309F8FF-C182-4A93-44EB-61B28BF3F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2479904"/>
                  </p:ext>
                </p:extLst>
              </p:nvPr>
            </p:nvGraphicFramePr>
            <p:xfrm>
              <a:off x="2209800" y="3097685"/>
              <a:ext cx="3657600" cy="10402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0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465" r="-99668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10465" b="-1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01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11765" r="-9966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111765" b="-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Differential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dirty="0"/>
              <a:t>​</a:t>
            </a:r>
          </a:p>
          <a:p>
            <a:pPr algn="l"/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A41E64-49C2-D3EE-DFF6-3D1349AEC15B}"/>
                  </a:ext>
                </a:extLst>
              </p:cNvPr>
              <p:cNvSpPr txBox="1"/>
              <p:nvPr/>
            </p:nvSpPr>
            <p:spPr>
              <a:xfrm>
                <a:off x="457200" y="1143000"/>
                <a:ext cx="8229600" cy="276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2: Substitute for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since the function contains an arbitrary constant,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and is a solution, it is a general solution.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A41E64-49C2-D3EE-DFF6-3D1349AEC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2763834"/>
              </a:xfrm>
              <a:prstGeom prst="rect">
                <a:avLst/>
              </a:prstGeom>
              <a:blipFill>
                <a:blip r:embed="rId2"/>
                <a:stretch>
                  <a:fillRect l="-1481" t="-2870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Solutions of Differential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Verify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 satisfies the second-order differential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and is, therefore, a particular solution.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3BD063-F873-43C0-B630-A32B8F85D41E}"/>
                  </a:ext>
                </a:extLst>
              </p:cNvPr>
              <p:cNvSpPr txBox="1"/>
              <p:nvPr/>
            </p:nvSpPr>
            <p:spPr>
              <a:xfrm>
                <a:off x="457200" y="2388715"/>
                <a:ext cx="457200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″</m:t>
                        </m:r>
                      </m:sup>
                    </m:sSup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3BD063-F873-43C0-B630-A32B8F85D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88715"/>
                <a:ext cx="4572000" cy="1040285"/>
              </a:xfrm>
              <a:prstGeom prst="rect">
                <a:avLst/>
              </a:prstGeom>
              <a:blipFill>
                <a:blip r:embed="rId3"/>
                <a:stretch>
                  <a:fillRect l="-2667" t="-58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E911905-2FE2-7FAA-04A7-77F3D598B5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003432"/>
                  </p:ext>
                </p:extLst>
              </p:nvPr>
            </p:nvGraphicFramePr>
            <p:xfrm>
              <a:off x="990600" y="3512820"/>
              <a:ext cx="5105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52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52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E911905-2FE2-7FAA-04A7-77F3D598B5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003432"/>
                  </p:ext>
                </p:extLst>
              </p:nvPr>
            </p:nvGraphicFramePr>
            <p:xfrm>
              <a:off x="990600" y="3512820"/>
              <a:ext cx="5105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52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52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00" r="-100000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2000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990" r="-100000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100990" b="-119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3000" r="-100000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20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Solutions of Differential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 dirty="0"/>
                  <a:t>Step 2: Substitute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/>
                <a:endParaRPr lang="en-US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0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0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9−3−6</m:t>
                          </m:r>
                        </m:e>
                      </m:d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4+2−6</m:t>
                          </m:r>
                        </m:e>
                      </m:d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00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sz="200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sz="2000" dirty="0"/>
              </a:p>
              <a:p>
                <a:endParaRPr lang="en-US" sz="2800" dirty="0"/>
              </a:p>
              <a:p>
                <a:r>
                  <a:rPr sz="2800" dirty="0"/>
                  <a:t>Therefore, the given function is a solution, and since it contains no arbitrary constants, it is a particular solution.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To Solve a First-Order Separable Differential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 dirty="0"/>
                  <a:t>Step 1: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 b="1"/>
                </a:pPr>
                <a:r>
                  <a:rPr lang="en-US" sz="2800" dirty="0"/>
                  <a:t>Step 2: Separate variables by writing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800" dirty="0"/>
                  <a:t> with all terms involving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on one side of the equation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2800" dirty="0"/>
                  <a:t> with all terms involving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on the other side.</a:t>
                </a:r>
              </a:p>
              <a:p>
                <a:pPr>
                  <a:defRPr sz="2800" b="1"/>
                </a:pPr>
                <a:r>
                  <a:rPr lang="en-US" sz="2800" dirty="0"/>
                  <a:t>Step 3: Integrate both sides of the new equation.</a:t>
                </a:r>
              </a:p>
              <a:p>
                <a:pPr>
                  <a:defRPr sz="2800" b="1"/>
                </a:pPr>
                <a:endParaRPr lang="en-US" sz="2800" dirty="0"/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the Method of Separating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differential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sz="2800" dirty="0"/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530DDA-32CC-57B2-43BD-C0B138196FDD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4572000" cy="1055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0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  <m:r>
                      <a:rPr kumimoji="0" lang="ar-AE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ar-A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 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ar-A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ar-AE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𝑑𝑥</m:t>
                        </m:r>
                      </m:den>
                    </m:f>
                  </m:oMath>
                </a14:m>
                <a:r>
                  <a:rPr kumimoji="0" lang="ar-A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530DDA-32CC-57B2-43BD-C0B13819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4572000" cy="1055225"/>
              </a:xfrm>
              <a:prstGeom prst="rect">
                <a:avLst/>
              </a:prstGeom>
              <a:blipFill>
                <a:blip r:embed="rId3"/>
                <a:stretch>
                  <a:fillRect l="-2667" t="-5202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E96E03-C5B5-D23B-8890-B2FDFCC2361E}"/>
                  </a:ext>
                </a:extLst>
              </p:cNvPr>
              <p:cNvSpPr txBox="1"/>
              <p:nvPr/>
            </p:nvSpPr>
            <p:spPr>
              <a:xfrm>
                <a:off x="457200" y="3288687"/>
                <a:ext cx="8229600" cy="760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2: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𝑑𝑦</m:t>
                        </m:r>
                      </m:num>
                      <m:den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den>
                    </m:f>
                    <m:r>
                      <a:rPr kumimoji="0" lang="ar-AE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num>
                      <m:den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 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366092"/>
                    </a:solidFill>
                    <a:latin typeface="Calibri"/>
                  </a:rPr>
                  <a:t>Separate the variables.</a:t>
                </a:r>
                <a:endParaRPr kumimoji="0" lang="ar-AE" sz="200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E96E03-C5B5-D23B-8890-B2FDFCC23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88687"/>
                <a:ext cx="8229600" cy="760978"/>
              </a:xfrm>
              <a:prstGeom prst="rect">
                <a:avLst/>
              </a:prstGeom>
              <a:blipFill>
                <a:blip r:embed="rId4"/>
                <a:stretch>
                  <a:fillRect l="-14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Method of Separating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1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3:</a:t>
            </a:r>
          </a:p>
          <a:p>
            <a:endParaRPr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5B31C3-ABE8-FCCE-0D8B-2236374CA6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3961231"/>
                  </p:ext>
                </p:extLst>
              </p:nvPr>
            </p:nvGraphicFramePr>
            <p:xfrm>
              <a:off x="1600200" y="1042106"/>
              <a:ext cx="7086600" cy="22635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Integrate both sides of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rewrite the constant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sz="1800" b="0" dirty="0"/>
                            <a:t> as the constant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𝑙𝑛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r>
                            <a:rPr sz="1800" b="0" dirty="0"/>
                            <a:t> to help simplify the expression.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5B31C3-ABE8-FCCE-0D8B-2236374CA6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3961231"/>
                  </p:ext>
                </p:extLst>
              </p:nvPr>
            </p:nvGraphicFramePr>
            <p:xfrm>
              <a:off x="1600200" y="1042106"/>
              <a:ext cx="7086600" cy="22635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09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52" r="-675333" b="-3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5952" r="-237667" b="-3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Integrate both sides of the equation.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5902" r="-675333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145902" r="-237667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509" r="-675333" b="-1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141509" r="-237667" b="-1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114" t="-141509" b="-128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9672" r="-67533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419672" r="-23766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9672" r="-67533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519672" r="-2376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1081</Words>
  <Application>Microsoft Office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Office Theme</vt:lpstr>
      <vt:lpstr>Section 6.7</vt:lpstr>
      <vt:lpstr>Solution of a Differential Equation</vt:lpstr>
      <vt:lpstr>Example 1: Solutions of Differential Equations</vt:lpstr>
      <vt:lpstr>Example 1: Solutions of Differential Equations (cont.)</vt:lpstr>
      <vt:lpstr>Example 2: Solutions of Differential Equations</vt:lpstr>
      <vt:lpstr>Example 2: Solutions of Differential Equations (cont.)</vt:lpstr>
      <vt:lpstr>To Solve a First-Order Separable Differential Equation</vt:lpstr>
      <vt:lpstr>Example 3: Using the Method of Separating Variables</vt:lpstr>
      <vt:lpstr>Example 3: Using the Method of Separating Variables (cont.)</vt:lpstr>
      <vt:lpstr>Example 4: Using the Method of Separating Variables</vt:lpstr>
      <vt:lpstr>Example 4: Using the Method of Separating Variables (cont.)</vt:lpstr>
      <vt:lpstr>Example 5: Initial-Value Problem</vt:lpstr>
      <vt:lpstr>Example 5: Initial-Value Problem (cont.)</vt:lpstr>
      <vt:lpstr>Example 6: Elasticity of Demand</vt:lpstr>
      <vt:lpstr>Example 6: Elasticity of Demand (cont.)</vt:lpstr>
      <vt:lpstr>Example 7: Population of Bacteria</vt:lpstr>
      <vt:lpstr>Example 7: Population of Bacteria (cont.)</vt:lpstr>
      <vt:lpstr>Example 7: Population of Bacteria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127</cp:revision>
  <dcterms:created xsi:type="dcterms:W3CDTF">2013-04-26T14:43:13Z</dcterms:created>
  <dcterms:modified xsi:type="dcterms:W3CDTF">2022-08-25T16:31:56Z</dcterms:modified>
</cp:coreProperties>
</file>