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9" r:id="rId10"/>
    <p:sldId id="272" r:id="rId11"/>
    <p:sldId id="274" r:id="rId12"/>
    <p:sldId id="275" r:id="rId13"/>
    <p:sldId id="278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Integration by Parts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7.1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Integration by Parts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Now integrate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 dirty="0"/>
                  <a:t> by parts.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C01ACC6-81C5-AF57-0642-8485C127E8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93377602"/>
                  </p:ext>
                </p:extLst>
              </p:nvPr>
            </p:nvGraphicFramePr>
            <p:xfrm>
              <a:off x="457200" y="1676400"/>
              <a:ext cx="8229600" cy="747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Placeholder 2">
                <a:extLst>
                  <a:ext uri="{FF2B5EF4-FFF2-40B4-BE49-F238E27FC236}">
                    <a16:creationId xmlns:a16="http://schemas.microsoft.com/office/drawing/2014/main" id="{CC01ACC6-81C5-AF57-0642-8485C127E8E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93377602"/>
                  </p:ext>
                </p:extLst>
              </p:nvPr>
            </p:nvGraphicFramePr>
            <p:xfrm>
              <a:off x="457200" y="1676400"/>
              <a:ext cx="8229600" cy="747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" t="-3279" r="-100444" b="-1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3279" r="-444" b="-1196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" t="-101613" r="-100444" b="-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101613" r="-444" b="-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F841827-861D-181D-11D3-AB65B85F5708}"/>
              </a:ext>
            </a:extLst>
          </p:cNvPr>
          <p:cNvSpPr txBox="1"/>
          <p:nvPr/>
        </p:nvSpPr>
        <p:spPr>
          <a:xfrm>
            <a:off x="457200" y="242341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Therefore,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B083D1-A8D5-4AAA-8910-519B62037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347302"/>
                  </p:ext>
                </p:extLst>
              </p:nvPr>
            </p:nvGraphicFramePr>
            <p:xfrm>
              <a:off x="457200" y="3183247"/>
              <a:ext cx="8229600" cy="20480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𝑢𝑑𝑣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𝑢𝑣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𝑣𝑑𝑢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∫2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−∫−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⋅2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+2∫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=−2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−2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𝐶</m:t>
                              </m:r>
                              <m:r>
                                <m:rPr>
                                  <m:nor/>
                                </m:rPr>
                                <a:rPr sz="2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4DB083D1-A8D5-4AAA-8910-519B620373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9347302"/>
                  </p:ext>
                </p:extLst>
              </p:nvPr>
            </p:nvGraphicFramePr>
            <p:xfrm>
              <a:off x="457200" y="3183247"/>
              <a:ext cx="8229600" cy="204806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124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05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60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412" r="-163158" b="-3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290" t="-9412" b="-3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60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109412" r="-163158" b="-2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290" t="-109412" b="-2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606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290" t="-209412" b="-1317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61290" t="-320732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Integration by Parts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Putting all the results together, we have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Integration by Parts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the definite integral </a:t>
                </a:r>
                <a14:m>
                  <m:oMath xmlns:m="http://schemas.openxmlformats.org/officeDocument/2006/math">
                    <m:nary>
                      <m:naryPr>
                        <m:limLoc m:val="subSup"/>
                        <m:ctrlPr>
                          <a:rPr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DA768FF-1AB3-FE4C-5114-71B8B4276A08}"/>
              </a:ext>
            </a:extLst>
          </p:cNvPr>
          <p:cNvSpPr txBox="1"/>
          <p:nvPr/>
        </p:nvSpPr>
        <p:spPr>
          <a:xfrm>
            <a:off x="457200" y="17526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AAB5757-11E8-19FF-D520-2AFB07645B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0956977"/>
                  </p:ext>
                </p:extLst>
              </p:nvPr>
            </p:nvGraphicFramePr>
            <p:xfrm>
              <a:off x="457200" y="2307867"/>
              <a:ext cx="8229600" cy="10048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−1</m:t>
                                    </m:r>
                                  </m:e>
                                </m:rad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sz="1800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f>
                                      <m:f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AAAB5757-11E8-19FF-D520-2AFB07645B2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90956977"/>
                  </p:ext>
                </p:extLst>
              </p:nvPr>
            </p:nvGraphicFramePr>
            <p:xfrm>
              <a:off x="457200" y="2307867"/>
              <a:ext cx="8229600" cy="100488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98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" t="-1515" r="-100444" b="-1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1515" r="-444" b="-1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" t="-67000" r="-10044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67000" r="-44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Integration by Parts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Now we evaluate the definite integral using the formula for integration by parts.</a:t>
            </a:r>
          </a:p>
          <a:p>
            <a:pPr algn="ctr"/>
            <a:r>
              <a:t>​</a:t>
            </a:r>
          </a:p>
          <a:p>
            <a:pPr algn="l"/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290397"/>
                  </p:ext>
                </p:extLst>
              </p:nvPr>
            </p:nvGraphicFramePr>
            <p:xfrm>
              <a:off x="457200" y="2133600"/>
              <a:ext cx="8229600" cy="38566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𝑢𝑑𝑣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𝑢𝑣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𝑣𝑑𝑢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subSup"/>
                                  <m:ctrlPr>
                                    <a:rPr sz="180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rad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nary>
                                <m:naryPr>
                                  <m:limLoc m:val="subSup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𝑑𝑥</m:t>
                                  </m:r>
                                </m:e>
                              </m:nary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sz="1800">
                                      <a:latin typeface="Cambria Math"/>
                                    </a:rPr>
                                    <m:t>⋅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5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15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bSup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10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1800">
                                          <a:latin typeface="Cambria Math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sz="1800">
                                          <a:latin typeface="Cambria Math"/>
                                        </a:rPr>
                                        <m:t>15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5</m:t>
                                          </m:r>
                                        </m:num>
                                        <m:den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80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128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400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128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28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272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15</m:t>
                                  </m:r>
                                </m:den>
                              </m:f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4290397"/>
                  </p:ext>
                </p:extLst>
              </p:nvPr>
            </p:nvGraphicFramePr>
            <p:xfrm>
              <a:off x="457200" y="2133600"/>
              <a:ext cx="8229600" cy="385667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5788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28814" r="-170000" b="-9864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28814" b="-9864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37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90476" r="-170000" b="-59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90476" b="-59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708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188235" b="-48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1708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288235" b="-38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62483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358696" b="-2565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278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555263" b="-2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6278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655263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278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58824" t="-755263" b="-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Formula for Integration by Parts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∫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𝑑𝑣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−∫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𝑑𝑢</m:t>
                      </m:r>
                    </m:oMath>
                  </m:oMathPara>
                </a14:m>
                <a:endParaRPr dirty="0"/>
              </a:p>
              <a:p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constant of integration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sz="2800"/>
                  <a:t> is not an explicit part of the formula. It will appear later when the last integration is performed.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Integration by Parts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DC1AD-3F5C-F522-6463-C799987AAD12}"/>
                  </a:ext>
                </a:extLst>
              </p:cNvPr>
              <p:cNvSpPr txBox="1"/>
              <p:nvPr/>
            </p:nvSpPr>
            <p:spPr>
              <a:xfrm>
                <a:off x="457200" y="1513771"/>
                <a:ext cx="8229600" cy="27638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differential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will always be part of the differential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In this case,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not appropriate since the integration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is the original problem. Thus, we choose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(a very easy integration)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7DC1AD-3F5C-F522-6463-C799987AA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13771"/>
                <a:ext cx="8229600" cy="2763834"/>
              </a:xfrm>
              <a:prstGeom prst="rect">
                <a:avLst/>
              </a:prstGeom>
              <a:blipFill>
                <a:blip r:embed="rId3"/>
                <a:stretch>
                  <a:fillRect l="-1481" t="-1982" r="-2222" b="-5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Integration by Parts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9776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9776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" t="-1639" r="-100444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96" t="-1639" r="-444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" t="-62000" r="-10044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96" t="-62000" r="-44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A83E20B-2180-9FCE-7478-65A776AD87E4}"/>
              </a:ext>
            </a:extLst>
          </p:cNvPr>
          <p:cNvSpPr txBox="1"/>
          <p:nvPr/>
        </p:nvSpPr>
        <p:spPr>
          <a:xfrm>
            <a:off x="457200" y="2286000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we substitute in the parts for our formula.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6EA6FDE-D7F4-0829-6411-00D50E18E5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032850"/>
                  </p:ext>
                </p:extLst>
              </p:nvPr>
            </p:nvGraphicFramePr>
            <p:xfrm>
              <a:off x="-533400" y="2992823"/>
              <a:ext cx="8229600" cy="1897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𝑢𝑑𝑣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𝑢𝑣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𝑣𝑑𝑢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∫</m:t>
                              </m:r>
                              <m:r>
                                <m:rPr>
                                  <m:sty m:val="p"/>
                                </m:rPr>
                                <a:rPr sz="2800">
                                  <a:latin typeface="Cambria Math"/>
                                </a:rPr>
                                <m:t>ln</m:t>
                              </m:r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−∫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r>
                                <a:rPr sz="2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6EA6FDE-D7F4-0829-6411-00D50E18E56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9032850"/>
                  </p:ext>
                </p:extLst>
              </p:nvPr>
            </p:nvGraphicFramePr>
            <p:xfrm>
              <a:off x="-533400" y="2992823"/>
              <a:ext cx="8229600" cy="18971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99852" b="-2306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b="-2306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79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0991" r="-99852" b="-1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t="-90991" b="-1099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00148" t="-209901" b="-207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Integration by Parts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sz="2800" dirty="0"/>
                  <a:t>As a check, we differentiate.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−1+0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−1+0</m:t>
                      </m:r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=1+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sz="2800" dirty="0"/>
              </a:p>
              <a:p>
                <a:r>
                  <a:rPr sz="2800" dirty="0"/>
                  <a:t>This shows the solution is correct.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Integration by Parts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4628-8E1F-A333-3A75-03DFDA89E528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8229600" cy="3625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Since we differentiate the choice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we could let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with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𝑥𝑑𝑥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). However, we integrate the choice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so that we do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choose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ln</m:t>
                        </m:r>
                      </m:fName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func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𝑑𝑥</m:t>
                    </m:r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because we do not have a standard way to integrate this choice of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directly (in theory we could use Example 1, but this is not as easy as the choice we will make).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B854628-8E1F-A333-3A75-03DFDA89E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3625608"/>
              </a:xfrm>
              <a:prstGeom prst="rect">
                <a:avLst/>
              </a:prstGeom>
              <a:blipFill>
                <a:blip r:embed="rId3"/>
                <a:stretch>
                  <a:fillRect l="-1481" t="-1684" r="-1037" b="-3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Integration by Parts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9776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𝑥𝑑𝑥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den>
                                </m:f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𝑥𝑑𝑥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180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</p:nvPr>
            </p:nvGraphicFramePr>
            <p:xfrm>
              <a:off x="457200" y="1105523"/>
              <a:ext cx="8229600" cy="97764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" t="-1639" r="-100444" b="-1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96" t="-1639" r="-444" b="-1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96" t="-62000" r="-10044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296" t="-62000" r="-444" b="-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34A2941-AA81-5991-2CF0-ECB1EA51B4FD}"/>
              </a:ext>
            </a:extLst>
          </p:cNvPr>
          <p:cNvSpPr txBox="1"/>
          <p:nvPr/>
        </p:nvSpPr>
        <p:spPr>
          <a:xfrm>
            <a:off x="457200" y="2083169"/>
            <a:ext cx="822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we apply the formula for integration by parts.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9C2AB2F4-07D7-CCB4-1325-1F49752CB38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09724198"/>
                  </p:ext>
                </p:extLst>
              </p:nvPr>
            </p:nvGraphicFramePr>
            <p:xfrm>
              <a:off x="481413" y="2514600"/>
              <a:ext cx="8229600" cy="27715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𝑢𝑑𝑣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𝑢𝑣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𝑣𝑑𝑢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Rewrite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∫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 b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func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dx</m:t>
                              </m:r>
                            </m:oMath>
                          </a14:m>
                          <a:r>
                            <a:rPr sz="1800" b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∫</m:t>
                              </m:r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 b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xdx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−∫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9C2AB2F4-07D7-CCB4-1325-1F49752CB38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109724198"/>
                  </p:ext>
                </p:extLst>
              </p:nvPr>
            </p:nvGraphicFramePr>
            <p:xfrm>
              <a:off x="481413" y="2514600"/>
              <a:ext cx="8229600" cy="277158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38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6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839" r="-534272" b="-64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42" t="-4839" r="-139579" b="-6467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02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82278" r="-534272" b="-4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42" t="-82278" r="-139579" b="-4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3771" t="-82278" b="-4075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42" t="-182278" r="-139579" b="-3075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42" t="-285897" r="-139579" b="-21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42" t="-381013" r="-139579" b="-10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4842" t="-481013" r="-139579" b="-88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4CE1F1-53E5-5F45-FC90-F0E521012F61}"/>
                  </a:ext>
                </a:extLst>
              </p:cNvPr>
              <p:cNvSpPr txBox="1"/>
              <p:nvPr/>
            </p:nvSpPr>
            <p:spPr>
              <a:xfrm>
                <a:off x="432987" y="5181600"/>
                <a:ext cx="8278026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cancellation that occurs when we multiply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𝑣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times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tells us that the choice for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𝑢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𝑑𝑣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was excellent!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4CE1F1-53E5-5F45-FC90-F0E521012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87" y="5181600"/>
                <a:ext cx="8278026" cy="954107"/>
              </a:xfrm>
              <a:prstGeom prst="rect">
                <a:avLst/>
              </a:prstGeom>
              <a:blipFill>
                <a:blip r:embed="rId4"/>
                <a:stretch>
                  <a:fillRect l="-1473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Integration by Parts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∫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F49A696-881A-0201-8CF9-18728630EEC3}"/>
              </a:ext>
            </a:extLst>
          </p:cNvPr>
          <p:cNvSpPr txBox="1"/>
          <p:nvPr/>
        </p:nvSpPr>
        <p:spPr>
          <a:xfrm>
            <a:off x="457200" y="1524000"/>
            <a:ext cx="8229600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this problem, we apply integration by parts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twice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9E4CF706-5799-CAE7-A5B6-180B4B9673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9710322"/>
                  </p:ext>
                </p:extLst>
              </p:nvPr>
            </p:nvGraphicFramePr>
            <p:xfrm>
              <a:off x="457200" y="2681986"/>
              <a:ext cx="8229600" cy="747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𝑑𝑢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=2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𝑥𝑑𝑥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𝑣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=∫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sz="1800">
                                    <a:latin typeface="Cambria Math"/>
                                  </a:rPr>
                                  <m:t>𝑑𝑥</m:t>
                                </m:r>
                                <m:r>
                                  <a:rPr sz="1800">
                                    <a:latin typeface="Cambria Math"/>
                                  </a:rPr>
                                  <m:t>=−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9E4CF706-5799-CAE7-A5B6-180B4B96735D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9710322"/>
                  </p:ext>
                </p:extLst>
              </p:nvPr>
            </p:nvGraphicFramePr>
            <p:xfrm>
              <a:off x="457200" y="2681986"/>
              <a:ext cx="8229600" cy="74701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" t="-1613" r="-100444" b="-1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1613" r="-444" b="-1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1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96" t="-101613" r="-100444" b="-1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296" t="-101613" r="-444" b="-17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59AADBC-797D-C599-F3F4-F15FBE3A5401}"/>
              </a:ext>
            </a:extLst>
          </p:cNvPr>
          <p:cNvSpPr txBox="1"/>
          <p:nvPr/>
        </p:nvSpPr>
        <p:spPr>
          <a:xfrm>
            <a:off x="457200" y="348362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Therefore,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1A2493A-7DB4-EED5-0366-4DDFB8FD4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200416"/>
                  </p:ext>
                </p:extLst>
              </p:nvPr>
            </p:nvGraphicFramePr>
            <p:xfrm>
              <a:off x="457200" y="4039890"/>
              <a:ext cx="64008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𝑢𝑑𝑣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𝑢𝑣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−∫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𝑣𝑑𝑢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∫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</m:oMath>
                          </a14:m>
                          <a:endParaRPr sz="1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−∫−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⋅2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𝑥𝑑𝑥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+∫2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𝑑𝑥</m:t>
                              </m:r>
                              <m:r>
                                <m:rPr>
                                  <m:nor/>
                                </m:rPr>
                                <a:rPr sz="1800">
                                  <a:latin typeface="Cambria Math"/>
                                </a:rPr>
                                <m:t>.</m:t>
                              </m:r>
                            </m:oMath>
                          </a14:m>
                          <a:endParaRPr sz="1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C1A2493A-7DB4-EED5-0366-4DDFB8FD420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6200416"/>
                  </p:ext>
                </p:extLst>
              </p:nvPr>
            </p:nvGraphicFramePr>
            <p:xfrm>
              <a:off x="457200" y="4039890"/>
              <a:ext cx="64008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100000" b="-201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b="-2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9010" r="-100000" b="-990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99010" b="-990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1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100000" t="-201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785</Words>
  <Application>Microsoft Office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Courier New</vt:lpstr>
      <vt:lpstr>Office Theme</vt:lpstr>
      <vt:lpstr>Section 7.1</vt:lpstr>
      <vt:lpstr>Formula for Integration by Parts</vt:lpstr>
      <vt:lpstr>Note:</vt:lpstr>
      <vt:lpstr>Example 1: Integration by Parts</vt:lpstr>
      <vt:lpstr>Example 1: Integration by Parts (cont.)</vt:lpstr>
      <vt:lpstr>Example 1: Integration by Parts (cont.)</vt:lpstr>
      <vt:lpstr>Example 2: Integration by Parts</vt:lpstr>
      <vt:lpstr>Example 2: Integration by Parts (cont.)</vt:lpstr>
      <vt:lpstr>Example 3: Integration by Parts</vt:lpstr>
      <vt:lpstr>Example 3: Integration by Parts (cont.)</vt:lpstr>
      <vt:lpstr>Example 3: Integration by Parts (cont.)</vt:lpstr>
      <vt:lpstr>Example 4: Integration by Parts</vt:lpstr>
      <vt:lpstr>Example 4: Integration by Parts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122</cp:revision>
  <dcterms:created xsi:type="dcterms:W3CDTF">2013-04-26T14:43:13Z</dcterms:created>
  <dcterms:modified xsi:type="dcterms:W3CDTF">2022-08-25T17:14:07Z</dcterms:modified>
</cp:coreProperties>
</file>