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Annuities and Income Streams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7.2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Future Value of an Income Stream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agency expects approximately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$68,000</m:t>
                    </m:r>
                  </m:oMath>
                </a14:m>
                <a:r>
                  <a:rPr lang="en-US" sz="2800" dirty="0"/>
                  <a:t> from airline ticket sales over the next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years.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Present Value of an Income Stream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present value of an income stream</a:t>
                </a:r>
                <a:r>
                  <a:rPr sz="2800" dirty="0"/>
                  <a:t> over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sz="2800" dirty="0"/>
                  <a:t> years is given by the integral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PV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sz="2800" dirty="0"/>
                  <a:t> is the rate of flow of revenue at time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annual interest rate (as a decimal), and interest is compounded continuously.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Present Value of an Income Stream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new department store is expected to generate income at a continuous rate described by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=50,000+2000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dollars per year over the next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years. Find the present value of the store's income stream if the current interest rate is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percent compounded continuously.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Present Value of an Income Stream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Using the formula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2000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𝑇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/>
                  <a:t>, 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PV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000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Integrating by parts gives the following results.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5E1BA7-1539-87E1-3A2D-C46AE1D900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0868314"/>
                  </p:ext>
                </p:extLst>
              </p:nvPr>
            </p:nvGraphicFramePr>
            <p:xfrm>
              <a:off x="457200" y="4191000"/>
              <a:ext cx="8229600" cy="9776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50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000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2000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10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2000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10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𝑑𝑡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sz="180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10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10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5E1BA7-1539-87E1-3A2D-C46AE1D900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0868314"/>
                  </p:ext>
                </p:extLst>
              </p:nvPr>
            </p:nvGraphicFramePr>
            <p:xfrm>
              <a:off x="457200" y="4191000"/>
              <a:ext cx="8229600" cy="9776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2" t="-1639" r="-192225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4" t="-1639" r="-338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2" t="-62000" r="-19222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4" t="-62000" r="-33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Present Value of an Income Stream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36936707"/>
                  </p:ext>
                </p:extLst>
              </p:nvPr>
            </p:nvGraphicFramePr>
            <p:xfrm>
              <a:off x="457200" y="1105523"/>
              <a:ext cx="8229600" cy="36236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0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PV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50,000+2000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−0.10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−0.10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2000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Using the parts formula,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𝑢𝑣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−∫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𝑣𝑑𝑢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50,000+2000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−0.10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+20,000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−0.10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nary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50,000+2000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−0.10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−200,000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−0.10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=60,000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−10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−0.5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+500,000−200,000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−0.5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+200,000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=700,000−800,000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−0.5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≈700,000−800,000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0.6065307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≈700,000−485,225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=214,775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36936707"/>
                  </p:ext>
                </p:extLst>
              </p:nvPr>
            </p:nvGraphicFramePr>
            <p:xfrm>
              <a:off x="457200" y="1105523"/>
              <a:ext cx="8229600" cy="36236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0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24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2632" r="-22727" b="-3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000" t="-52632" b="-3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7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299" r="-22727" b="-494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8387" r="-22727" b="-5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18333" r="-2272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6557" r="-2272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6557" r="-2272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6557" r="-2272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6557" r="-2272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D64073-67F0-877F-A023-A66D2C6A5B2A}"/>
                  </a:ext>
                </a:extLst>
              </p:cNvPr>
              <p:cNvSpPr txBox="1"/>
              <p:nvPr/>
            </p:nvSpPr>
            <p:spPr>
              <a:xfrm>
                <a:off x="457200" y="4729151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present value of the new store's income stream is approximately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$214,775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D64073-67F0-877F-A023-A66D2C6A5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29151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Future Value of an Annuity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amount</a:t>
                </a:r>
                <a:r>
                  <a:rPr sz="2800" dirty="0"/>
                  <a:t> (or </a:t>
                </a:r>
                <a:r>
                  <a:rPr sz="2800" b="1" dirty="0"/>
                  <a:t>future value</a:t>
                </a:r>
                <a:r>
                  <a:rPr sz="2800" dirty="0"/>
                  <a:t>) </a:t>
                </a:r>
                <a:r>
                  <a:rPr sz="2800" b="1" dirty="0"/>
                  <a:t>of an annuity</a:t>
                </a:r>
                <a:r>
                  <a:rPr sz="2800" dirty="0"/>
                  <a:t> at the end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 time periods is approximated by the integral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𝑟𝑁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 is the number of dollars invested each time period,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interest rate (as a decimal) per time period.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Future Value of an Annuity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parents of a child set up an annuity account paying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percent compounded continuously for the child’s college education. They deposit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$500</m:t>
                    </m:r>
                  </m:oMath>
                </a14:m>
                <a:r>
                  <a:rPr sz="2800"/>
                  <a:t> each year for </a:t>
                </a:r>
                <a:r>
                  <a:rPr sz="2800">
                    <a:latin typeface="Cambria Math"/>
                  </a:rPr>
                  <a:t>20</a:t>
                </a:r>
                <a:r>
                  <a:rPr sz="2800"/>
                  <a:t> years. What will be the approximate amount of the annuity in </a:t>
                </a:r>
                <a:r>
                  <a:rPr sz="2800">
                    <a:latin typeface="Cambria Math"/>
                  </a:rPr>
                  <a:t>20</a:t>
                </a:r>
                <a:r>
                  <a:rPr sz="2800"/>
                  <a:t> years?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Future Value of an Annuity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the deposits are made yearly,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=0.10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  <m:r>
                      <a:rPr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443F-2277-6B75-8487-609DD64E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1: Future Value of an Annuity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C4C8220-A46D-78D8-32D2-2D47537F91C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ar-A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sup>
                        <m:e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</m:t>
                          </m:r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</m:t>
                          </m:r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sSubSup>
                        <m:sSubSup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kumimoji="0" lang="ar-A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20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sup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</m:t>
                              </m:r>
                              <m:sSup>
                                <m:sSup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kumimoji="0" lang="ar-A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20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</m:t>
                          </m:r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sup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</m:t>
                              </m:r>
                              <m:sSup>
                                <m:sSup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kumimoji="0" lang="ar-A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20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5000</m:t>
                      </m:r>
                      <m:d>
                        <m:d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sup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</m:t>
                              </m:r>
                              <m:sSup>
                                <m:sSup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kumimoji="0" lang="ar-A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20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≈−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5000</m:t>
                      </m:r>
                      <m:d>
                        <m:d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389056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sup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</m:t>
                              </m:r>
                              <m:sSup>
                                <m:sSup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kumimoji="0" lang="ar-A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20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ar-AE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31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945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28</m:t>
                      </m:r>
                    </m:oMath>
                  </m:oMathPara>
                </a14:m>
                <a:endParaRPr kumimoji="0" lang="ar-A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value of the annuity will be approximately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31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945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28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years.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C4C8220-A46D-78D8-32D2-2D47537F9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0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Future Value of an Income Stream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amount</a:t>
                </a:r>
                <a:r>
                  <a:rPr sz="2800" dirty="0"/>
                  <a:t> (or </a:t>
                </a:r>
                <a:r>
                  <a:rPr sz="2800" b="1" dirty="0"/>
                  <a:t>future value</a:t>
                </a:r>
                <a:r>
                  <a:rPr sz="2800" dirty="0"/>
                  <a:t>) </a:t>
                </a:r>
                <a:r>
                  <a:rPr sz="2800" b="1" dirty="0"/>
                  <a:t>of an income stream</a:t>
                </a:r>
                <a:r>
                  <a:rPr sz="2800" dirty="0"/>
                  <a:t> at the end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sz="2800" dirty="0"/>
                  <a:t> years is given by the integral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sz="2800" dirty="0"/>
                  <a:t> is the rate of flow of revenue at time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annual interest rate (as a decimal), and interest is compounded continuously.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Future Value of an Income Stream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travel agency expects income from airline ticket sales to increase at a continuous rate represented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=210+0.1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in hundreds of dollars per year over the next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years. With interest at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percent compounded continuously, what income does the agency expect from airline ticket sales over the next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years?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Future Value of an Income Stream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Using the formula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=210+0.1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𝑇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sz="2800"/>
                  <a:t>, 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210+0.1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0.05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Integrating by parts, we obtain the following results.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D58A74-0688-5D2F-04FA-620B60D107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6217963"/>
                  </p:ext>
                </p:extLst>
              </p:nvPr>
            </p:nvGraphicFramePr>
            <p:xfrm>
              <a:off x="457200" y="4267200"/>
              <a:ext cx="8229600" cy="9910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4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=210+0.1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0.05</m:t>
                                    </m:r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=0.1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0.05</m:t>
                                    </m:r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𝑑𝑡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sz="1800">
                                        <a:latin typeface="Cambria Math"/>
                                      </a:rPr>
                                      <m:t>0.05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0.05</m:t>
                                    </m:r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=−20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0.05</m:t>
                                    </m:r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D58A74-0688-5D2F-04FA-620B60D107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6217963"/>
                  </p:ext>
                </p:extLst>
              </p:nvPr>
            </p:nvGraphicFramePr>
            <p:xfrm>
              <a:off x="457200" y="4267200"/>
              <a:ext cx="8229600" cy="9910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4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" t="-3175" r="-260800" b="-1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667" t="-3175" r="-308" b="-1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" t="-65000" r="-2608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667" t="-65000" r="-30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Future Value of an Income Stream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A715496-FCFF-94B7-5127-F026CA87063D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368091045"/>
                  </p:ext>
                </p:extLst>
              </p:nvPr>
            </p:nvGraphicFramePr>
            <p:xfrm>
              <a:off x="457200" y="1104900"/>
              <a:ext cx="8196129" cy="43054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961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𝐴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210+0.1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−20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0.05</m:t>
                                          </m:r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−20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0.05</m:t>
                                          </m:r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0.1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en-US" sz="1800" b="0" dirty="0"/>
                            <a:t>Using the parts formula,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uv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−∫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vdu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</a:p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112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210+0.1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−20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0.05</m:t>
                                          </m:r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+2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0.05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0.05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210+0.1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−20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0.05</m:t>
                                          </m:r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0.05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0.05</m:t>
                                          </m:r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=210.3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−20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−210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−20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0.15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0.15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≈−4206−210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−23.23668485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−40+2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23.23668485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=210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23.23668485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23.23668485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−4246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=212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23.23668485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−4246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≈4926−4246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=680</m:t>
                              </m:r>
                            </m:oMath>
                          </a14:m>
                          <a:r>
                            <a:rPr lang="en-US" dirty="0"/>
                            <a:t>                                                                             The units are hundreds of dollars.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A715496-FCFF-94B7-5127-F026CA87063D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368091045"/>
                  </p:ext>
                </p:extLst>
              </p:nvPr>
            </p:nvGraphicFramePr>
            <p:xfrm>
              <a:off x="457200" y="1104900"/>
              <a:ext cx="8196129" cy="43054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961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3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579" b="-8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6729" b="-5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8112900"/>
                      </a:ext>
                    </a:extLst>
                  </a:tr>
                  <a:tr h="463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7368" b="-60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9639" b="-4578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93443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6667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9180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180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180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9180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815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Office Theme</vt:lpstr>
      <vt:lpstr>Section 7.2</vt:lpstr>
      <vt:lpstr>Future Value of an Annuity</vt:lpstr>
      <vt:lpstr>Example 1: Future Value of an Annuity</vt:lpstr>
      <vt:lpstr>Example 1: Future Value of an Annuity (cont.)</vt:lpstr>
      <vt:lpstr>Example 1: Future Value of an Annuity (cont.)</vt:lpstr>
      <vt:lpstr>Future Value of an Income Stream</vt:lpstr>
      <vt:lpstr>Example 2: Future Value of an Income Stream</vt:lpstr>
      <vt:lpstr>Example 2: Future Value of an Income Stream (cont.)</vt:lpstr>
      <vt:lpstr>Example 2: Future Value of an Income Stream (cont.)</vt:lpstr>
      <vt:lpstr>Example 2: Future Value of an Income Stream (cont.)</vt:lpstr>
      <vt:lpstr>Present Value of an Income Stream</vt:lpstr>
      <vt:lpstr>Example 3: Present Value of an Income Stream</vt:lpstr>
      <vt:lpstr>Example 3: Present Value of an Income Stream (cont.)</vt:lpstr>
      <vt:lpstr>Example 3: Present Value of an Income Stream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116</cp:revision>
  <dcterms:created xsi:type="dcterms:W3CDTF">2013-04-26T14:43:13Z</dcterms:created>
  <dcterms:modified xsi:type="dcterms:W3CDTF">2022-08-25T17:24:42Z</dcterms:modified>
</cp:coreProperties>
</file>