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9" r:id="rId4"/>
    <p:sldId id="262" r:id="rId5"/>
    <p:sldId id="263" r:id="rId6"/>
    <p:sldId id="265" r:id="rId7"/>
    <p:sldId id="268" r:id="rId8"/>
    <p:sldId id="269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mbria Math" panose="02040503050406030204" pitchFamily="18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3" autoAdjust="0"/>
    <p:restoredTop sz="94660"/>
  </p:normalViewPr>
  <p:slideViewPr>
    <p:cSldViewPr>
      <p:cViewPr varScale="1">
        <p:scale>
          <a:sx n="112" d="100"/>
          <a:sy n="112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Tables of Integrals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7.3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Using the Integral Table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∫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5FA938F-8D59-0705-5C8E-9978A952ED8A}"/>
                  </a:ext>
                </a:extLst>
              </p:cNvPr>
              <p:cNvSpPr txBox="1"/>
              <p:nvPr/>
            </p:nvSpPr>
            <p:spPr>
              <a:xfrm>
                <a:off x="456488" y="1828800"/>
                <a:ext cx="8229600" cy="18527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Using Formula 10 with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we have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∫</m:t>
                    </m:r>
                    <m:f>
                      <m:f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e>
                        </m:d>
                      </m:den>
                    </m:f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𝑑𝑥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ln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ar-AE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𝐶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5FA938F-8D59-0705-5C8E-9978A952E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88" y="1828800"/>
                <a:ext cx="8229600" cy="1852751"/>
              </a:xfrm>
              <a:prstGeom prst="rect">
                <a:avLst/>
              </a:prstGeom>
              <a:blipFill>
                <a:blip r:embed="rId3"/>
                <a:stretch>
                  <a:fillRect l="-1556" t="-2961" b="-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Using the Integral Table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Evaluate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∫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−25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AE79C63-A595-1FE3-DFC2-356BA3D17549}"/>
              </a:ext>
            </a:extLst>
          </p:cNvPr>
          <p:cNvSpPr txBox="1"/>
          <p:nvPr/>
        </p:nvSpPr>
        <p:spPr>
          <a:xfrm>
            <a:off x="457200" y="182880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8D752B0C-0856-0729-4126-2DC4CCD1427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09133758"/>
                  </p:ext>
                </p:extLst>
              </p:nvPr>
            </p:nvGraphicFramePr>
            <p:xfrm>
              <a:off x="457200" y="2436717"/>
              <a:ext cx="8229600" cy="214357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52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876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∫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9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−25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𝑑𝑥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=9∫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−25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Factor out </a:t>
                          </a:r>
                          <a:r>
                            <a:rPr sz="1800" b="0" dirty="0">
                              <a:latin typeface="Cambria Math"/>
                            </a:rPr>
                            <a:t>9</a:t>
                          </a:r>
                          <a:r>
                            <a:rPr sz="1800" b="0" dirty="0"/>
                            <a:t> by Formula 5 with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1" smtClean="0">
                                  <a:latin typeface="Cambria Math"/>
                                </a:rPr>
                                <m:t>k</m:t>
                              </m:r>
                              <m:r>
                                <a:rPr lang="en-US" sz="1800" b="0">
                                  <a:latin typeface="Cambria Math"/>
                                </a:rPr>
                                <m:t>=9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∫</m:t>
                                  </m:r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9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−25</m:t>
                                      </m:r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=9∫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Rewrite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1" smtClean="0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US" sz="1800" b="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smtClean="0">
                                  <a:latin typeface="Cambria Math"/>
                                </a:rPr>
                                <m:t>−25</m:t>
                              </m:r>
                            </m:oMath>
                          </a14:m>
                          <a:r>
                            <a:rPr sz="1800" b="0" dirty="0"/>
                            <a:t> as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1" smtClean="0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US" sz="1800" b="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smtClean="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sz="1800" b="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sz="1800" b="0" dirty="0"/>
                            <a:t> and find an integral formula that contains the form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1" smtClean="0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US" sz="1800" b="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1" smtClean="0">
                                      <a:latin typeface="Cambria Math"/>
                                    </a:rPr>
                                    <m:t>a</m:t>
                                  </m:r>
                                </m:e>
                                <m:sup>
                                  <m:r>
                                    <a:rPr lang="en-US" sz="1800" b="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∫</m:t>
                                  </m:r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9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−25</m:t>
                                      </m:r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=9⋅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d>
                                </m:den>
                              </m:f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−5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+5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Apply Formula 16 with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1" smtClean="0">
                                  <a:latin typeface="Cambria Math"/>
                                </a:rPr>
                                <m:t>a</m:t>
                              </m:r>
                              <m:r>
                                <a:rPr lang="en-US" sz="1800" b="0">
                                  <a:latin typeface="Cambria Math"/>
                                </a:rPr>
                                <m:t>=5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∫</m:t>
                                  </m:r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9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−25</m:t>
                                      </m:r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−5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+5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Simplify.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8D752B0C-0856-0729-4126-2DC4CCD1427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09133758"/>
                  </p:ext>
                </p:extLst>
              </p:nvPr>
            </p:nvGraphicFramePr>
            <p:xfrm>
              <a:off x="457200" y="2436717"/>
              <a:ext cx="8229600" cy="214357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52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876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810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8861" r="-145455" b="-3531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8750" t="-8861" b="-3531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81132" r="-145455" b="-16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8750" t="-81132" b="-1632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24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23256" r="-145455" b="-101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8750" t="-223256" b="-1011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99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39024" r="-145455" b="-6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Simplify.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Using a Reduction Formula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∫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C81B2D3-F81D-238C-B402-33206B3264C9}"/>
              </a:ext>
            </a:extLst>
          </p:cNvPr>
          <p:cNvSpPr txBox="1"/>
          <p:nvPr/>
        </p:nvSpPr>
        <p:spPr>
          <a:xfrm>
            <a:off x="457200" y="1600200"/>
            <a:ext cx="8229600" cy="1040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will use Formula 20 twice and then use Formula 19.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Using a Reduction Formula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05DF11E-D2B0-79FF-82DE-75EAA9241BB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69394975"/>
                  </p:ext>
                </p:extLst>
              </p:nvPr>
            </p:nvGraphicFramePr>
            <p:xfrm>
              <a:off x="457200" y="1143000"/>
              <a:ext cx="8229600" cy="343052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791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∫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−3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𝑑𝑥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−3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−3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−3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∫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2−1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−3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Use Formula 20 with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1" smtClean="0">
                                  <a:latin typeface="Cambria Math"/>
                                </a:rPr>
                                <m:t>n</m:t>
                              </m:r>
                              <m:r>
                                <a:rPr lang="en-US" sz="1800" b="0">
                                  <a:latin typeface="Cambria Math"/>
                                </a:rPr>
                                <m:t>=2</m:t>
                              </m:r>
                            </m:oMath>
                          </a14:m>
                          <a:r>
                            <a:rPr sz="1800" b="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1" smtClean="0">
                                  <a:latin typeface="Cambria Math"/>
                                </a:rPr>
                                <m:t>k</m:t>
                              </m:r>
                              <m:r>
                                <a:rPr lang="en-US" sz="1800" b="0">
                                  <a:latin typeface="Cambria Math"/>
                                </a:rPr>
                                <m:t>=−3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∫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−3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−3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−3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−3</m:t>
                                      </m:r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−3</m:t>
                                      </m:r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∫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1−1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−3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d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Use Formula 20 again on the rightmost part of the expression with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1" smtClean="0">
                                  <a:latin typeface="Cambria Math"/>
                                </a:rPr>
                                <m:t>n</m:t>
                              </m:r>
                              <m:r>
                                <a:rPr lang="en-US" sz="1800" b="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r>
                            <a:rPr sz="1800" b="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1" smtClean="0">
                                  <a:latin typeface="Cambria Math"/>
                                </a:rPr>
                                <m:t>k</m:t>
                              </m:r>
                              <m:r>
                                <a:rPr lang="en-US" sz="1800" b="0">
                                  <a:latin typeface="Cambria Math"/>
                                </a:rPr>
                                <m:t>=−3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∫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−3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−3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−3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∫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−3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Simplify.</a:t>
                          </a:r>
                          <a:r>
                            <a:rPr sz="18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∫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−3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−3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−3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−3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−3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Use Formula 19 with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1" smtClean="0">
                                  <a:latin typeface="Cambria Math"/>
                                </a:rPr>
                                <m:t>k</m:t>
                              </m:r>
                              <m:r>
                                <a:rPr lang="en-US" sz="1800" b="0">
                                  <a:latin typeface="Cambria Math"/>
                                </a:rPr>
                                <m:t>=−3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∫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−3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−3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−3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27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−3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Simplify.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05DF11E-D2B0-79FF-82DE-75EAA9241BB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69394975"/>
                  </p:ext>
                </p:extLst>
              </p:nvPr>
            </p:nvGraphicFramePr>
            <p:xfrm>
              <a:off x="457200" y="1143000"/>
              <a:ext cx="8229600" cy="343052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791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762" r="-42105" b="-4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7500" t="-4762" b="-44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6122" r="-42105" b="-1372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7500" t="-56122" b="-1372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08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87342" r="-42105" b="-2405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Simplify.</a:t>
                          </a:r>
                          <a:r>
                            <a:rPr sz="18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66667" r="-42105" b="-8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7500" t="-366667" b="-809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808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620253" r="-42105" b="-75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Simplify.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Rewriting the Integrand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∫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+6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9327D15-2A1C-0975-5A92-2164471732B8}"/>
              </a:ext>
            </a:extLst>
          </p:cNvPr>
          <p:cNvSpPr txBox="1"/>
          <p:nvPr/>
        </p:nvSpPr>
        <p:spPr>
          <a:xfrm>
            <a:off x="462185" y="182880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5A75298F-799D-9996-310D-0EB3C870F72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45599622"/>
                  </p:ext>
                </p:extLst>
              </p:nvPr>
            </p:nvGraphicFramePr>
            <p:xfrm>
              <a:off x="452927" y="2414705"/>
              <a:ext cx="8229600" cy="101714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105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∫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+1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+5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+6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𝑑𝑥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=∫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+1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+2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+3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Factor the denominator.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∫</m:t>
                                  </m:r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+1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+5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+6</m:t>
                                      </m:r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=∫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+2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+3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𝑑𝑥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+∫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+2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+3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By Formula 6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5A75298F-799D-9996-310D-0EB3C870F72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45599622"/>
                  </p:ext>
                </p:extLst>
              </p:nvPr>
            </p:nvGraphicFramePr>
            <p:xfrm>
              <a:off x="452927" y="2414705"/>
              <a:ext cx="8229600" cy="101714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105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085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5952" r="-61217" b="-10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Factor the denominator.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085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7229" r="-61217" b="-36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By Formula 6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Rewriting the Integrand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sz="2800" dirty="0"/>
                  <a:t>Now we apply Formula 13 to the first integral and Formula 12 to the second integral.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∫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3−2</m:t>
                          </m:r>
                        </m:den>
                      </m:f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</m:func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∫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den>
                          </m:f>
                          <m:r>
                            <a:rPr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=3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−2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∫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3−2</m:t>
                          </m:r>
                        </m:den>
                      </m:f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∫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den>
                          </m:f>
                          <m:r>
                            <a:rPr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∫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den>
                          </m:f>
                          <m:r>
                            <a:rPr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11" t="-1718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Rewriting the Integrand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701027971"/>
                  </p:ext>
                </p:extLst>
              </p:nvPr>
            </p:nvGraphicFramePr>
            <p:xfrm>
              <a:off x="472866" y="1981200"/>
              <a:ext cx="8213933" cy="96101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21393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∫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+1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+5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+6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𝑑𝑥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=3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+3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−2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+2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+2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+3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∫</m:t>
                                  </m:r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+1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+5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+6</m:t>
                                      </m:r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=2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+3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+2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dirty="0"/>
                            <a:t>                                       </a:t>
                          </a:r>
                          <a:r>
                            <a:rPr lang="en-US" sz="1800" b="0" dirty="0"/>
                            <a:t>Where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1">
                                  <a:latin typeface="Cambria Math"/>
                                </a:rPr>
                                <m:t>C</m:t>
                              </m:r>
                              <m:r>
                                <a:rPr lang="en-US" sz="1800" b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ar-AE"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1">
                                      <a:latin typeface="Cambria Math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a:rPr lang="ar-AE" sz="1800" b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ar-AE" sz="1800" b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ar-AE"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1">
                                      <a:latin typeface="Cambria Math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a:rPr lang="ar-AE" sz="1800" b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701027971"/>
                  </p:ext>
                </p:extLst>
              </p:nvPr>
            </p:nvGraphicFramePr>
            <p:xfrm>
              <a:off x="472866" y="1981200"/>
              <a:ext cx="8213933" cy="96101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21393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805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b="-1088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05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0000" b="-88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75B4EA7-F9C0-1978-58B9-97F96DD66849}"/>
              </a:ext>
            </a:extLst>
          </p:cNvPr>
          <p:cNvSpPr txBox="1"/>
          <p:nvPr/>
        </p:nvSpPr>
        <p:spPr>
          <a:xfrm>
            <a:off x="472866" y="1219200"/>
            <a:ext cx="82139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Now combining the parts gives the result.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433</Words>
  <Application>Microsoft Office PowerPoint</Application>
  <PresentationFormat>On-screen Show (4:3)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 Math</vt:lpstr>
      <vt:lpstr>Courier New</vt:lpstr>
      <vt:lpstr>Office Theme</vt:lpstr>
      <vt:lpstr>Section 7.3</vt:lpstr>
      <vt:lpstr>Example 1: Using the Integral Table</vt:lpstr>
      <vt:lpstr>Example 2: Using the Integral Table</vt:lpstr>
      <vt:lpstr>Example 3: Using a Reduction Formula</vt:lpstr>
      <vt:lpstr>Example 3: Using a Reduction Formula (cont.)</vt:lpstr>
      <vt:lpstr>Example 4: Rewriting the Integrand</vt:lpstr>
      <vt:lpstr>Example 4: Rewriting the Integrand (cont.)</vt:lpstr>
      <vt:lpstr>Example 4: Rewriting the Integrand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Calculus, 3rd edition</dc:title>
  <dc:creator>Hawkes Learning</dc:creator>
  <cp:lastModifiedBy>Kyle Gilstrap</cp:lastModifiedBy>
  <cp:revision>116</cp:revision>
  <dcterms:created xsi:type="dcterms:W3CDTF">2013-04-26T14:43:13Z</dcterms:created>
  <dcterms:modified xsi:type="dcterms:W3CDTF">2022-08-25T17:35:55Z</dcterms:modified>
</cp:coreProperties>
</file>