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Improper Integrals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Determining Integral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value of the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/>
                  <a:t> if it is convergent.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42FA1-8695-88CF-8ACE-D4A8A5B31181}"/>
                  </a:ext>
                </a:extLst>
              </p:cNvPr>
              <p:cNvSpPr txBox="1"/>
              <p:nvPr/>
            </p:nvSpPr>
            <p:spPr>
              <a:xfrm>
                <a:off x="459336" y="2362200"/>
                <a:ext cx="8227464" cy="3211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evaluate the integral from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kumimoji="0" lang="ar-A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ar-AE" sz="2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kumimoji="0" lang="ar-AE" sz="2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42FA1-8695-88CF-8ACE-D4A8A5B31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6" y="2362200"/>
                <a:ext cx="8227464" cy="3211007"/>
              </a:xfrm>
              <a:prstGeom prst="rect">
                <a:avLst/>
              </a:prstGeom>
              <a:blipFill>
                <a:blip r:embed="rId3"/>
                <a:stretch>
                  <a:fillRect l="-1481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Integral Convergence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Next, find the limit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→+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The integral converges to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Area Bounded by an Asymptote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684614-70CF-26D1-2CC6-790BD8889D76}"/>
              </a:ext>
            </a:extLst>
          </p:cNvPr>
          <p:cNvSpPr txBox="1"/>
          <p:nvPr/>
        </p:nvSpPr>
        <p:spPr>
          <a:xfrm>
            <a:off x="457200" y="1752600"/>
            <a:ext cx="822960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the integrand is not defined at the lower limit, we must use a limit to evaluate the integral.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Area Bounded by an Asymptote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r>
                  <a:rPr sz="2800" dirty="0"/>
                  <a:t>Since this last limit does not exist, the integral diverges.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Improper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 is called an </a:t>
                </a:r>
                <a:r>
                  <a:rPr sz="2800" b="1" dirty="0"/>
                  <a:t>improper integral</a:t>
                </a:r>
                <a:r>
                  <a:rPr sz="2800" dirty="0"/>
                  <a:t>. This integral is defined as the following limit: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 exists, then the improper integral is said to be </a:t>
                </a:r>
                <a:r>
                  <a:rPr sz="2800" b="1" dirty="0"/>
                  <a:t>convergent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 does not exist, then the improper integral is said to be </a:t>
                </a:r>
                <a:r>
                  <a:rPr sz="2800" b="1" dirty="0"/>
                  <a:t>divergent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an Improper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415E8D-4F99-8274-9C1B-090BFB3E8E38}"/>
                  </a:ext>
                </a:extLst>
              </p:cNvPr>
              <p:cNvSpPr txBox="1"/>
              <p:nvPr/>
            </p:nvSpPr>
            <p:spPr>
              <a:xfrm>
                <a:off x="457200" y="1752600"/>
                <a:ext cx="8229600" cy="3965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evaluate the integral from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sSubSup>
                        <m:sSub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b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sSubSup>
                        <m:sSub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415E8D-4F99-8274-9C1B-090BFB3E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8229600" cy="3965509"/>
              </a:xfrm>
              <a:prstGeom prst="rect">
                <a:avLst/>
              </a:prstGeom>
              <a:blipFill>
                <a:blip r:embed="rId3"/>
                <a:stretch>
                  <a:fillRect l="-148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an Improper Integral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Next, find the limit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→+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0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Note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sz="20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sz="2000">
                            <a:latin typeface="Cambria Math"/>
                          </a:rPr>
                          <m:t>𝑏</m:t>
                        </m:r>
                        <m:r>
                          <a:rPr sz="2000">
                            <a:latin typeface="Cambria Math"/>
                          </a:rPr>
                          <m:t>→+</m:t>
                        </m:r>
                        <m:r>
                          <a:rPr sz="2000">
                            <a:latin typeface="Cambria Math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sz="200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sz="2000">
                        <a:latin typeface="Cambria Math"/>
                      </a:rPr>
                      <m:t>=</m:t>
                    </m:r>
                    <m:r>
                      <a:rPr sz="2000">
                        <a:latin typeface="Cambria Math"/>
                      </a:rPr>
                      <m:t>0</m:t>
                    </m:r>
                  </m:oMath>
                </a14:m>
                <a:r>
                  <a:rPr sz="2000" dirty="0"/>
                  <a:t>.</a:t>
                </a:r>
              </a:p>
              <a:p>
                <a:r>
                  <a:rPr sz="2800" dirty="0"/>
                  <a:t>Therefore,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say that the integral </a:t>
                </a:r>
                <a:r>
                  <a:rPr sz="2800" b="1" dirty="0"/>
                  <a:t>converges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Determining Integral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whether the improper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 is convergent or divergent. Evaluate it if it is convergent.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Integral Convergence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First, evaluate the integral from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Sup>
                        <m:sSub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Next, find the limit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→+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This integral converges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Determining Integral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whether the improper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/>
                  <a:t> is convergent or divergent. Evaluate it if it is convergent.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F2C41-D33F-7460-A90A-A4D6BA5B8AED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361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evaluate the integral from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den>
                          </m:f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b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Next, find the limit as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→+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lim</m:t>
                          </m:r>
                        </m:e>
                        <m:li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integral is divergent.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F2C41-D33F-7460-A90A-A4D6BA5B8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3610412"/>
              </a:xfrm>
              <a:prstGeom prst="rect">
                <a:avLst/>
              </a:prstGeom>
              <a:blipFill>
                <a:blip r:embed="rId3"/>
                <a:stretch>
                  <a:fillRect l="-1481" t="-1520" b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Determining Integral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value of the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/>
                  <a:t> if it is convergent.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Integral Convergence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First, evaluate the integral from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Next, find the limit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→+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sz="2800"/>
              </a:p>
              <a:p>
                <a:r>
                  <a:rPr sz="2800"/>
                  <a:t>The integral is divergent.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538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Office Theme</vt:lpstr>
      <vt:lpstr>Section 7.4</vt:lpstr>
      <vt:lpstr>Improper Integral</vt:lpstr>
      <vt:lpstr>Example 1: Evaluating an Improper Integral</vt:lpstr>
      <vt:lpstr>Example 1: Evaluating an Improper Integral (cont.)</vt:lpstr>
      <vt:lpstr>Example 2: Determining Integral Convergence</vt:lpstr>
      <vt:lpstr>Example 2: Determining Integral Convergence (cont.)</vt:lpstr>
      <vt:lpstr>Example 3: Determining Integral Convergence</vt:lpstr>
      <vt:lpstr>Example 4: Determining Integral Convergence</vt:lpstr>
      <vt:lpstr>Example 4: Determining Integral Convergence (cont.)</vt:lpstr>
      <vt:lpstr>Example 5: Determining Integral Convergence</vt:lpstr>
      <vt:lpstr>Example 5: Determining Integral Convergence (cont.)</vt:lpstr>
      <vt:lpstr>Example 6: Area Bounded by an Asymptote</vt:lpstr>
      <vt:lpstr>Example 6: Area Bounded by an Asymptote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2022-08-25T18:23:39Z</dcterms:modified>
</cp:coreProperties>
</file>