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6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Exponential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national chain of hair salons determines that the duration of a hair appointment (in minutes), from the time the client checks in to the time they pay, is an exponentially distributed random variable that has the probability density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01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probability that a hair appointment will last </a:t>
                </a:r>
                <a:r>
                  <a:rPr sz="2800">
                    <a:latin typeface="Cambria Math"/>
                  </a:rPr>
                  <a:t>30</a:t>
                </a:r>
                <a:r>
                  <a:rPr sz="2800"/>
                  <a:t> minutes or less.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probability that a hair appointment will last at least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hour.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Exponential Distribution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SzPct val="150000"/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sz="180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8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≤30</m:t>
                            </m:r>
                          </m:e>
                        </m:d>
                      </m:e>
                    </m:func>
                    <m:r>
                      <a:rPr sz="1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sz="1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180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0.01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−0.01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sz="180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br>
                  <a:rPr sz="18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sz="1800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≤30</m:t>
                            </m:r>
                          </m:e>
                        </m:d>
                      </m:e>
                    </m:phant>
                    <m:r>
                      <a:rPr sz="18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−0.01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sz="18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sz="1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sz="180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bSup>
                  </m:oMath>
                </a14:m>
                <a:br>
                  <a:rPr sz="18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sz="1800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≤30</m:t>
                            </m:r>
                          </m:e>
                        </m:d>
                      </m:e>
                    </m:phant>
                    <m:r>
                      <a:rPr sz="180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1800">
                            <a:latin typeface="Cambria Math" panose="02040503050406030204" pitchFamily="18" charset="0"/>
                          </a:rPr>
                          <m:t>−0.3</m:t>
                        </m:r>
                      </m:sup>
                    </m:sSup>
                    <m:r>
                      <a:rPr sz="1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br>
                  <a:rPr sz="18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sz="1800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≤30</m:t>
                            </m:r>
                          </m:e>
                        </m:d>
                      </m:e>
                    </m:phant>
                    <m:r>
                      <a:rPr sz="1800">
                        <a:latin typeface="Cambria Math" panose="02040503050406030204" pitchFamily="18" charset="0"/>
                      </a:rPr>
                      <m:t>≈0.26</m:t>
                    </m:r>
                  </m:oMath>
                </a14:m>
                <a:endParaRPr sz="1800" b="1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99ABB52-8F82-B2E0-2DEA-3E50DB77A7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9905495"/>
                  </p:ext>
                </p:extLst>
              </p:nvPr>
            </p:nvGraphicFramePr>
            <p:xfrm>
              <a:off x="990600" y="2895600"/>
              <a:ext cx="8229600" cy="26332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01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 b="0" i="1">
                                      <a:latin typeface="Cambria Math"/>
                                    </a:rPr>
                                    <m:t>𝑃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≥</m:t>
                                      </m:r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60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 b="0" i="1">
                                      <a:latin typeface="Cambria Math"/>
                                    </a:rPr>
                                    <m:t>60</m:t>
                                  </m:r>
                                </m:sub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01</m:t>
                                  </m:r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01</m:t>
                                      </m:r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sz="1800" b="0" i="1">
                                  <a:latin typeface="Cambria Math"/>
                                </a:rPr>
                                <m:t>𝑑𝑡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1800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sz="1800" b="0">
                                    <a:latin typeface="Cambria Math"/>
                                  </a:rPr>
                                  <m:t>hour</m:t>
                                </m:r>
                                <m:r>
                                  <a:rPr sz="1800" b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 b="0" i="1">
                                    <a:latin typeface="Cambria Math"/>
                                  </a:rPr>
                                  <m:t>60</m:t>
                                </m:r>
                                <m:r>
                                  <m:rPr>
                                    <m:nor/>
                                  </m:rPr>
                                  <a:rPr sz="1800" b="0">
                                    <a:latin typeface="Cambria Math"/>
                                  </a:rPr>
                                  <m:t>minutes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667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≥60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60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0.01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−0.01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1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≥60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−0.01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60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797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≥60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−0.01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𝑏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−0.6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26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≥60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−0.6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526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≥60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≈0.55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99ABB52-8F82-B2E0-2DEA-3E50DB77A7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9905495"/>
                  </p:ext>
                </p:extLst>
              </p:nvPr>
            </p:nvGraphicFramePr>
            <p:xfrm>
              <a:off x="990600" y="2895600"/>
              <a:ext cx="8229600" cy="26332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5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333" r="-99852" b="-4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48" t="-109333" b="-49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3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6905" r="-99852" b="-3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7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7105" r="-99852" b="-280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81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11688" r="-99852" b="-176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56667" r="-9985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56667" r="-9985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Standard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The </a:t>
                </a:r>
                <a:r>
                  <a:rPr sz="2800" b="1" dirty="0"/>
                  <a:t>standard normal distribution</a:t>
                </a:r>
                <a:r>
                  <a:rPr sz="2800" dirty="0"/>
                  <a:t> is represented by the probability density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Expected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Suppose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the probability density function associated with a continuous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Then the </a:t>
                </a:r>
                <a:r>
                  <a:rPr sz="2800" b="1" dirty="0"/>
                  <a:t>expected value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often denoted with the Greek letter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2800" dirty="0"/>
                  <a:t> (mu) and is also called the </a:t>
                </a:r>
                <a:r>
                  <a:rPr sz="2800" b="1" dirty="0"/>
                  <a:t>mean value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Calculating Expected 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sz="2800"/>
                  <a:t>,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verify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a probability density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/>
                  <a:t>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determine the expected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Calculating Expected Value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; now we must see if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 is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Therefore,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probability density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7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0F40-D274-6AE4-683C-D50BA5F6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Calculating Expected Value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B8C3C6F-7DD7-8F44-1524-6F1DA891F520}"/>
                  </a:ext>
                </a:extLst>
              </p:cNvPr>
              <p:cNvSpPr txBox="1"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6001643" cy="46218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ar-AE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fNam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ar-AE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ar-AE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ar-AE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64</m:t>
                                          </m:r>
                                        </m:den>
                                      </m:f>
                                    </m:e>
                                  </m:d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func>
                            </m:e>
                          </m:nary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e>
                              </m:func>
                            </m:e>
                          </m:nary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/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phant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e>
                                  </m:borderBox>
                                </m:den>
                              </m:f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sSup>
                                        <m:sSup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borderBox>
                                </m:den>
                              </m:f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eqAr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B8C3C6F-7DD7-8F44-1524-6F1DA891F52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6001643" cy="4621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3BFE5C-E2A5-3AF4-964E-7D47ABB810F4}"/>
              </a:ext>
            </a:extLst>
          </p:cNvPr>
          <p:cNvSpPr txBox="1"/>
          <p:nvPr/>
        </p:nvSpPr>
        <p:spPr>
          <a:xfrm>
            <a:off x="457200" y="1295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9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Calculating Expected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For the scenario described in Example 3, determine the average duration of ahair appointment.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6DD91-ED1C-6D49-4B27-6C7A9BFD9D43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8229600" cy="2682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must 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01</m:t>
                            </m:r>
                            <m:sSup>
                              <m:sSup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01</m:t>
                                </m:r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e>
                    </m:nary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use either integration by parts or formula 20, from Table 1 in Section 7.3 to get the expression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01</m:t>
                        </m:r>
                      </m:den>
                    </m:f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01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01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C6DD91-ED1C-6D49-4B27-6C7A9BFD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2682657"/>
              </a:xfrm>
              <a:prstGeom prst="rect">
                <a:avLst/>
              </a:prstGeom>
              <a:blipFill>
                <a:blip r:embed="rId2"/>
                <a:stretch>
                  <a:fillRect l="-1481" t="-2273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Calculating Expected Value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we evaluate the integral using limits: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sz="2800" dirty="0"/>
                  <a:t>, since the limit expression goes to zero. Thus, the average duration of a hair appointment is </a:t>
                </a:r>
                <a:r>
                  <a:rPr sz="2800" dirty="0">
                    <a:latin typeface="Cambria Math"/>
                  </a:rPr>
                  <a:t>100</a:t>
                </a:r>
                <a:r>
                  <a:rPr sz="2800" dirty="0"/>
                  <a:t> minutes, or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hour and </a:t>
                </a:r>
                <a:r>
                  <a:rPr sz="2800" dirty="0">
                    <a:latin typeface="Cambria Math"/>
                  </a:rPr>
                  <a:t>40</a:t>
                </a:r>
                <a:r>
                  <a:rPr sz="2800" dirty="0"/>
                  <a:t> minutes.</a:t>
                </a:r>
              </a:p>
              <a:p>
                <a:pPr>
                  <a:defRPr sz="2800"/>
                </a:pPr>
                <a:r>
                  <a:rPr sz="2800" dirty="0"/>
                  <a:t>Note that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in the probability density function for an exponential distribution is all that is needed to find the mean value; 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Probability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Every </a:t>
                </a:r>
                <a:r>
                  <a:rPr sz="2800" b="1" dirty="0"/>
                  <a:t>probability distribution</a:t>
                </a:r>
                <a:r>
                  <a:rPr sz="2800" dirty="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outcomes for a discrete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must have the following two characteristics.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probability of each outcome is between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: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1≤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sum of the probabilities of the outcomes is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: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Probability Density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a continuous random variable distributed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probability density function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if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sz="2800" dirty="0"/>
                  <a:t> and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Probability Density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 is a probability density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0CD989-C6AA-9745-3736-0D0F8E2FBFB7}"/>
                  </a:ext>
                </a:extLst>
              </p:cNvPr>
              <p:cNvSpPr txBox="1"/>
              <p:nvPr/>
            </p:nvSpPr>
            <p:spPr>
              <a:xfrm>
                <a:off x="457200" y="22860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First, we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all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 we evaluate the integral.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0CD989-C6AA-9745-3736-0D0F8E2FB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3734" r="-1630" b="-1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Probability Density Function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Thus,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probability density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Probability Density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a probability density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probability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between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Show that the probability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Probability Density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9229627-808A-ABD1-1974-771FF6899D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3212561"/>
                  </p:ext>
                </p:extLst>
              </p:nvPr>
            </p:nvGraphicFramePr>
            <p:xfrm>
              <a:off x="901581" y="1584748"/>
              <a:ext cx="7785218" cy="21171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1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1≤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≤2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𝑥𝑑𝑥</m:t>
                                  </m:r>
                                </m:e>
                              </m:nary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Evaluate the integral of the function on the interval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b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1≤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≤2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24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1≤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≤2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1≤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≤2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9229627-808A-ABD1-1974-771FF6899DF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93212561"/>
                  </p:ext>
                </p:extLst>
              </p:nvPr>
            </p:nvGraphicFramePr>
            <p:xfrm>
              <a:off x="901581" y="1584748"/>
              <a:ext cx="7785218" cy="21171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18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43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472" r="-126195" b="-234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243" t="-75472" b="-23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7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8824" r="-126195" b="-19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3038" r="-126195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3038" r="-126195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E37E9-2D17-82F8-87D4-2D02A237758C}"/>
                  </a:ext>
                </a:extLst>
              </p:cNvPr>
              <p:cNvSpPr txBox="1"/>
              <p:nvPr/>
            </p:nvSpPr>
            <p:spPr>
              <a:xfrm>
                <a:off x="901580" y="4114800"/>
                <a:ext cx="7785219" cy="839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 sz="2000"/>
                </a:pPr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𝑥</m:t>
                            </m:r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=</m:t>
                            </m:r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nary>
                      <m:naryPr>
                        <m:limLoc m:val="subSup"/>
                        <m:ctrlPr>
                          <a:rPr kumimoji="0" lang="ar-A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b>
                      <m:sup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kumimoji="0" lang="ar-AE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ar-AE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12</m:t>
                            </m:r>
                          </m:den>
                        </m:f>
                        <m:r>
                          <a:rPr kumimoji="0" lang="ar-AE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𝑥𝑑𝑥</m:t>
                        </m:r>
                      </m:e>
                    </m:nary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ar-A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 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Evaluate the integral of the function at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E37E9-2D17-82F8-87D4-2D02A237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80" y="4114800"/>
                <a:ext cx="7785219" cy="839589"/>
              </a:xfrm>
              <a:prstGeom prst="rect">
                <a:avLst/>
              </a:prstGeom>
              <a:blipFill>
                <a:blip r:embed="rId3"/>
                <a:stretch>
                  <a:fillRect t="-10870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Example 2b illustrates the fact that, for a continuous random variable, the probability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will have any one specific value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Exponential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continuous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exponentially distributed</a:t>
                </a:r>
                <a:r>
                  <a:rPr sz="2800" dirty="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 if it has a probability density function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for some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Note that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857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Office Theme</vt:lpstr>
      <vt:lpstr>Section 7.5</vt:lpstr>
      <vt:lpstr>Probability Distribution</vt:lpstr>
      <vt:lpstr>Probability Density Function</vt:lpstr>
      <vt:lpstr>Example 1: Probability Density Function</vt:lpstr>
      <vt:lpstr>Example 1: Probability Density Function (cont.)</vt:lpstr>
      <vt:lpstr>Example 2: Probability Density Function</vt:lpstr>
      <vt:lpstr>Example 2: Probability Density Function (cont.)</vt:lpstr>
      <vt:lpstr>NOTE</vt:lpstr>
      <vt:lpstr>Exponential Distribution</vt:lpstr>
      <vt:lpstr>Example 3: Exponential Distribution</vt:lpstr>
      <vt:lpstr>Example 3: Exponential Distribution (cont.)</vt:lpstr>
      <vt:lpstr>Standard Normal Distribution</vt:lpstr>
      <vt:lpstr>Expected Value</vt:lpstr>
      <vt:lpstr>Example 4: Calculating Expected Value</vt:lpstr>
      <vt:lpstr>Example 4: Calculating Expected Value (cont.)</vt:lpstr>
      <vt:lpstr>Example 4: Calculating Expected Value (cont.)</vt:lpstr>
      <vt:lpstr>Example 5: Calculating Expected Value</vt:lpstr>
      <vt:lpstr>Example 5: Calculating Expected Value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2022-08-25T18:35:17Z</dcterms:modified>
</cp:coreProperties>
</file>