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5" r:id="rId15"/>
    <p:sldId id="276" r:id="rId16"/>
    <p:sldId id="278" r:id="rId17"/>
    <p:sldId id="279" r:id="rId18"/>
    <p:sldId id="282" r:id="rId19"/>
    <p:sldId id="284"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Functions of Several Variables</a:t>
            </a:r>
          </a:p>
        </p:txBody>
      </p:sp>
      <p:sp>
        <p:nvSpPr>
          <p:cNvPr id="3" name="Title 2"/>
          <p:cNvSpPr>
            <a:spLocks noGrp="1"/>
          </p:cNvSpPr>
          <p:nvPr>
            <p:ph type="title"/>
          </p:nvPr>
        </p:nvSpPr>
        <p:spPr/>
        <p:txBody>
          <a:bodyPr/>
          <a:lstStyle/>
          <a:p>
            <a:r>
              <a:t>Section 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Characteristics of a Box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The formula for the volume of a rectangular solid is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m:t>
                    </m:r>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h</m:t>
                    </m:r>
                  </m:oMath>
                </a14:m>
                <a:r>
                  <a:rPr sz="2800"/>
                  <a:t> where </a:t>
                </a:r>
                <a14:m>
                  <m:oMath xmlns:m="http://schemas.openxmlformats.org/officeDocument/2006/math">
                    <m:r>
                      <a:rPr>
                        <a:latin typeface="Cambria Math" panose="02040503050406030204" pitchFamily="18" charset="0"/>
                      </a:rPr>
                      <m:t>𝑙</m:t>
                    </m:r>
                    <m:r>
                      <a:rPr>
                        <a:latin typeface="Cambria Math" panose="02040503050406030204" pitchFamily="18" charset="0"/>
                      </a:rPr>
                      <m:t>=</m:t>
                    </m:r>
                    <m:r>
                      <m:rPr>
                        <m:sty m:val="p"/>
                      </m:rPr>
                      <a:rPr>
                        <a:latin typeface="Cambria Math" panose="02040503050406030204" pitchFamily="18" charset="0"/>
                      </a:rPr>
                      <m:t>length</m:t>
                    </m:r>
                  </m:oMath>
                </a14:m>
                <a:r>
                  <a:rPr sz="2800"/>
                  <a:t>, </a:t>
                </a:r>
                <a14:m>
                  <m:oMath xmlns:m="http://schemas.openxmlformats.org/officeDocument/2006/math">
                    <m:r>
                      <a:rPr>
                        <a:latin typeface="Cambria Math" panose="02040503050406030204" pitchFamily="18" charset="0"/>
                      </a:rPr>
                      <m:t>𝑤</m:t>
                    </m:r>
                    <m:r>
                      <a:rPr>
                        <a:latin typeface="Cambria Math" panose="02040503050406030204" pitchFamily="18" charset="0"/>
                      </a:rPr>
                      <m:t>=</m:t>
                    </m:r>
                    <m:r>
                      <m:rPr>
                        <m:sty m:val="p"/>
                      </m:rPr>
                      <a:rPr>
                        <a:latin typeface="Cambria Math" panose="02040503050406030204" pitchFamily="18" charset="0"/>
                      </a:rPr>
                      <m:t>width</m:t>
                    </m:r>
                  </m:oMath>
                </a14:m>
                <a:r>
                  <a:rPr sz="2800"/>
                  <a:t>, and </a:t>
                </a:r>
                <a14:m>
                  <m:oMath xmlns:m="http://schemas.openxmlformats.org/officeDocument/2006/math">
                    <m:r>
                      <a:rPr>
                        <a:latin typeface="Cambria Math" panose="02040503050406030204" pitchFamily="18" charset="0"/>
                      </a:rPr>
                      <m:t>h</m:t>
                    </m:r>
                    <m:r>
                      <a:rPr>
                        <a:latin typeface="Cambria Math" panose="02040503050406030204" pitchFamily="18" charset="0"/>
                      </a:rPr>
                      <m:t>=</m:t>
                    </m:r>
                    <m:r>
                      <m:rPr>
                        <m:sty m:val="p"/>
                      </m:rPr>
                      <a:rPr>
                        <a:latin typeface="Cambria Math" panose="02040503050406030204" pitchFamily="18" charset="0"/>
                      </a:rPr>
                      <m:t>height</m:t>
                    </m:r>
                  </m:oMath>
                </a14:m>
                <a:r>
                  <a:rPr sz="2800"/>
                  <a:t>. Thus, the function that represents the volume of this box is as follows.</a:t>
                </a:r>
              </a:p>
              <a:p>
                <a:pPr algn="ctr">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519"/>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Characteristics of a Box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t>​</a:t>
                </a:r>
                <a:r>
                  <a:rPr sz="2800"/>
                  <a:t>The surface area consists of the sum of the areas of the bottom surface, the front and back faces, and the left and the right faces. For this box, we have</a:t>
                </a:r>
              </a:p>
              <a:p>
                <a:pPr algn="ctr">
                  <a:defRPr sz="2800"/>
                </a:pPr>
                <a:r>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oMath>
                </a14:m>
                <a:r>
                  <a:rPr sz="2800"/>
                  <a:t> area of bottom surface and</a:t>
                </a:r>
              </a:p>
              <a:p>
                <a:pPr algn="ctr">
                  <a:defRPr sz="2800"/>
                </a:pPr>
                <a:r>
                  <a:t>​</a:t>
                </a:r>
                <a14:m>
                  <m:oMath xmlns:m="http://schemas.openxmlformats.org/officeDocument/2006/math">
                    <m:r>
                      <a:rPr>
                        <a:latin typeface="Cambria Math" panose="02040503050406030204" pitchFamily="18" charset="0"/>
                      </a:rPr>
                      <m:t>𝑥𝑦</m:t>
                    </m:r>
                    <m:r>
                      <a:rPr>
                        <a:latin typeface="Cambria Math" panose="02040503050406030204" pitchFamily="18" charset="0"/>
                      </a:rPr>
                      <m:t>=</m:t>
                    </m:r>
                  </m:oMath>
                </a14:m>
                <a:r>
                  <a:rPr sz="2800"/>
                  <a:t> area of each of the other four faces.</a:t>
                </a:r>
              </a:p>
              <a:p>
                <a:r>
                  <a:t>​</a:t>
                </a:r>
                <a:r>
                  <a:rPr sz="2800"/>
                  <a:t>Thus the total surface area is represented by the function</a:t>
                </a:r>
              </a:p>
              <a:p>
                <a:pPr algn="ctr">
                  <a:defRPr sz="2800"/>
                </a:pPr>
                <a:r>
                  <a:t>​</a:t>
                </a:r>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𝑆</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𝑥𝑦</m:t>
                    </m:r>
                  </m:oMath>
                </a14:m>
                <a:r>
                  <a:rPr sz="2800"/>
                  <a:t>.</a:t>
                </a:r>
              </a:p>
              <a:p>
                <a:pPr marL="514350" indent="-514350">
                  <a:buFont typeface="+mj-lt"/>
                  <a:buAutoNum type="alphaLcPeriod" startAt="3"/>
                  <a:defRPr sz="2800"/>
                </a:pPr>
                <a:r>
                  <a:t>​</a:t>
                </a:r>
                <a:r>
                  <a:rPr sz="2800"/>
                  <a:t>Evaluate the surface area function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oMath>
                </a14:m>
                <a:r>
                  <a:rPr sz="2800"/>
                  <a:t>.</a:t>
                </a:r>
              </a:p>
              <a:p>
                <a:pPr algn="ctr">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𝑆</m:t>
                        </m:r>
                      </m:fName>
                      <m:e>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5</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4</m:t>
                        </m:r>
                      </m:e>
                    </m:d>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r>
                      <a:rPr>
                        <a:latin typeface="Cambria Math" panose="02040503050406030204" pitchFamily="18" charset="0"/>
                      </a:rPr>
                      <m:t>16</m:t>
                    </m:r>
                    <m:r>
                      <a:rPr>
                        <a:latin typeface="Cambria Math" panose="02040503050406030204" pitchFamily="18" charset="0"/>
                      </a:rPr>
                      <m:t>+</m:t>
                    </m:r>
                    <m:r>
                      <a:rPr>
                        <a:latin typeface="Cambria Math" panose="02040503050406030204" pitchFamily="18" charset="0"/>
                      </a:rPr>
                      <m:t>80</m:t>
                    </m:r>
                    <m:r>
                      <a:rPr>
                        <a:latin typeface="Cambria Math" panose="02040503050406030204" pitchFamily="18" charset="0"/>
                      </a:rPr>
                      <m:t>=</m:t>
                    </m:r>
                    <m:r>
                      <a:rPr>
                        <a:latin typeface="Cambria Math" panose="02040503050406030204" pitchFamily="18" charset="0"/>
                      </a:rPr>
                      <m:t>96</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889" b="-73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Cobb-Douglas Production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500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sup>
                    </m:sSup>
                  </m:oMath>
                </a14:m>
                <a:r>
                  <a:rPr sz="2800"/>
                  <a:t> represents the number of units produced by a company with </a:t>
                </a:r>
                <a14:m>
                  <m:oMath xmlns:m="http://schemas.openxmlformats.org/officeDocument/2006/math">
                    <m:r>
                      <a:rPr>
                        <a:latin typeface="Cambria Math" panose="02040503050406030204" pitchFamily="18" charset="0"/>
                      </a:rPr>
                      <m:t>𝑥</m:t>
                    </m:r>
                  </m:oMath>
                </a14:m>
                <a:r>
                  <a:rPr sz="2800"/>
                  <a:t> units of labor and </a:t>
                </a:r>
                <a14:m>
                  <m:oMath xmlns:m="http://schemas.openxmlformats.org/officeDocument/2006/math">
                    <m:r>
                      <a:rPr>
                        <a:latin typeface="Cambria Math" panose="02040503050406030204" pitchFamily="18" charset="0"/>
                      </a:rPr>
                      <m:t>𝑦</m:t>
                    </m:r>
                  </m:oMath>
                </a14:m>
                <a:r>
                  <a:rPr sz="2800"/>
                  <a:t> units of capital.</a:t>
                </a:r>
              </a:p>
              <a:p>
                <a:pPr marL="514350" indent="-514350">
                  <a:buFont typeface="+mj-lt"/>
                  <a:buAutoNum type="alphaLcPeriod"/>
                  <a:defRPr sz="2800"/>
                </a:pPr>
                <a:r>
                  <a:t>​</a:t>
                </a:r>
                <a:r>
                  <a:rPr sz="2800"/>
                  <a:t>How many units of a product will be manufactured if </a:t>
                </a:r>
                <a:r>
                  <a:rPr sz="2800">
                    <a:latin typeface="Cambria Math"/>
                  </a:rPr>
                  <a:t>300</a:t>
                </a:r>
                <a:r>
                  <a:rPr sz="2800"/>
                  <a:t> units of labor and </a:t>
                </a:r>
                <a:r>
                  <a:rPr sz="2800">
                    <a:latin typeface="Cambria Math"/>
                  </a:rPr>
                  <a:t>50</a:t>
                </a:r>
                <a:r>
                  <a:rPr sz="2800"/>
                  <a:t> units of capital are used?</a:t>
                </a:r>
              </a:p>
              <a:p>
                <a:pPr marL="514350" indent="-514350">
                  <a:buFont typeface="+mj-lt"/>
                  <a:buAutoNum type="alphaLcPeriod" startAt="2"/>
                  <a:defRPr sz="2800"/>
                </a:pPr>
                <a:r>
                  <a:t>​</a:t>
                </a:r>
                <a:r>
                  <a:rPr sz="2800"/>
                  <a:t>How many units will be produced if twice the numbers of units of labor and capital are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37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Cobb-Douglas Production Formula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lang="en-US" dirty="0"/>
              <a:t> </a:t>
            </a:r>
          </a:p>
          <a:p>
            <a:pPr marL="514350" indent="-514350">
              <a:buFont typeface="+mj-lt"/>
              <a:buAutoNum type="alphaLcPeriod"/>
              <a:defRPr sz="2800"/>
            </a:pPr>
            <a:endParaRPr lang="en-US" dirty="0"/>
          </a:p>
          <a:p>
            <a:pPr marL="514350" indent="-514350">
              <a:buFont typeface="+mj-lt"/>
              <a:buAutoNum type="alphaLcPeriod"/>
              <a:defRPr sz="2800"/>
            </a:pPr>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615D125-5E96-C80A-88B4-DD7FC1A8BAE6}"/>
                  </a:ext>
                </a:extLst>
              </p:cNvPr>
              <p:cNvGraphicFramePr>
                <a:graphicFrameLocks/>
              </p:cNvGraphicFramePr>
              <p:nvPr>
                <p:extLst>
                  <p:ext uri="{D42A27DB-BD31-4B8C-83A1-F6EECF244321}">
                    <p14:modId xmlns:p14="http://schemas.microsoft.com/office/powerpoint/2010/main" val="991727063"/>
                  </p:ext>
                </p:extLst>
              </p:nvPr>
            </p:nvGraphicFramePr>
            <p:xfrm>
              <a:off x="914400" y="1676400"/>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sz="1800" dirty="0"/>
                            <a:t> </a:t>
                          </a:r>
                          <a14:m>
                            <m:oMath xmlns:m="http://schemas.openxmlformats.org/officeDocument/2006/math">
                              <m:func>
                                <m:funcPr>
                                  <m:ctrlPr>
                                    <a:rPr sz="1800" i="1">
                                      <a:latin typeface="Cambria Math" panose="02040503050406030204" pitchFamily="18" charset="0"/>
                                    </a:rPr>
                                  </m:ctrlPr>
                                </m:funcPr>
                                <m:fName>
                                  <m:r>
                                    <a:rPr sz="1800">
                                      <a:latin typeface="Cambria Math"/>
                                    </a:rPr>
                                    <m:t>𝑃</m:t>
                                  </m:r>
                                </m:fName>
                                <m:e>
                                  <m:d>
                                    <m:dPr>
                                      <m:ctrlPr>
                                        <a:rPr sz="1800" i="1">
                                          <a:latin typeface="Cambria Math" panose="02040503050406030204" pitchFamily="18" charset="0"/>
                                        </a:rPr>
                                      </m:ctrlPr>
                                    </m:dPr>
                                    <m:e>
                                      <m:r>
                                        <a:rPr sz="1800">
                                          <a:latin typeface="Cambria Math"/>
                                        </a:rPr>
                                        <m:t>300</m:t>
                                      </m:r>
                                      <m:r>
                                        <m:rPr>
                                          <m:nor/>
                                        </m:rPr>
                                        <a:rPr sz="1800">
                                          <a:latin typeface="Cambria Math"/>
                                        </a:rPr>
                                        <m:t>, </m:t>
                                      </m:r>
                                      <m:r>
                                        <a:rPr sz="1800">
                                          <a:latin typeface="Cambria Math"/>
                                        </a:rPr>
                                        <m:t>50</m:t>
                                      </m:r>
                                    </m:e>
                                  </m:d>
                                </m:e>
                              </m:func>
                              <m:r>
                                <a:rPr sz="1800">
                                  <a:latin typeface="Cambria Math"/>
                                </a:rPr>
                                <m:t>=</m:t>
                              </m:r>
                              <m:r>
                                <a:rPr sz="1800">
                                  <a:latin typeface="Cambria Math"/>
                                </a:rPr>
                                <m:t>500</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300</m:t>
                                      </m:r>
                                    </m:e>
                                  </m:d>
                                </m:e>
                                <m:sup>
                                  <m:r>
                                    <a:rPr sz="1800">
                                      <a:latin typeface="Cambria Math"/>
                                    </a:rPr>
                                    <m:t>0</m:t>
                                  </m:r>
                                  <m:r>
                                    <a:rPr sz="1800">
                                      <a:latin typeface="Cambria Math"/>
                                    </a:rPr>
                                    <m:t>.</m:t>
                                  </m:r>
                                  <m:r>
                                    <a:rPr sz="1800">
                                      <a:latin typeface="Cambria Math"/>
                                    </a:rPr>
                                    <m:t>3</m:t>
                                  </m:r>
                                </m:sup>
                              </m:sSup>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50</m:t>
                                      </m:r>
                                    </m:e>
                                  </m:d>
                                </m:e>
                                <m:sup>
                                  <m:r>
                                    <a:rPr sz="1800">
                                      <a:latin typeface="Cambria Math"/>
                                    </a:rPr>
                                    <m:t>0</m:t>
                                  </m:r>
                                  <m:r>
                                    <a:rPr sz="1800">
                                      <a:latin typeface="Cambria Math"/>
                                    </a:rPr>
                                    <m:t>.</m:t>
                                  </m:r>
                                  <m:r>
                                    <a:rPr sz="1800">
                                      <a:latin typeface="Cambria Math"/>
                                    </a:rPr>
                                    <m:t>7</m:t>
                                  </m:r>
                                </m:sup>
                              </m:sSup>
                            </m:oMath>
                          </a14:m>
                          <a:endParaRPr sz="1800" dirty="0"/>
                        </a:p>
                      </a:txBody>
                      <a:tcPr/>
                    </a:tc>
                    <a:tc>
                      <a:txBody>
                        <a:bodyPr/>
                        <a:lstStyle/>
                        <a:p>
                          <a:pPr algn="l">
                            <a:defRPr b="1"/>
                          </a:pPr>
                          <a:endParaRPr/>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𝑃</m:t>
                                  </m:r>
                                  <m:r>
                                    <a:rPr sz="1800">
                                      <a:latin typeface="Cambria Math"/>
                                    </a:rPr>
                                    <m:t>⁡</m:t>
                                  </m:r>
                                  <m:d>
                                    <m:dPr>
                                      <m:ctrlPr>
                                        <a:rPr sz="1800" i="1">
                                          <a:latin typeface="Cambria Math" panose="02040503050406030204" pitchFamily="18" charset="0"/>
                                        </a:rPr>
                                      </m:ctrlPr>
                                    </m:dPr>
                                    <m:e>
                                      <m:r>
                                        <a:rPr sz="1800">
                                          <a:latin typeface="Cambria Math"/>
                                        </a:rPr>
                                        <m:t>300</m:t>
                                      </m:r>
                                      <m:r>
                                        <m:rPr>
                                          <m:nor/>
                                        </m:rPr>
                                        <a:rPr sz="1800">
                                          <a:latin typeface="Cambria Math"/>
                                        </a:rPr>
                                        <m:t>, </m:t>
                                      </m:r>
                                      <m:r>
                                        <a:rPr sz="1800">
                                          <a:latin typeface="Cambria Math"/>
                                        </a:rPr>
                                        <m:t>50</m:t>
                                      </m:r>
                                    </m:e>
                                  </m:d>
                                </m:e>
                              </m:phant>
                              <m:r>
                                <a:rPr sz="1800">
                                  <a:latin typeface="Cambria Math"/>
                                </a:rPr>
                                <m:t>≈</m:t>
                              </m:r>
                              <m:r>
                                <a:rPr sz="1800">
                                  <a:latin typeface="Cambria Math"/>
                                </a:rPr>
                                <m:t>42</m:t>
                              </m:r>
                              <m:r>
                                <a:rPr sz="1800">
                                  <a:latin typeface="Cambria Math"/>
                                </a:rPr>
                                <m:t>,</m:t>
                              </m:r>
                              <m:r>
                                <a:rPr sz="1800">
                                  <a:latin typeface="Cambria Math"/>
                                </a:rPr>
                                <m:t>794</m:t>
                              </m:r>
                            </m:oMath>
                          </a14:m>
                          <a:r>
                            <a:rPr sz="1800"/>
                            <a:t> units produced</a:t>
                          </a:r>
                        </a:p>
                      </a:txBody>
                      <a:tcPr/>
                    </a:tc>
                    <a:tc>
                      <a:txBody>
                        <a:bodyPr/>
                        <a:lstStyle/>
                        <a:p>
                          <a:pPr algn="l">
                            <a:defRPr b="1"/>
                          </a:pPr>
                          <a:r>
                            <a:rPr dirty="0"/>
                            <a:t> </a:t>
                          </a:r>
                          <a:r>
                            <a:rPr lang="en-US" b="0" dirty="0"/>
                            <a:t>Fractional units are not counted.</a:t>
                          </a:r>
                          <a:endParaRPr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6615D125-5E96-C80A-88B4-DD7FC1A8BAE6}"/>
                  </a:ext>
                </a:extLst>
              </p:cNvPr>
              <p:cNvGraphicFramePr>
                <a:graphicFrameLocks/>
              </p:cNvGraphicFramePr>
              <p:nvPr>
                <p:extLst>
                  <p:ext uri="{D42A27DB-BD31-4B8C-83A1-F6EECF244321}">
                    <p14:modId xmlns:p14="http://schemas.microsoft.com/office/powerpoint/2010/main" val="991727063"/>
                  </p:ext>
                </p:extLst>
              </p:nvPr>
            </p:nvGraphicFramePr>
            <p:xfrm>
              <a:off x="914400" y="1676400"/>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r="-100000" b="-124590"/>
                          </a:stretch>
                        </a:blipFill>
                      </a:tcPr>
                    </a:tc>
                    <a:tc>
                      <a:txBody>
                        <a:bodyPr/>
                        <a:lstStyle/>
                        <a:p>
                          <a:pPr algn="l">
                            <a:defRPr b="1"/>
                          </a:pPr>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0000" r="-100000" b="-24590"/>
                          </a:stretch>
                        </a:blipFill>
                      </a:tcPr>
                    </a:tc>
                    <a:tc>
                      <a:txBody>
                        <a:bodyPr/>
                        <a:lstStyle/>
                        <a:p>
                          <a:pPr algn="l">
                            <a:defRPr b="1"/>
                          </a:pPr>
                          <a:r>
                            <a:rPr dirty="0"/>
                            <a:t> </a:t>
                          </a:r>
                          <a:r>
                            <a:rPr lang="en-US" b="0" dirty="0"/>
                            <a:t>Fractional units are not counted.</a:t>
                          </a:r>
                          <a:endParaRPr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4362AB2-5467-0711-35C1-9535596BC75A}"/>
                  </a:ext>
                </a:extLst>
              </p:cNvPr>
              <p:cNvSpPr txBox="1"/>
              <p:nvPr/>
            </p:nvSpPr>
            <p:spPr>
              <a:xfrm>
                <a:off x="914400" y="2590800"/>
                <a:ext cx="7772400" cy="1988237"/>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​If the numbers of units of labor and capital are both doubled, then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300</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600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​So</a:t>
                </a:r>
              </a:p>
            </p:txBody>
          </p:sp>
        </mc:Choice>
        <mc:Fallback>
          <p:sp>
            <p:nvSpPr>
              <p:cNvPr id="6" name="TextBox 5">
                <a:extLst>
                  <a:ext uri="{FF2B5EF4-FFF2-40B4-BE49-F238E27FC236}">
                    <a16:creationId xmlns:a16="http://schemas.microsoft.com/office/drawing/2014/main" id="{B4362AB2-5467-0711-35C1-9535596BC75A}"/>
                  </a:ext>
                </a:extLst>
              </p:cNvPr>
              <p:cNvSpPr txBox="1">
                <a:spLocks noRot="1" noChangeAspect="1" noMove="1" noResize="1" noEditPoints="1" noAdjustHandles="1" noChangeArrowheads="1" noChangeShapeType="1" noTextEdit="1"/>
              </p:cNvSpPr>
              <p:nvPr/>
            </p:nvSpPr>
            <p:spPr>
              <a:xfrm>
                <a:off x="914400" y="2590800"/>
                <a:ext cx="7772400" cy="1988237"/>
              </a:xfrm>
              <a:prstGeom prst="rect">
                <a:avLst/>
              </a:prstGeom>
              <a:blipFill>
                <a:blip r:embed="rId3"/>
                <a:stretch>
                  <a:fillRect l="-1569" t="-2761" r="-1020" b="-79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Placeholder 2">
                <a:extLst>
                  <a:ext uri="{FF2B5EF4-FFF2-40B4-BE49-F238E27FC236}">
                    <a16:creationId xmlns:a16="http://schemas.microsoft.com/office/drawing/2014/main" id="{C6F73D96-E521-D608-7CB1-52E1BC0CEB43}"/>
                  </a:ext>
                </a:extLst>
              </p:cNvPr>
              <p:cNvGraphicFramePr>
                <a:graphicFrameLocks/>
              </p:cNvGraphicFramePr>
              <p:nvPr>
                <p:extLst>
                  <p:ext uri="{D42A27DB-BD31-4B8C-83A1-F6EECF244321}">
                    <p14:modId xmlns:p14="http://schemas.microsoft.com/office/powerpoint/2010/main" val="439830092"/>
                  </p:ext>
                </p:extLst>
              </p:nvPr>
            </p:nvGraphicFramePr>
            <p:xfrm>
              <a:off x="762000" y="4491686"/>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sz="1800" b="0"/>
                            <a:t> </a:t>
                          </a:r>
                          <a14:m>
                            <m:oMath xmlns:m="http://schemas.openxmlformats.org/officeDocument/2006/math">
                              <m:func>
                                <m:funcPr>
                                  <m:ctrlPr>
                                    <a:rPr sz="1800" b="0" i="1">
                                      <a:latin typeface="Cambria Math" panose="02040503050406030204" pitchFamily="18" charset="0"/>
                                    </a:rPr>
                                  </m:ctrlPr>
                                </m:funcPr>
                                <m:fName>
                                  <m:r>
                                    <a:rPr lang="en-US" sz="1800" b="0" i="1" smtClean="0">
                                      <a:latin typeface="Cambria Math"/>
                                    </a:rPr>
                                    <m:t>𝑃</m:t>
                                  </m:r>
                                </m:fName>
                                <m:e>
                                  <m:d>
                                    <m:dPr>
                                      <m:ctrlPr>
                                        <a:rPr sz="1800" b="0" i="1">
                                          <a:latin typeface="Cambria Math" panose="02040503050406030204" pitchFamily="18" charset="0"/>
                                        </a:rPr>
                                      </m:ctrlPr>
                                    </m:dPr>
                                    <m:e>
                                      <m:r>
                                        <a:rPr lang="en-US" sz="1800" b="0" i="1" smtClean="0">
                                          <a:latin typeface="Cambria Math"/>
                                        </a:rPr>
                                        <m:t>600</m:t>
                                      </m:r>
                                      <m:r>
                                        <m:rPr>
                                          <m:nor/>
                                        </m:rPr>
                                        <a:rPr sz="1800" b="0">
                                          <a:latin typeface="Cambria Math"/>
                                        </a:rPr>
                                        <m:t>, </m:t>
                                      </m:r>
                                      <m:r>
                                        <a:rPr lang="en-US" sz="1800" b="0" i="1" smtClean="0">
                                          <a:latin typeface="Cambria Math"/>
                                        </a:rPr>
                                        <m:t>100</m:t>
                                      </m:r>
                                    </m:e>
                                  </m:d>
                                </m:e>
                              </m:func>
                              <m:r>
                                <a:rPr lang="en-US" sz="1800" b="0" smtClean="0">
                                  <a:latin typeface="Cambria Math"/>
                                </a:rPr>
                                <m:t>=</m:t>
                              </m:r>
                              <m:r>
                                <a:rPr lang="en-US" sz="1800" b="0" i="1" smtClean="0">
                                  <a:latin typeface="Cambria Math"/>
                                </a:rPr>
                                <m:t>500</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600</m:t>
                                      </m:r>
                                    </m:e>
                                  </m:d>
                                </m:e>
                                <m:sup>
                                  <m:r>
                                    <a:rPr lang="en-US" sz="1800" b="0" i="1" smtClean="0">
                                      <a:latin typeface="Cambria Math"/>
                                    </a:rPr>
                                    <m:t>0</m:t>
                                  </m:r>
                                  <m:r>
                                    <a:rPr lang="en-US" sz="1800" b="0" smtClean="0">
                                      <a:latin typeface="Cambria Math"/>
                                    </a:rPr>
                                    <m:t>.</m:t>
                                  </m:r>
                                  <m:r>
                                    <a:rPr lang="en-US" sz="1800" b="0" i="1" smtClean="0">
                                      <a:latin typeface="Cambria Math"/>
                                    </a:rPr>
                                    <m:t>3</m:t>
                                  </m:r>
                                </m:sup>
                              </m:sSup>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100</m:t>
                                      </m:r>
                                    </m:e>
                                  </m:d>
                                </m:e>
                                <m:sup>
                                  <m:r>
                                    <a:rPr lang="en-US" sz="1800" b="0" i="1" smtClean="0">
                                      <a:latin typeface="Cambria Math"/>
                                    </a:rPr>
                                    <m:t>0</m:t>
                                  </m:r>
                                  <m:r>
                                    <a:rPr lang="en-US" sz="1800" b="0" smtClean="0">
                                      <a:latin typeface="Cambria Math"/>
                                    </a:rPr>
                                    <m:t>.</m:t>
                                  </m:r>
                                  <m:r>
                                    <a:rPr lang="en-US" sz="1800" b="0" i="1" smtClean="0">
                                      <a:latin typeface="Cambria Math"/>
                                    </a:rPr>
                                    <m:t>7</m:t>
                                  </m:r>
                                </m:sup>
                              </m:sSup>
                            </m:oMath>
                          </a14:m>
                          <a:endParaRPr sz="1800" b="0"/>
                        </a:p>
                      </a:txBody>
                      <a:tcPr/>
                    </a:tc>
                    <a:tc>
                      <a:txBody>
                        <a:bodyPr/>
                        <a:lstStyle/>
                        <a:p>
                          <a:pPr algn="l">
                            <a:defRPr sz="1100" b="1"/>
                          </a:pPr>
                          <a:r>
                            <a:rPr sz="1800" b="0" dirty="0"/>
                            <a:t>Substitute </a:t>
                          </a:r>
                          <a14:m>
                            <m:oMath xmlns:m="http://schemas.openxmlformats.org/officeDocument/2006/math">
                              <m:r>
                                <a:rPr lang="en-US" sz="1800" b="0" i="1" smtClean="0">
                                  <a:latin typeface="Cambria Math"/>
                                </a:rPr>
                                <m:t>𝑥</m:t>
                              </m:r>
                              <m:r>
                                <a:rPr lang="en-US" sz="1800" b="0" smtClean="0">
                                  <a:latin typeface="Cambria Math"/>
                                </a:rPr>
                                <m:t>=</m:t>
                              </m:r>
                              <m:r>
                                <a:rPr lang="en-US" sz="1800" b="0" i="1" smtClean="0">
                                  <a:latin typeface="Cambria Math"/>
                                </a:rPr>
                                <m:t>600</m:t>
                              </m:r>
                            </m:oMath>
                          </a14:m>
                          <a:r>
                            <a:rPr sz="1800" b="0" dirty="0"/>
                            <a:t> and </a:t>
                          </a:r>
                          <a14:m>
                            <m:oMath xmlns:m="http://schemas.openxmlformats.org/officeDocument/2006/math">
                              <m:r>
                                <a:rPr lang="en-US" sz="1800" b="0" i="1" smtClean="0">
                                  <a:latin typeface="Cambria Math"/>
                                </a:rPr>
                                <m:t>𝑦</m:t>
                              </m:r>
                              <m:r>
                                <a:rPr lang="en-US" sz="1800" b="0" smtClean="0">
                                  <a:latin typeface="Cambria Math"/>
                                </a:rPr>
                                <m:t>=</m:t>
                              </m:r>
                              <m:r>
                                <a:rPr lang="en-US" sz="1800" b="0" i="1" smtClean="0">
                                  <a:latin typeface="Cambria Math"/>
                                </a:rPr>
                                <m:t>100</m:t>
                              </m:r>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lang="ar-AE" sz="1800" b="0" dirty="0"/>
                            <a:t>​</a:t>
                          </a:r>
                          <a14:m>
                            <m:oMath xmlns:m="http://schemas.openxmlformats.org/officeDocument/2006/math">
                              <m:phant>
                                <m:phantPr>
                                  <m:show m:val="off"/>
                                  <m:ctrlPr>
                                    <a:rPr lang="ar-AE" sz="1800" b="0" i="1">
                                      <a:latin typeface="Cambria Math" panose="02040503050406030204" pitchFamily="18" charset="0"/>
                                    </a:rPr>
                                  </m:ctrlPr>
                                </m:phantPr>
                                <m:e>
                                  <m:r>
                                    <a:rPr lang="ar-AE" sz="1800" b="0" i="1" smtClean="0">
                                      <a:latin typeface="Cambria Math"/>
                                    </a:rPr>
                                    <m:t>𝑃</m:t>
                                  </m:r>
                                  <m:r>
                                    <a:rPr lang="ar-AE" sz="1800" b="0" smtClean="0">
                                      <a:latin typeface="Cambria Math"/>
                                    </a:rPr>
                                    <m:t>⁡</m:t>
                                  </m:r>
                                  <m:d>
                                    <m:dPr>
                                      <m:ctrlPr>
                                        <a:rPr lang="ar-AE" sz="1800" b="0" i="1">
                                          <a:latin typeface="Cambria Math" panose="02040503050406030204" pitchFamily="18" charset="0"/>
                                        </a:rPr>
                                      </m:ctrlPr>
                                    </m:dPr>
                                    <m:e>
                                      <m:r>
                                        <a:rPr lang="ar-AE" sz="1800" b="0" i="1" smtClean="0">
                                          <a:latin typeface="Cambria Math"/>
                                        </a:rPr>
                                        <m:t>600</m:t>
                                      </m:r>
                                      <m:r>
                                        <m:rPr>
                                          <m:nor/>
                                        </m:rPr>
                                        <a:rPr lang="ar-AE" sz="1800" b="0">
                                          <a:latin typeface="Cambria Math"/>
                                        </a:rPr>
                                        <m:t>, </m:t>
                                      </m:r>
                                      <m:r>
                                        <a:rPr lang="ar-AE" sz="1800" b="0" i="1" smtClean="0">
                                          <a:latin typeface="Cambria Math"/>
                                        </a:rPr>
                                        <m:t>100</m:t>
                                      </m:r>
                                    </m:e>
                                  </m:d>
                                </m:e>
                              </m:phant>
                              <m:r>
                                <a:rPr lang="ar-AE" sz="1800" b="0" i="1" smtClean="0">
                                  <a:latin typeface="Cambria Math" panose="02040503050406030204" pitchFamily="18" charset="0"/>
                                </a:rPr>
                                <m:t> </m:t>
                              </m:r>
                              <m:r>
                                <a:rPr lang="ar-AE" sz="1800" b="0" smtClean="0">
                                  <a:latin typeface="Cambria Math"/>
                                </a:rPr>
                                <m:t>≈</m:t>
                              </m:r>
                              <m:r>
                                <a:rPr lang="ar-AE" sz="1800" b="0" i="1" smtClean="0">
                                  <a:latin typeface="Cambria Math"/>
                                </a:rPr>
                                <m:t>85</m:t>
                              </m:r>
                              <m:r>
                                <a:rPr lang="ar-AE" sz="1800" b="0" smtClean="0">
                                  <a:latin typeface="Cambria Math"/>
                                </a:rPr>
                                <m:t>,</m:t>
                              </m:r>
                              <m:r>
                                <a:rPr lang="ar-AE" sz="1800" b="0" i="1" smtClean="0">
                                  <a:latin typeface="Cambria Math"/>
                                </a:rPr>
                                <m:t>588</m:t>
                              </m:r>
                            </m:oMath>
                          </a14:m>
                          <a:r>
                            <a:rPr lang="ar-AE" sz="1800" b="0" dirty="0"/>
                            <a:t> </a:t>
                          </a:r>
                          <a:r>
                            <a:rPr lang="en-US" sz="1800" b="0" dirty="0"/>
                            <a:t>units produced.</a:t>
                          </a:r>
                          <a:endParaRPr sz="1800" b="0" dirty="0"/>
                        </a:p>
                      </a:txBody>
                      <a:tcPr/>
                    </a:tc>
                    <a:tc>
                      <a:txBody>
                        <a:bodyPr/>
                        <a:lstStyle/>
                        <a:p>
                          <a:pPr algn="l">
                            <a:defRPr b="1"/>
                          </a:pPr>
                          <a:endParaRPr sz="1800" b="0" dirty="0"/>
                        </a:p>
                      </a:txBody>
                      <a:tcPr/>
                    </a:tc>
                    <a:extLst>
                      <a:ext uri="{0D108BD9-81ED-4DB2-BD59-A6C34878D82A}">
                        <a16:rowId xmlns:a16="http://schemas.microsoft.com/office/drawing/2014/main" val="10001"/>
                      </a:ext>
                    </a:extLst>
                  </a:tr>
                </a:tbl>
              </a:graphicData>
            </a:graphic>
          </p:graphicFrame>
        </mc:Choice>
        <mc:Fallback>
          <p:graphicFrame>
            <p:nvGraphicFramePr>
              <p:cNvPr id="7" name="Table Placeholder 2">
                <a:extLst>
                  <a:ext uri="{FF2B5EF4-FFF2-40B4-BE49-F238E27FC236}">
                    <a16:creationId xmlns:a16="http://schemas.microsoft.com/office/drawing/2014/main" id="{C6F73D96-E521-D608-7CB1-52E1BC0CEB43}"/>
                  </a:ext>
                </a:extLst>
              </p:cNvPr>
              <p:cNvGraphicFramePr>
                <a:graphicFrameLocks/>
              </p:cNvGraphicFramePr>
              <p:nvPr>
                <p:extLst>
                  <p:ext uri="{D42A27DB-BD31-4B8C-83A1-F6EECF244321}">
                    <p14:modId xmlns:p14="http://schemas.microsoft.com/office/powerpoint/2010/main" val="439830092"/>
                  </p:ext>
                </p:extLst>
              </p:nvPr>
            </p:nvGraphicFramePr>
            <p:xfrm>
              <a:off x="762000" y="4491686"/>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4"/>
                          <a:stretch>
                            <a:fillRect t="-8065" r="-100000" b="-122581"/>
                          </a:stretch>
                        </a:blipFill>
                      </a:tcPr>
                    </a:tc>
                    <a:tc>
                      <a:txBody>
                        <a:bodyPr/>
                        <a:lstStyle/>
                        <a:p>
                          <a:endParaRPr lang="en-US"/>
                        </a:p>
                      </a:txBody>
                      <a:tcPr>
                        <a:blipFill>
                          <a:blip r:embed="rId4"/>
                          <a:stretch>
                            <a:fillRect l="-100000" t="-8065" b="-122581"/>
                          </a:stretch>
                        </a:blipFill>
                      </a:tcPr>
                    </a:tc>
                    <a:extLst>
                      <a:ext uri="{0D108BD9-81ED-4DB2-BD59-A6C34878D82A}">
                        <a16:rowId xmlns:a16="http://schemas.microsoft.com/office/drawing/2014/main" val="10000"/>
                      </a:ext>
                    </a:extLst>
                  </a:tr>
                  <a:tr h="370840">
                    <a:tc>
                      <a:txBody>
                        <a:bodyPr/>
                        <a:lstStyle/>
                        <a:p>
                          <a:endParaRPr lang="en-US"/>
                        </a:p>
                      </a:txBody>
                      <a:tcPr>
                        <a:blipFill>
                          <a:blip r:embed="rId4"/>
                          <a:stretch>
                            <a:fillRect t="-109836" r="-100000" b="-24590"/>
                          </a:stretch>
                        </a:blipFill>
                      </a:tcPr>
                    </a:tc>
                    <a:tc>
                      <a:txBody>
                        <a:bodyPr/>
                        <a:lstStyle/>
                        <a:p>
                          <a:pPr algn="l">
                            <a:defRPr b="1"/>
                          </a:pPr>
                          <a:endParaRPr sz="1800" b="0" dirty="0"/>
                        </a:p>
                      </a:txBody>
                      <a:tcPr/>
                    </a:tc>
                    <a:extLst>
                      <a:ext uri="{0D108BD9-81ED-4DB2-BD59-A6C34878D82A}">
                        <a16:rowId xmlns:a16="http://schemas.microsoft.com/office/drawing/2014/main" val="10001"/>
                      </a:ext>
                    </a:extLst>
                  </a:tr>
                </a:tbl>
              </a:graphicData>
            </a:graphic>
          </p:graphicFrame>
        </mc:Fallback>
      </mc:AlternateContent>
      <p:sp>
        <p:nvSpPr>
          <p:cNvPr id="9" name="TextBox 8">
            <a:extLst>
              <a:ext uri="{FF2B5EF4-FFF2-40B4-BE49-F238E27FC236}">
                <a16:creationId xmlns:a16="http://schemas.microsoft.com/office/drawing/2014/main" id="{851D91EE-869B-2AB8-C3E4-19801DBBD2B3}"/>
              </a:ext>
            </a:extLst>
          </p:cNvPr>
          <p:cNvSpPr txBox="1"/>
          <p:nvPr/>
        </p:nvSpPr>
        <p:spPr>
          <a:xfrm>
            <a:off x="457200" y="5136215"/>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Thus we see that production is doubled if both labor and capital are doubled.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Graphing 3D Points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Draw a three-dimensional coordinate system; then graph and label the following points.</a:t>
                </a:r>
              </a:p>
              <a:p>
                <a:pPr algn="ctr">
                  <a:defRPr sz="2800"/>
                </a:pPr>
                <a:r>
                  <a:rPr sz="280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−2</m:t>
                        </m:r>
                        <m:r>
                          <m:rPr>
                            <m:nor/>
                          </m:rPr>
                          <a:rPr/>
                          <m:t>, </m:t>
                        </m:r>
                        <m:r>
                          <a:rPr>
                            <a:latin typeface="Cambria Math" panose="02040503050406030204" pitchFamily="18" charset="0"/>
                          </a:rPr>
                          <m:t>3</m:t>
                        </m:r>
                      </m:e>
                    </m:d>
                  </m:oMath>
                </a14:m>
                <a:r>
                  <a:rPr sz="2800"/>
                  <a:t>, </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r>
                          <m:rPr>
                            <m:nor/>
                          </m:rPr>
                          <a:rPr/>
                          <m:t>, </m:t>
                        </m:r>
                        <m:r>
                          <a:rPr>
                            <a:latin typeface="Cambria Math" panose="02040503050406030204" pitchFamily="18" charset="0"/>
                          </a:rPr>
                          <m:t>4</m:t>
                        </m:r>
                      </m:e>
                    </m:d>
                  </m:oMath>
                </a14:m>
                <a:r>
                  <a:rPr sz="2800"/>
                  <a:t>, </a:t>
                </a:r>
                <a14:m>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r>
                          <m:rPr>
                            <m:nor/>
                          </m:rPr>
                          <a:rPr/>
                          <m:t>, </m:t>
                        </m:r>
                        <m:r>
                          <a:rPr>
                            <a:latin typeface="Cambria Math" panose="02040503050406030204" pitchFamily="18" charset="0"/>
                          </a:rPr>
                          <m:t>2</m:t>
                        </m:r>
                      </m:e>
                    </m:d>
                  </m:oMath>
                </a14:m>
                <a:r>
                  <a:rPr sz="2800"/>
                  <a:t>, and </a:t>
                </a:r>
                <a14:m>
                  <m:oMath xmlns:m="http://schemas.openxmlformats.org/officeDocument/2006/math">
                    <m:r>
                      <a:rPr>
                        <a:latin typeface="Cambria Math" panose="02040503050406030204" pitchFamily="18" charset="0"/>
                      </a:rPr>
                      <m:t>𝐷</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2</m:t>
                        </m:r>
                        <m:r>
                          <m:rPr>
                            <m:nor/>
                          </m:rPr>
                          <a:rPr/>
                          <m:t>, </m:t>
                        </m:r>
                        <m:r>
                          <a:rPr>
                            <a:latin typeface="Cambria Math" panose="02040503050406030204" pitchFamily="18" charset="0"/>
                          </a:rPr>
                          <m:t>−1</m:t>
                        </m:r>
                      </m:e>
                    </m:d>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3D Points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5" name="Picture 4">
            <a:extLst>
              <a:ext uri="{FF2B5EF4-FFF2-40B4-BE49-F238E27FC236}">
                <a16:creationId xmlns:a16="http://schemas.microsoft.com/office/drawing/2014/main" id="{830B0722-A141-8F6D-F9F5-A2E8853F96EE}"/>
              </a:ext>
            </a:extLst>
          </p:cNvPr>
          <p:cNvPicPr>
            <a:picLocks noChangeAspect="1"/>
          </p:cNvPicPr>
          <p:nvPr/>
        </p:nvPicPr>
        <p:blipFill>
          <a:blip r:embed="rId2"/>
          <a:stretch>
            <a:fillRect/>
          </a:stretch>
        </p:blipFill>
        <p:spPr>
          <a:xfrm>
            <a:off x="2086801" y="1075883"/>
            <a:ext cx="4970397" cy="49204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Graphing 3D Planes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Set up a three-dimensional coordinate system to graph each of the following planes.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3D Planes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p>
        </p:txBody>
      </p:sp>
      <p:pic>
        <p:nvPicPr>
          <p:cNvPr id="5" name="Picture 4">
            <a:extLst>
              <a:ext uri="{FF2B5EF4-FFF2-40B4-BE49-F238E27FC236}">
                <a16:creationId xmlns:a16="http://schemas.microsoft.com/office/drawing/2014/main" id="{DE4101F7-396C-79B9-370E-77635F3FCAC1}"/>
              </a:ext>
            </a:extLst>
          </p:cNvPr>
          <p:cNvPicPr>
            <a:picLocks noChangeAspect="1"/>
          </p:cNvPicPr>
          <p:nvPr/>
        </p:nvPicPr>
        <p:blipFill>
          <a:blip r:embed="rId2"/>
          <a:stretch>
            <a:fillRect/>
          </a:stretch>
        </p:blipFill>
        <p:spPr>
          <a:xfrm>
            <a:off x="2345727" y="1143000"/>
            <a:ext cx="4452545" cy="450943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FC10482-380F-0727-9CEF-E6C9F427358E}"/>
                  </a:ext>
                </a:extLst>
              </p:cNvPr>
              <p:cNvSpPr txBox="1"/>
              <p:nvPr/>
            </p:nvSpPr>
            <p:spPr>
              <a:xfrm>
                <a:off x="1676400" y="5624337"/>
                <a:ext cx="61722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000"/>
                </a:pPr>
                <a:r>
                  <a:rPr kumimoji="0" lang="en-US" sz="2000" b="0" i="0" u="none" strike="noStrike" kern="1200" cap="none" spc="0" normalizeH="0" baseline="0" noProof="0" dirty="0">
                    <a:ln>
                      <a:noFill/>
                    </a:ln>
                    <a:solidFill>
                      <a:srgbClr val="366092"/>
                    </a:solidFill>
                    <a:effectLst/>
                    <a:uLnTx/>
                    <a:uFillTx/>
                    <a:latin typeface="Calibri"/>
                    <a:ea typeface="+mn-ea"/>
                    <a:cs typeface="+mn-cs"/>
                  </a:rPr>
                  <a:t> Note that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5</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a plane parallel to the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𝑦𝑧</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-plane.</a:t>
                </a:r>
              </a:p>
            </p:txBody>
          </p:sp>
        </mc:Choice>
        <mc:Fallback>
          <p:sp>
            <p:nvSpPr>
              <p:cNvPr id="7" name="TextBox 6">
                <a:extLst>
                  <a:ext uri="{FF2B5EF4-FFF2-40B4-BE49-F238E27FC236}">
                    <a16:creationId xmlns:a16="http://schemas.microsoft.com/office/drawing/2014/main" id="{3FC10482-380F-0727-9CEF-E6C9F427358E}"/>
                  </a:ext>
                </a:extLst>
              </p:cNvPr>
              <p:cNvSpPr txBox="1">
                <a:spLocks noRot="1" noChangeAspect="1" noMove="1" noResize="1" noEditPoints="1" noAdjustHandles="1" noChangeArrowheads="1" noChangeShapeType="1" noTextEdit="1"/>
              </p:cNvSpPr>
              <p:nvPr/>
            </p:nvSpPr>
            <p:spPr>
              <a:xfrm>
                <a:off x="1676400" y="5624337"/>
                <a:ext cx="6172200" cy="400110"/>
              </a:xfrm>
              <a:prstGeom prst="rect">
                <a:avLst/>
              </a:prstGeom>
              <a:blipFill>
                <a:blip r:embed="rId3"/>
                <a:stretch>
                  <a:fillRect t="-9231" b="-27692"/>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3D Planes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p:pic>
        <p:nvPicPr>
          <p:cNvPr id="5" name="Picture 4">
            <a:extLst>
              <a:ext uri="{FF2B5EF4-FFF2-40B4-BE49-F238E27FC236}">
                <a16:creationId xmlns:a16="http://schemas.microsoft.com/office/drawing/2014/main" id="{F29BA8F6-F95C-958C-1C10-C2AA723F3EB8}"/>
              </a:ext>
            </a:extLst>
          </p:cNvPr>
          <p:cNvPicPr>
            <a:picLocks noChangeAspect="1"/>
          </p:cNvPicPr>
          <p:nvPr/>
        </p:nvPicPr>
        <p:blipFill>
          <a:blip r:embed="rId2"/>
          <a:stretch>
            <a:fillRect/>
          </a:stretch>
        </p:blipFill>
        <p:spPr>
          <a:xfrm>
            <a:off x="2245275" y="1029287"/>
            <a:ext cx="4653449" cy="454548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ADEFCD2-87CD-085F-B22F-2AC059B7BBB2}"/>
                  </a:ext>
                </a:extLst>
              </p:cNvPr>
              <p:cNvSpPr txBox="1"/>
              <p:nvPr/>
            </p:nvSpPr>
            <p:spPr>
              <a:xfrm>
                <a:off x="1828800" y="5557675"/>
                <a:ext cx="58674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000"/>
                </a:pPr>
                <a:r>
                  <a:rPr kumimoji="0" lang="en-US" sz="2000" b="0" i="0" u="none" strike="noStrike" kern="1200" cap="none" spc="0" normalizeH="0" baseline="0" noProof="0" dirty="0">
                    <a:ln>
                      <a:noFill/>
                    </a:ln>
                    <a:solidFill>
                      <a:srgbClr val="366092"/>
                    </a:solidFill>
                    <a:effectLst/>
                    <a:uLnTx/>
                    <a:uFillTx/>
                    <a:latin typeface="Calibri"/>
                    <a:ea typeface="+mn-ea"/>
                    <a:cs typeface="+mn-cs"/>
                  </a:rPr>
                  <a:t>Note that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2</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a plane parallel to the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𝑥𝑧</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-plane.</a:t>
                </a:r>
              </a:p>
            </p:txBody>
          </p:sp>
        </mc:Choice>
        <mc:Fallback>
          <p:sp>
            <p:nvSpPr>
              <p:cNvPr id="7" name="TextBox 6">
                <a:extLst>
                  <a:ext uri="{FF2B5EF4-FFF2-40B4-BE49-F238E27FC236}">
                    <a16:creationId xmlns:a16="http://schemas.microsoft.com/office/drawing/2014/main" id="{4ADEFCD2-87CD-085F-B22F-2AC059B7BBB2}"/>
                  </a:ext>
                </a:extLst>
              </p:cNvPr>
              <p:cNvSpPr txBox="1">
                <a:spLocks noRot="1" noChangeAspect="1" noMove="1" noResize="1" noEditPoints="1" noAdjustHandles="1" noChangeArrowheads="1" noChangeShapeType="1" noTextEdit="1"/>
              </p:cNvSpPr>
              <p:nvPr/>
            </p:nvSpPr>
            <p:spPr>
              <a:xfrm>
                <a:off x="1828800" y="5557675"/>
                <a:ext cx="5867400" cy="400110"/>
              </a:xfrm>
              <a:prstGeom prst="rect">
                <a:avLst/>
              </a:prstGeom>
              <a:blipFill>
                <a:blip r:embed="rId3"/>
                <a:stretch>
                  <a:fillRect l="-1038" t="-9231" b="-27692"/>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3D Planes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000"/>
                </a:pPr>
                <a:r>
                  <a:rPr sz="2800" dirty="0"/>
                  <a:t>In each graph, the contrasting color corresponds to negative </a:t>
                </a:r>
                <a14:m>
                  <m:oMath xmlns:m="http://schemas.openxmlformats.org/officeDocument/2006/math">
                    <m:r>
                      <a:rPr>
                        <a:latin typeface="Cambria Math" panose="02040503050406030204" pitchFamily="18" charset="0"/>
                      </a:rPr>
                      <m:t>𝑧</m:t>
                    </m:r>
                  </m:oMath>
                </a14:m>
                <a:r>
                  <a:rPr sz="2800" dirty="0"/>
                  <a:t>-values and only a portion of the plane is graphed. You might have chosen to sketch a different portion. For your sketch to have a proper perspective, the lines that are shown should be drawn parallel to the coordinate axes.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Domain and Range of</a:t>
                </a:r>
                <a:r>
                  <a:rPr sz="2800"/>
                  <a:t> </a:t>
                </a:r>
                <a14:m>
                  <m:oMath xmlns:m="http://schemas.openxmlformats.org/officeDocument/2006/math">
                    <m:r>
                      <a:rPr sz="3200">
                        <a:latin typeface="Cambria Math"/>
                      </a:rPr>
                      <m:t>𝑓</m:t>
                    </m:r>
                    <m:r>
                      <a:rPr sz="3200">
                        <a:latin typeface="Cambria Math"/>
                      </a:rPr>
                      <m:t>⁡</m:t>
                    </m:r>
                    <m:d>
                      <m:dPr>
                        <m:ctrlPr>
                          <a:rPr sz="3200" i="1">
                            <a:latin typeface="Cambria Math" panose="02040503050406030204" pitchFamily="18" charset="0"/>
                          </a:rPr>
                        </m:ctrlPr>
                      </m:dPr>
                      <m:e>
                        <m:r>
                          <a:rPr sz="3200">
                            <a:latin typeface="Cambria Math"/>
                          </a:rPr>
                          <m:t>𝑥</m:t>
                        </m:r>
                        <m:r>
                          <m:rPr>
                            <m:nor/>
                          </m:rPr>
                          <a:rPr sz="3200">
                            <a:latin typeface="Cambria Math"/>
                          </a:rPr>
                          <m:t>, </m:t>
                        </m:r>
                        <m:r>
                          <a:rPr sz="3200">
                            <a:latin typeface="Cambria Math"/>
                          </a:rPr>
                          <m:t>𝑦</m:t>
                        </m:r>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𝐷</m:t>
                    </m:r>
                  </m:oMath>
                </a14:m>
                <a:r>
                  <a:rPr sz="2800" dirty="0"/>
                  <a:t> is a set of ordered pairs of real numbers and for each ordered pair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in </a:t>
                </a:r>
                <a14:m>
                  <m:oMath xmlns:m="http://schemas.openxmlformats.org/officeDocument/2006/math">
                    <m:r>
                      <a:rPr>
                        <a:latin typeface="Cambria Math" panose="02040503050406030204" pitchFamily="18" charset="0"/>
                      </a:rPr>
                      <m:t>𝐷</m:t>
                    </m:r>
                  </m:oMath>
                </a14:m>
                <a:r>
                  <a:rPr sz="2800" dirty="0"/>
                  <a:t> there corresponds a unique real number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then </a:t>
                </a:r>
                <a14:m>
                  <m:oMath xmlns:m="http://schemas.openxmlformats.org/officeDocument/2006/math">
                    <m:r>
                      <a:rPr>
                        <a:latin typeface="Cambria Math" panose="02040503050406030204" pitchFamily="18" charset="0"/>
                      </a:rPr>
                      <m:t>𝑓</m:t>
                    </m:r>
                  </m:oMath>
                </a14:m>
                <a:r>
                  <a:rPr sz="2800" dirty="0"/>
                  <a:t> is called a </a:t>
                </a:r>
                <a:r>
                  <a:rPr sz="2800" b="1" dirty="0"/>
                  <a:t>function of </a:t>
                </a:r>
                <a14:m>
                  <m:oMath xmlns:m="http://schemas.openxmlformats.org/officeDocument/2006/math">
                    <m:r>
                      <a:rPr b="1" i="1">
                        <a:latin typeface="Cambria Math" panose="02040503050406030204" pitchFamily="18" charset="0"/>
                      </a:rPr>
                      <m:t>𝐱</m:t>
                    </m:r>
                  </m:oMath>
                </a14:m>
                <a:r>
                  <a:rPr sz="2800" b="1" dirty="0"/>
                  <a:t> and </a:t>
                </a:r>
                <a14:m>
                  <m:oMath xmlns:m="http://schemas.openxmlformats.org/officeDocument/2006/math">
                    <m:r>
                      <a:rPr b="1" i="1">
                        <a:latin typeface="Cambria Math" panose="02040503050406030204" pitchFamily="18" charset="0"/>
                      </a:rPr>
                      <m:t>𝐲</m:t>
                    </m:r>
                  </m:oMath>
                </a14:m>
                <a:r>
                  <a:rPr sz="2800" dirty="0"/>
                  <a:t>. The set </a:t>
                </a:r>
                <a14:m>
                  <m:oMath xmlns:m="http://schemas.openxmlformats.org/officeDocument/2006/math">
                    <m:r>
                      <a:rPr>
                        <a:latin typeface="Cambria Math" panose="02040503050406030204" pitchFamily="18" charset="0"/>
                      </a:rPr>
                      <m:t>𝐷</m:t>
                    </m:r>
                  </m:oMath>
                </a14:m>
                <a:r>
                  <a:rPr sz="2800" dirty="0"/>
                  <a:t> is the </a:t>
                </a:r>
                <a:r>
                  <a:rPr sz="2800" b="1" dirty="0"/>
                  <a:t>domain</a:t>
                </a:r>
                <a:r>
                  <a:rPr sz="2800" dirty="0"/>
                  <a:t> of the function. The set of all the values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is called the </a:t>
                </a:r>
                <a:r>
                  <a:rPr sz="2800" b="1" dirty="0"/>
                  <a:t>range</a:t>
                </a:r>
                <a:r>
                  <a:rPr sz="2800" dirty="0"/>
                  <a:t> of the function.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r="-162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 Evaluating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a:t>
                </a:r>
                <a:r>
                  <a:rPr sz="2800"/>
                  <a:t> </a:t>
                </a:r>
                <a14:m>
                  <m:oMath xmlns:m="http://schemas.openxmlformats.org/officeDocument/2006/math">
                    <m:r>
                      <a:rPr sz="3200">
                        <a:latin typeface="Cambria Math"/>
                      </a:rPr>
                      <m:t>𝑦</m:t>
                    </m:r>
                  </m:oMath>
                </a14:m>
                <a: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a:t> find the following.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3</m:t>
                        </m:r>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m:rPr>
                            <m:nor/>
                          </m:rPr>
                          <a:rPr/>
                          <m:t>, </m:t>
                        </m:r>
                        <m:rad>
                          <m:radPr>
                            <m:degHide m:val="on"/>
                            <m:ctrlPr>
                              <a:rPr i="1">
                                <a:latin typeface="Cambria Math" panose="02040503050406030204" pitchFamily="18" charset="0"/>
                              </a:rPr>
                            </m:ctrlPr>
                          </m:radPr>
                          <m:deg/>
                          <m:e>
                            <m:r>
                              <a:rPr>
                                <a:latin typeface="Cambria Math" panose="02040503050406030204" pitchFamily="18" charset="0"/>
                              </a:rPr>
                              <m:t>2</m:t>
                            </m:r>
                          </m:e>
                        </m:rad>
                      </m:e>
                    </m:d>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B16A48-274C-2C62-2BFC-8858D952A190}"/>
                  </a:ext>
                </a:extLst>
              </p:cNvPr>
              <p:cNvSpPr txBox="1"/>
              <p:nvPr/>
            </p:nvSpPr>
            <p:spPr>
              <a:xfrm>
                <a:off x="457200" y="3200400"/>
                <a:ext cx="8229600" cy="2074414"/>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a:tabLst/>
                  <a:defRPr sz="2000"/>
                </a:pPr>
                <a:r>
                  <a:rPr kumimoji="0" lang="en-US" sz="20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15</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Substitute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2</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3</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2"/>
                  <a:tabLst/>
                  <a:defRPr sz="2000"/>
                </a:pPr>
                <a:r>
                  <a:rPr kumimoji="0" lang="en-US" sz="20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ad>
                              <m:radPr>
                                <m:degHide m:val="on"/>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rad>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ad>
                              <m:radPr>
                                <m:degHide m:val="on"/>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rad>
                          </m:e>
                        </m:d>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Substitute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2</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ad>
                      <m:radPr>
                        <m:degHide m:val="on"/>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000" b="0" i="0" u="none" strike="noStrike" kern="1200" cap="none" spc="0" normalizeH="0" baseline="0" noProof="0">
                            <a:ln>
                              <a:noFill/>
                            </a:ln>
                            <a:solidFill>
                              <a:srgbClr val="366092"/>
                            </a:solidFill>
                            <a:effectLst/>
                            <a:uLnTx/>
                            <a:uFillTx/>
                            <a:latin typeface="Cambria Math"/>
                            <a:ea typeface="+mn-ea"/>
                            <a:cs typeface="+mn-cs"/>
                          </a:rPr>
                          <m:t>2</m:t>
                        </m:r>
                      </m:e>
                    </m:ra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3"/>
                  <a:tabLst/>
                  <a:defRPr sz="2000"/>
                </a:pPr>
                <a:r>
                  <a:rPr kumimoji="0" lang="ar-AE" sz="2000" b="0" i="0" u="none" strike="noStrike" kern="1200" cap="none" spc="0" normalizeH="0" baseline="0" noProof="0" dirty="0">
                    <a:ln>
                      <a:noFill/>
                    </a:ln>
                    <a:solidFill>
                      <a:srgbClr val="366092"/>
                    </a:solidFill>
                    <a:effectLst/>
                    <a:uLnTx/>
                    <a:uFillTx/>
                    <a:latin typeface="Calibri"/>
                    <a:ea typeface="+mn-ea"/>
                    <a:cs typeface="+mn-cs"/>
                  </a:rPr>
                  <a:t>​</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Substitute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5" name="TextBox 4">
                <a:extLst>
                  <a:ext uri="{FF2B5EF4-FFF2-40B4-BE49-F238E27FC236}">
                    <a16:creationId xmlns:a16="http://schemas.microsoft.com/office/drawing/2014/main" id="{78B16A48-274C-2C62-2BFC-8858D952A190}"/>
                  </a:ext>
                </a:extLst>
              </p:cNvPr>
              <p:cNvSpPr txBox="1">
                <a:spLocks noRot="1" noChangeAspect="1" noMove="1" noResize="1" noEditPoints="1" noAdjustHandles="1" noChangeArrowheads="1" noChangeShapeType="1" noTextEdit="1"/>
              </p:cNvSpPr>
              <p:nvPr/>
            </p:nvSpPr>
            <p:spPr>
              <a:xfrm>
                <a:off x="457200" y="3200400"/>
                <a:ext cx="8229600" cy="2074414"/>
              </a:xfrm>
              <a:prstGeom prst="rect">
                <a:avLst/>
              </a:prstGeom>
              <a:blipFill>
                <a:blip r:embed="rId4"/>
                <a:stretch>
                  <a:fillRect l="-1481" t="-2647" b="-735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2: Evaluating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a:t>
                </a:r>
                <a:r>
                  <a:rPr sz="2800"/>
                  <a:t> </a:t>
                </a:r>
                <a14:m>
                  <m:oMath xmlns:m="http://schemas.openxmlformats.org/officeDocument/2006/math">
                    <m:r>
                      <a:rPr sz="3200">
                        <a:latin typeface="Cambria Math"/>
                      </a:rPr>
                      <m:t>𝑦</m:t>
                    </m:r>
                  </m:oMath>
                </a14:m>
                <a: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𝑒</m:t>
                        </m:r>
                      </m:e>
                      <m:sup>
                        <m:rad>
                          <m:radPr>
                            <m:degHide m:val="on"/>
                            <m:ctrlPr>
                              <a:rPr i="1">
                                <a:latin typeface="Cambria Math" panose="02040503050406030204" pitchFamily="18" charset="0"/>
                              </a:rPr>
                            </m:ctrlPr>
                          </m:radPr>
                          <m:deg/>
                          <m:e>
                            <m:r>
                              <a:rPr>
                                <a:latin typeface="Cambria Math" panose="02040503050406030204" pitchFamily="18" charset="0"/>
                              </a:rPr>
                              <m:t>𝑥</m:t>
                            </m:r>
                          </m:e>
                        </m:rad>
                      </m:sup>
                    </m:sSup>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𝑦</m:t>
                        </m:r>
                      </m:e>
                    </m:func>
                  </m:oMath>
                </a14:m>
                <a:r>
                  <a:rPr sz="2800" dirty="0"/>
                  <a:t>,</a:t>
                </a:r>
              </a:p>
              <a:p>
                <a:pPr marL="514350" indent="-514350">
                  <a:buFont typeface="+mj-lt"/>
                  <a:buAutoNum type="alphaLcPeriod"/>
                  <a:defRPr sz="2800"/>
                </a:pPr>
                <a:r>
                  <a:rPr dirty="0"/>
                  <a:t>​</a:t>
                </a:r>
                <a:r>
                  <a:rPr sz="2800" dirty="0"/>
                  <a:t>find the domain and</a:t>
                </a:r>
              </a:p>
              <a:p>
                <a:pPr marL="514350" indent="-514350">
                  <a:buFont typeface="+mj-lt"/>
                  <a:buAutoNum type="alphaLcPeriod" startAt="2"/>
                  <a:defRPr sz="2800"/>
                </a:pPr>
                <a:r>
                  <a:rPr dirty="0"/>
                  <a:t>​</a:t>
                </a:r>
                <a:r>
                  <a:rPr sz="2800" dirty="0"/>
                  <a:t>find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1ECB80C-0411-7C82-1712-A143B476D980}"/>
                  </a:ext>
                </a:extLst>
              </p:cNvPr>
              <p:cNvSpPr txBox="1"/>
              <p:nvPr/>
            </p:nvSpPr>
            <p:spPr>
              <a:xfrm>
                <a:off x="457200" y="2667000"/>
                <a:ext cx="8229600" cy="259724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​For </a:t>
                </a:r>
                <a14:m>
                  <m:oMath xmlns:m="http://schemas.openxmlformats.org/officeDocument/2006/math">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ra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to be defined, we must have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​For </a:t>
                </a:r>
                <a14:m>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to be defined, we must have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800" dirty="0">
                  <a:solidFill>
                    <a:srgbClr val="366092"/>
                  </a:solidFill>
                  <a:latin typeface="Calibri"/>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2"/>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 </a:t>
                </a:r>
              </a:p>
            </p:txBody>
          </p:sp>
        </mc:Choice>
        <mc:Fallback>
          <p:sp>
            <p:nvSpPr>
              <p:cNvPr id="5" name="TextBox 4">
                <a:extLst>
                  <a:ext uri="{FF2B5EF4-FFF2-40B4-BE49-F238E27FC236}">
                    <a16:creationId xmlns:a16="http://schemas.microsoft.com/office/drawing/2014/main" id="{41ECB80C-0411-7C82-1712-A143B476D980}"/>
                  </a:ext>
                </a:extLst>
              </p:cNvPr>
              <p:cNvSpPr txBox="1">
                <a:spLocks noRot="1" noChangeAspect="1" noMove="1" noResize="1" noEditPoints="1" noAdjustHandles="1" noChangeArrowheads="1" noChangeShapeType="1" noTextEdit="1"/>
              </p:cNvSpPr>
              <p:nvPr/>
            </p:nvSpPr>
            <p:spPr>
              <a:xfrm>
                <a:off x="457200" y="2667000"/>
                <a:ext cx="8229600" cy="2597249"/>
              </a:xfrm>
              <a:prstGeom prst="rect">
                <a:avLst/>
              </a:prstGeom>
              <a:blipFill>
                <a:blip r:embed="rId4"/>
                <a:stretch>
                  <a:fillRect l="-1556" t="-2347" b="-58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41E3AD7-F1C4-4E24-891C-2C30B56084D6}"/>
              </a:ext>
            </a:extLst>
          </p:cNvPr>
          <p:cNvSpPr txBox="1"/>
          <p:nvPr/>
        </p:nvSpPr>
        <p:spPr>
          <a:xfrm>
            <a:off x="457200" y="4192376"/>
            <a:ext cx="4572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So, the domain is</a:t>
            </a:r>
            <a:endParaRPr lang="en-US"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A0296FF-5B83-CA82-1759-E6B3B0A49512}"/>
                  </a:ext>
                </a:extLst>
              </p:cNvPr>
              <p:cNvSpPr txBox="1"/>
              <p:nvPr/>
            </p:nvSpPr>
            <p:spPr>
              <a:xfrm>
                <a:off x="3048000" y="4192376"/>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d>
                      <m:dPr>
                        <m:begChr m:val="{"/>
                        <m:endChr m:val="}"/>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d>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𝑎𝑛𝑑</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8" name="TextBox 7">
                <a:extLst>
                  <a:ext uri="{FF2B5EF4-FFF2-40B4-BE49-F238E27FC236}">
                    <a16:creationId xmlns:a16="http://schemas.microsoft.com/office/drawing/2014/main" id="{4A0296FF-5B83-CA82-1759-E6B3B0A49512}"/>
                  </a:ext>
                </a:extLst>
              </p:cNvPr>
              <p:cNvSpPr txBox="1">
                <a:spLocks noRot="1" noChangeAspect="1" noMove="1" noResize="1" noEditPoints="1" noAdjustHandles="1" noChangeArrowheads="1" noChangeShapeType="1" noTextEdit="1"/>
              </p:cNvSpPr>
              <p:nvPr/>
            </p:nvSpPr>
            <p:spPr>
              <a:xfrm>
                <a:off x="3048000" y="4192376"/>
                <a:ext cx="4572000" cy="523220"/>
              </a:xfrm>
              <a:prstGeom prst="rect">
                <a:avLst/>
              </a:prstGeom>
              <a:blipFill>
                <a:blip r:embed="rId5"/>
                <a:stretch>
                  <a:fillRect t="-12791" b="-31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C4AC70A-DF80-1912-2A1B-CEA7332120EC}"/>
                  </a:ext>
                </a:extLst>
              </p:cNvPr>
              <p:cNvSpPr txBox="1"/>
              <p:nvPr/>
            </p:nvSpPr>
            <p:spPr>
              <a:xfrm>
                <a:off x="795470" y="4596021"/>
                <a:ext cx="7891329" cy="905569"/>
              </a:xfrm>
              <a:prstGeom prst="rect">
                <a:avLst/>
              </a:prstGeom>
              <a:noFill/>
            </p:spPr>
            <p:txBody>
              <a:bodyPr wrap="square">
                <a:spAutoFit/>
              </a:bodyPr>
              <a:lstStyle/>
              <a:p>
                <a14:m>
                  <m:oMath xmlns:m="http://schemas.openxmlformats.org/officeDocument/2006/math">
                    <m:func>
                      <m:func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𝑒</m:t>
                        </m:r>
                      </m:e>
                      <m:sup>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rad>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ln</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𝑒</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Substitute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𝑥</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a:ea typeface="+mn-ea"/>
                        <a:cs typeface="+mn-cs"/>
                      </a:rPr>
                      <m:t>𝑦</m:t>
                    </m:r>
                    <m:r>
                      <a:rPr kumimoji="0" lang="en-US" sz="2000" b="0" i="0" u="none" strike="noStrike" kern="1200" cap="none" spc="0" normalizeH="0" baseline="0" noProof="0">
                        <a:ln>
                          <a:noFill/>
                        </a:ln>
                        <a:solidFill>
                          <a:srgbClr val="366092"/>
                        </a:solidFill>
                        <a:effectLst/>
                        <a:uLnTx/>
                        <a:uFillTx/>
                        <a:latin typeface="Cambria Math"/>
                        <a:ea typeface="+mn-ea"/>
                        <a:cs typeface="+mn-cs"/>
                      </a:rPr>
                      <m:t>=</m:t>
                    </m:r>
                    <m:r>
                      <a:rPr kumimoji="0" lang="en-US" sz="2000" b="0" i="0" u="none" strike="noStrike" kern="1200" cap="none" spc="0" normalizeH="0" baseline="0" noProof="0">
                        <a:ln>
                          <a:noFill/>
                        </a:ln>
                        <a:solidFill>
                          <a:srgbClr val="366092"/>
                        </a:solidFill>
                        <a:effectLst/>
                        <a:uLnTx/>
                        <a:uFillTx/>
                        <a:latin typeface="Cambria Math"/>
                        <a:ea typeface="+mn-ea"/>
                        <a:cs typeface="+mn-cs"/>
                      </a:rPr>
                      <m:t>1</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p:sp>
            <p:nvSpPr>
              <p:cNvPr id="10" name="TextBox 9">
                <a:extLst>
                  <a:ext uri="{FF2B5EF4-FFF2-40B4-BE49-F238E27FC236}">
                    <a16:creationId xmlns:a16="http://schemas.microsoft.com/office/drawing/2014/main" id="{DC4AC70A-DF80-1912-2A1B-CEA7332120EC}"/>
                  </a:ext>
                </a:extLst>
              </p:cNvPr>
              <p:cNvSpPr txBox="1">
                <a:spLocks noRot="1" noChangeAspect="1" noMove="1" noResize="1" noEditPoints="1" noAdjustHandles="1" noChangeArrowheads="1" noChangeShapeType="1" noTextEdit="1"/>
              </p:cNvSpPr>
              <p:nvPr/>
            </p:nvSpPr>
            <p:spPr>
              <a:xfrm>
                <a:off x="795470" y="4596021"/>
                <a:ext cx="7891329" cy="905569"/>
              </a:xfrm>
              <a:prstGeom prst="rect">
                <a:avLst/>
              </a:prstGeom>
              <a:blipFill>
                <a:blip r:embed="rId6"/>
                <a:stretch>
                  <a:fillRect l="-772" b="-114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Evaluating Revenue Influenced by Two Variables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store sells two brands of soda. Brand A sells for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25</m:t>
                    </m:r>
                  </m:oMath>
                </a14:m>
                <a:r>
                  <a:rPr sz="2800"/>
                  <a:t> per bottle and Brand B sells for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50</m:t>
                    </m:r>
                  </m:oMath>
                </a14:m>
                <a:r>
                  <a:rPr sz="2800"/>
                  <a:t> per bottle.</a:t>
                </a:r>
              </a:p>
              <a:p>
                <a:pPr marL="514350" indent="-514350">
                  <a:buFont typeface="+mj-lt"/>
                  <a:buAutoNum type="alphaLcPeriod"/>
                  <a:defRPr sz="2800"/>
                </a:pPr>
                <a:r>
                  <a:t>​</a:t>
                </a:r>
                <a:r>
                  <a:rPr sz="2800"/>
                  <a:t>What is the revenue function for soda?</a:t>
                </a:r>
              </a:p>
              <a:p>
                <a:pPr marL="514350" indent="-514350">
                  <a:buFont typeface="+mj-lt"/>
                  <a:buAutoNum type="alphaLcPeriod" startAt="2"/>
                  <a:defRPr sz="2800"/>
                </a:pPr>
                <a:r>
                  <a:t>​</a:t>
                </a:r>
                <a:r>
                  <a:rPr sz="2800"/>
                  <a:t>What is the revenue for soda if </a:t>
                </a:r>
                <a:r>
                  <a:rPr sz="2800">
                    <a:latin typeface="Cambria Math"/>
                  </a:rPr>
                  <a:t>100</a:t>
                </a:r>
                <a:r>
                  <a:rPr sz="2800"/>
                  <a:t> bottles of Brand A and </a:t>
                </a:r>
                <a:r>
                  <a:rPr sz="2800">
                    <a:latin typeface="Cambria Math"/>
                  </a:rPr>
                  <a:t>150</a:t>
                </a:r>
                <a:r>
                  <a:rPr sz="2800"/>
                  <a:t> bottles of Brand B are sold?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14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Revenue Influenced by Two Variables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Let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m:rPr>
                        <m:nor/>
                      </m:rPr>
                      <a:rPr lang="en-US"/>
                      <m:t>the</m:t>
                    </m:r>
                    <m:r>
                      <m:rPr>
                        <m:nor/>
                      </m:rPr>
                      <a:rPr lang="en-US"/>
                      <m:t> </m:t>
                    </m:r>
                    <m:r>
                      <m:rPr>
                        <m:nor/>
                      </m:rPr>
                      <a:rPr lang="en-US"/>
                      <m:t>number</m:t>
                    </m:r>
                    <m:r>
                      <m:rPr>
                        <m:nor/>
                      </m:rPr>
                      <a:rPr lang="en-US"/>
                      <m:t> </m:t>
                    </m:r>
                    <m:r>
                      <m:rPr>
                        <m:nor/>
                      </m:rPr>
                      <a:rPr lang="en-US"/>
                      <m:t>of</m:t>
                    </m:r>
                    <m:r>
                      <m:rPr>
                        <m:nor/>
                      </m:rPr>
                      <a:rPr lang="en-US"/>
                      <m:t> </m:t>
                    </m:r>
                    <m:r>
                      <m:rPr>
                        <m:nor/>
                      </m:rPr>
                      <a:rPr lang="en-US"/>
                      <m:t>bottles</m:t>
                    </m:r>
                    <m:r>
                      <m:rPr>
                        <m:nor/>
                      </m:rPr>
                      <a:rPr lang="en-US"/>
                      <m:t> </m:t>
                    </m:r>
                    <m:r>
                      <m:rPr>
                        <m:nor/>
                      </m:rPr>
                      <a:rPr lang="en-US"/>
                      <m:t>of</m:t>
                    </m:r>
                    <m:r>
                      <m:rPr>
                        <m:nor/>
                      </m:rPr>
                      <a:rPr lang="en-US"/>
                      <m:t> </m:t>
                    </m:r>
                    <m:r>
                      <m:rPr>
                        <m:nor/>
                      </m:rPr>
                      <a:rPr lang="en-US"/>
                      <m:t>Brand</m:t>
                    </m:r>
                    <m:r>
                      <m:rPr>
                        <m:nor/>
                      </m:rPr>
                      <a:rPr lang="en-US"/>
                      <m:t> </m:t>
                    </m:r>
                    <m:r>
                      <m:rPr>
                        <m:nor/>
                      </m:rPr>
                      <a:rPr lang="en-US"/>
                      <m:t>A</m:t>
                    </m:r>
                    <m:r>
                      <m:rPr>
                        <m:nor/>
                      </m:rPr>
                      <a:rPr lang="en-US"/>
                      <m:t> </m:t>
                    </m:r>
                    <m:r>
                      <m:rPr>
                        <m:nor/>
                      </m:rPr>
                      <a:rPr lang="en-US"/>
                      <m:t>sold</m:t>
                    </m:r>
                  </m:oMath>
                </a14:m>
                <a:r>
                  <a:rPr lang="en-US" sz="2800" dirty="0"/>
                  <a:t>, and</a:t>
                </a:r>
              </a:p>
              <a:p>
                <a:pPr>
                  <a:defRPr sz="2800"/>
                </a:pPr>
                <a:r>
                  <a:rPr lang="en-US" dirty="0"/>
                  <a:t>​</a:t>
                </a:r>
                <a14:m>
                  <m:oMath xmlns:m="http://schemas.openxmlformats.org/officeDocument/2006/math">
                    <m:phant>
                      <m:phantPr>
                        <m:show m:val="off"/>
                        <m:ctrlPr>
                          <a:rPr lang="ar-AE" i="1">
                            <a:latin typeface="Cambria Math" panose="02040503050406030204" pitchFamily="18" charset="0"/>
                          </a:rPr>
                        </m:ctrlPr>
                      </m:phantPr>
                      <m:e>
                        <m:r>
                          <m:rPr>
                            <m:sty m:val="p"/>
                          </m:rPr>
                          <a:rPr lang="en-US">
                            <a:latin typeface="Cambria Math" panose="02040503050406030204" pitchFamily="18" charset="0"/>
                          </a:rPr>
                          <m:t>Let</m:t>
                        </m:r>
                      </m:e>
                    </m:phant>
                    <m:r>
                      <a:rPr lang="ar-AE">
                        <a:latin typeface="Cambria Math" panose="02040503050406030204" pitchFamily="18" charset="0"/>
                      </a:rPr>
                      <m:t>𝑦</m:t>
                    </m:r>
                    <m:r>
                      <a:rPr lang="ar-AE">
                        <a:latin typeface="Cambria Math" panose="02040503050406030204" pitchFamily="18" charset="0"/>
                      </a:rPr>
                      <m:t>=</m:t>
                    </m:r>
                    <m:r>
                      <m:rPr>
                        <m:nor/>
                      </m:rPr>
                      <a:rPr lang="en-US"/>
                      <m:t>the</m:t>
                    </m:r>
                    <m:r>
                      <m:rPr>
                        <m:nor/>
                      </m:rPr>
                      <a:rPr lang="en-US"/>
                      <m:t> </m:t>
                    </m:r>
                    <m:r>
                      <m:rPr>
                        <m:nor/>
                      </m:rPr>
                      <a:rPr lang="en-US"/>
                      <m:t>number</m:t>
                    </m:r>
                    <m:r>
                      <m:rPr>
                        <m:nor/>
                      </m:rPr>
                      <a:rPr lang="en-US"/>
                      <m:t> </m:t>
                    </m:r>
                    <m:r>
                      <m:rPr>
                        <m:nor/>
                      </m:rPr>
                      <a:rPr lang="en-US"/>
                      <m:t>of</m:t>
                    </m:r>
                    <m:r>
                      <m:rPr>
                        <m:nor/>
                      </m:rPr>
                      <a:rPr lang="en-US"/>
                      <m:t> </m:t>
                    </m:r>
                    <m:r>
                      <m:rPr>
                        <m:nor/>
                      </m:rPr>
                      <a:rPr lang="en-US"/>
                      <m:t>bottles</m:t>
                    </m:r>
                    <m:r>
                      <m:rPr>
                        <m:nor/>
                      </m:rPr>
                      <a:rPr lang="en-US"/>
                      <m:t> </m:t>
                    </m:r>
                    <m:r>
                      <m:rPr>
                        <m:nor/>
                      </m:rPr>
                      <a:rPr lang="en-US"/>
                      <m:t>of</m:t>
                    </m:r>
                    <m:r>
                      <m:rPr>
                        <m:nor/>
                      </m:rPr>
                      <a:rPr lang="en-US"/>
                      <m:t> </m:t>
                    </m:r>
                    <m:r>
                      <m:rPr>
                        <m:nor/>
                      </m:rPr>
                      <a:rPr lang="en-US"/>
                      <m:t>Brand</m:t>
                    </m:r>
                    <m:r>
                      <m:rPr>
                        <m:nor/>
                      </m:rPr>
                      <a:rPr lang="en-US"/>
                      <m:t> </m:t>
                    </m:r>
                    <m:r>
                      <m:rPr>
                        <m:nor/>
                      </m:rPr>
                      <a:rPr lang="en-US"/>
                      <m:t>B</m:t>
                    </m:r>
                    <m:r>
                      <m:rPr>
                        <m:nor/>
                      </m:rPr>
                      <a:rPr lang="en-US"/>
                      <m:t> </m:t>
                    </m:r>
                    <m:r>
                      <m:rPr>
                        <m:nor/>
                      </m:rPr>
                      <a:rPr lang="en-US"/>
                      <m:t>sold</m:t>
                    </m:r>
                  </m:oMath>
                </a14:m>
                <a:r>
                  <a:rPr lang="en-US" sz="2800" dirty="0"/>
                  <a:t>.</a:t>
                </a:r>
              </a:p>
              <a:p>
                <a:r>
                  <a:rPr lang="en-US" dirty="0"/>
                  <a:t>​</a:t>
                </a:r>
                <a:r>
                  <a:rPr lang="en-US" sz="2800" dirty="0"/>
                  <a:t>Then the revenue function is</a:t>
                </a:r>
              </a:p>
              <a:p>
                <a:pPr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50</m:t>
                    </m:r>
                    <m:r>
                      <a:rPr lang="ar-AE">
                        <a:latin typeface="Cambria Math" panose="02040503050406030204" pitchFamily="18" charset="0"/>
                      </a:rPr>
                      <m:t>𝑦</m:t>
                    </m:r>
                  </m:oMath>
                </a14:m>
                <a:r>
                  <a:rPr lang="ar-AE" sz="2800" dirty="0"/>
                  <a:t>.</a:t>
                </a:r>
              </a:p>
              <a:p>
                <a:pPr marL="514350" indent="-514350">
                  <a:buFont typeface="+mj-lt"/>
                  <a:buAutoNum type="alphaLcPeriod" startAt="2"/>
                </a:pPr>
                <a:r>
                  <a:rPr lang="ar-AE"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100</m:t>
                            </m:r>
                            <m:r>
                              <m:rPr>
                                <m:nor/>
                              </m:rPr>
                              <a:rPr lang="ar-AE"/>
                              <m:t>, </m:t>
                            </m:r>
                            <m:r>
                              <a:rPr lang="ar-AE">
                                <a:latin typeface="Cambria Math" panose="02040503050406030204" pitchFamily="18" charset="0"/>
                              </a:rPr>
                              <m:t>150</m:t>
                            </m:r>
                          </m:e>
                        </m:d>
                      </m:e>
                    </m:func>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25</m:t>
                    </m:r>
                    <m:d>
                      <m:dPr>
                        <m:ctrlPr>
                          <a:rPr lang="ar-AE" i="1">
                            <a:latin typeface="Cambria Math" panose="02040503050406030204" pitchFamily="18" charset="0"/>
                          </a:rPr>
                        </m:ctrlPr>
                      </m:dPr>
                      <m:e>
                        <m:r>
                          <a:rPr lang="ar-AE">
                            <a:latin typeface="Cambria Math" panose="02040503050406030204" pitchFamily="18" charset="0"/>
                          </a:rPr>
                          <m:t>100</m:t>
                        </m:r>
                      </m:e>
                    </m: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50</m:t>
                    </m:r>
                    <m:d>
                      <m:dPr>
                        <m:ctrlPr>
                          <a:rPr lang="ar-AE" i="1">
                            <a:latin typeface="Cambria Math" panose="02040503050406030204" pitchFamily="18" charset="0"/>
                          </a:rPr>
                        </m:ctrlPr>
                      </m:dPr>
                      <m:e>
                        <m:r>
                          <a:rPr lang="ar-AE">
                            <a:latin typeface="Cambria Math" panose="02040503050406030204" pitchFamily="18" charset="0"/>
                          </a:rPr>
                          <m:t>150</m:t>
                        </m:r>
                      </m:e>
                    </m:d>
                  </m:oMath>
                </a14:m>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𝑅</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100</m:t>
                            </m:r>
                            <m:r>
                              <m:rPr>
                                <m:nor/>
                              </m:rPr>
                              <a:rPr lang="ar-AE"/>
                              <m:t>, </m:t>
                            </m:r>
                            <m:r>
                              <a:rPr lang="ar-AE">
                                <a:latin typeface="Cambria Math" panose="02040503050406030204" pitchFamily="18" charset="0"/>
                              </a:rPr>
                              <m:t>150</m:t>
                            </m:r>
                          </m:e>
                        </m:d>
                      </m:e>
                    </m:phant>
                    <m:r>
                      <a:rPr lang="ar-AE" b="0" i="1"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125</m:t>
                    </m:r>
                    <m:r>
                      <a:rPr lang="ar-AE">
                        <a:latin typeface="Cambria Math" panose="02040503050406030204" pitchFamily="18" charset="0"/>
                      </a:rPr>
                      <m:t>+</m:t>
                    </m:r>
                    <m:r>
                      <a:rPr lang="ar-AE">
                        <a:latin typeface="Cambria Math" panose="02040503050406030204" pitchFamily="18" charset="0"/>
                      </a:rPr>
                      <m:t>225</m:t>
                    </m:r>
                  </m:oMath>
                </a14:m>
                <a:br>
                  <a:rPr lang="ar-AE" dirty="0">
                    <a:latin typeface="Cambria Math" panose="02040503050406030204" pitchFamily="18" charset="0"/>
                  </a:rPr>
                </a:br>
                <a14:m>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𝑅</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100</m:t>
                            </m:r>
                            <m:r>
                              <m:rPr>
                                <m:nor/>
                              </m:rPr>
                              <a:rPr lang="ar-AE"/>
                              <m:t>, </m:t>
                            </m:r>
                            <m:r>
                              <a:rPr lang="ar-AE">
                                <a:latin typeface="Cambria Math" panose="02040503050406030204" pitchFamily="18" charset="0"/>
                              </a:rPr>
                              <m:t>150</m:t>
                            </m:r>
                          </m:e>
                        </m:d>
                      </m:e>
                    </m:phant>
                    <m:r>
                      <a:rPr lang="en-US" b="0" i="1"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350</m:t>
                    </m:r>
                  </m:oMath>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Characteristics of a Box</a:t>
            </a:r>
          </a:p>
        </p:txBody>
      </p:sp>
      <p:sp>
        <p:nvSpPr>
          <p:cNvPr id="3" name="Text Placeholder 2"/>
          <p:cNvSpPr>
            <a:spLocks noGrp="1"/>
          </p:cNvSpPr>
          <p:nvPr>
            <p:ph type="body" sz="quarter" idx="10"/>
          </p:nvPr>
        </p:nvSpPr>
        <p:spPr/>
        <p:txBody>
          <a:bodyPr>
            <a:normAutofit/>
          </a:bodyPr>
          <a:lstStyle/>
          <a:p>
            <a:r>
              <a:rPr sz="2800"/>
              <a:t>Suppose that a box has a square base and an open top.</a:t>
            </a:r>
          </a:p>
          <a:p>
            <a:pPr marL="514350" indent="-514350">
              <a:buFont typeface="+mj-lt"/>
              <a:buAutoNum type="alphaLcPeriod"/>
              <a:defRPr sz="2800"/>
            </a:pPr>
            <a:r>
              <a:t>​</a:t>
            </a:r>
            <a:r>
              <a:rPr sz="2800"/>
              <a:t>Write a function of two variables that represents the volume of the box.</a:t>
            </a:r>
          </a:p>
          <a:p>
            <a:pPr marL="514350" indent="-514350">
              <a:buFont typeface="+mj-lt"/>
              <a:buAutoNum type="alphaLcPeriod" startAt="2"/>
              <a:defRPr sz="2800"/>
            </a:pPr>
            <a:r>
              <a:t>​</a:t>
            </a:r>
            <a:r>
              <a:rPr sz="2800"/>
              <a:t>Write a function of two variables that represents the surface area of the box.</a:t>
            </a:r>
          </a:p>
          <a:p>
            <a:pPr marL="514350" indent="-514350">
              <a:buFont typeface="+mj-lt"/>
              <a:buAutoNum type="alphaLcPeriod" startAt="3"/>
              <a:defRPr sz="2800"/>
            </a:pPr>
            <a:r>
              <a:t>​</a:t>
            </a:r>
            <a:r>
              <a:rPr sz="2800"/>
              <a:t>Determine the surface area if the dimensions of the box are </a:t>
            </a:r>
            <a:r>
              <a:rPr sz="2800">
                <a:latin typeface="Cambria Math"/>
              </a:rPr>
              <a:t>4</a:t>
            </a:r>
            <a:r>
              <a:rPr sz="2800"/>
              <a:t> by </a:t>
            </a:r>
            <a:r>
              <a:rPr sz="2800">
                <a:latin typeface="Cambria Math"/>
              </a:rPr>
              <a:t>4</a:t>
            </a:r>
            <a:r>
              <a:rPr sz="2800"/>
              <a:t> by </a:t>
            </a:r>
            <a:r>
              <a:rPr sz="2800">
                <a:latin typeface="Cambria Math"/>
              </a:rPr>
              <a:t>5</a:t>
            </a:r>
            <a:r>
              <a:rPr sz="28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Characteristics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Since the base is square, the length and width of the box are equal.</a:t>
                </a:r>
              </a:p>
              <a:p>
                <a:pPr>
                  <a:defRPr sz="2800"/>
                </a:pPr>
                <a:r>
                  <a:rPr sz="2800" dirty="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length of the box,</a:t>
                </a:r>
              </a:p>
              <a:p>
                <a14:m>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Let</m:t>
                        </m:r>
                      </m:e>
                    </m:phant>
                    <m:r>
                      <a:rPr>
                        <a:latin typeface="Cambria Math" panose="02040503050406030204" pitchFamily="18" charset="0"/>
                      </a:rPr>
                      <m:t>𝑥</m:t>
                    </m:r>
                    <m:r>
                      <a:rPr>
                        <a:latin typeface="Cambria Math" panose="02040503050406030204" pitchFamily="18" charset="0"/>
                      </a:rPr>
                      <m:t>=</m:t>
                    </m:r>
                  </m:oMath>
                </a14:m>
                <a:r>
                  <a:rPr sz="2800" dirty="0"/>
                  <a:t> width of the box, and</a:t>
                </a:r>
              </a:p>
              <a:p>
                <a14:m>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Let</m:t>
                        </m:r>
                      </m:e>
                    </m:phant>
                    <m:r>
                      <a:rPr>
                        <a:latin typeface="Cambria Math" panose="02040503050406030204" pitchFamily="18" charset="0"/>
                      </a:rPr>
                      <m:t>𝑦</m:t>
                    </m:r>
                    <m:r>
                      <a:rPr>
                        <a:latin typeface="Cambria Math" panose="02040503050406030204" pitchFamily="18" charset="0"/>
                      </a:rPr>
                      <m:t>=</m:t>
                    </m:r>
                  </m:oMath>
                </a14:m>
                <a:r>
                  <a:rPr sz="2800" dirty="0"/>
                  <a:t> height of the box.</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Characteristics of a Box (cont.)</a:t>
            </a:r>
          </a:p>
        </p:txBody>
      </p:sp>
      <p:pic>
        <p:nvPicPr>
          <p:cNvPr id="5" name="Content Placeholder 4">
            <a:extLst>
              <a:ext uri="{FF2B5EF4-FFF2-40B4-BE49-F238E27FC236}">
                <a16:creationId xmlns:a16="http://schemas.microsoft.com/office/drawing/2014/main" id="{DBBEAC94-96E3-3B02-AA9F-8E6CFE0D904B}"/>
              </a:ext>
            </a:extLst>
          </p:cNvPr>
          <p:cNvPicPr>
            <a:picLocks noGrp="1" noChangeAspect="1"/>
          </p:cNvPicPr>
          <p:nvPr>
            <p:ph sz="quarter" idx="11"/>
          </p:nvPr>
        </p:nvPicPr>
        <p:blipFill>
          <a:blip r:embed="rId2"/>
          <a:stretch>
            <a:fillRect/>
          </a:stretch>
        </p:blipFill>
        <p:spPr>
          <a:xfrm>
            <a:off x="2443936" y="1082675"/>
            <a:ext cx="4256128" cy="4849813"/>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1077</Words>
  <Application>Microsoft Office PowerPoint</Application>
  <PresentationFormat>On-screen Show (4:3)</PresentationFormat>
  <Paragraphs>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Courier New</vt:lpstr>
      <vt:lpstr>Office Theme</vt:lpstr>
      <vt:lpstr>Section 8.1</vt:lpstr>
      <vt:lpstr>Domain and Range of f⁡(x", " y)</vt:lpstr>
      <vt:lpstr>Example 1: Evaluating f (x, y)</vt:lpstr>
      <vt:lpstr>Example 2: Evaluating f (x, y)</vt:lpstr>
      <vt:lpstr>Example 3: Evaluating Revenue Influenced by Two Variables</vt:lpstr>
      <vt:lpstr>Example 3: Evaluating Revenue Influenced by Two Variables (cont.)</vt:lpstr>
      <vt:lpstr>Example 4: Characteristics of a Box</vt:lpstr>
      <vt:lpstr>Example 4: Characteristics of a Box (cont.)</vt:lpstr>
      <vt:lpstr>Example 4: Characteristics of a Box (cont.)</vt:lpstr>
      <vt:lpstr>Example 4: Characteristics of a Box (cont.)</vt:lpstr>
      <vt:lpstr>Example 4: Characteristics of a Box (cont.)</vt:lpstr>
      <vt:lpstr>Example 5: Using the Cobb-Douglas Production Formula</vt:lpstr>
      <vt:lpstr>Example 5: Using the Cobb-Douglas Production Formula (cont.)</vt:lpstr>
      <vt:lpstr>Example 6: Graphing 3D Points</vt:lpstr>
      <vt:lpstr>Example 6: Graphing 3D Points (cont.)</vt:lpstr>
      <vt:lpstr>Example 7: Graphing 3D Planes</vt:lpstr>
      <vt:lpstr>Example 7: Graphing 3D Planes (cont.)</vt:lpstr>
      <vt:lpstr>Example 7: Graphing 3D Planes (cont.)</vt:lpstr>
      <vt:lpstr>Example 7: Graphing 3D Planes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123</cp:revision>
  <dcterms:created xsi:type="dcterms:W3CDTF">2013-04-26T14:43:13Z</dcterms:created>
  <dcterms:modified xsi:type="dcterms:W3CDTF">2022-08-25T19:02:55Z</dcterms:modified>
</cp:coreProperties>
</file>