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Partial Derivatives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8.2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the Partial Derivatives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find all the ordered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/>
                  <a:t> where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Partial Derivatives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First, we find the partial derivatives.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sz="2800" dirty="0"/>
              </a:p>
              <a:p>
                <a:r>
                  <a:rPr sz="2800" dirty="0"/>
                  <a:t>We want to solve the following system of equations.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Multiply each term in the first equation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add to eliminate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then solve the resulting equation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Partial Derivatives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498559336"/>
                  </p:ext>
                </p:extLst>
              </p:nvPr>
            </p:nvGraphicFramePr>
            <p:xfrm>
              <a:off x="457200" y="1105523"/>
              <a:ext cx="8229600" cy="2865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Multiply each term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180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8</m:t>
                              </m:r>
                            </m:oMath>
                          </a14:m>
                          <a:endParaRPr sz="18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phant>
                            </m:oMath>
                          </a14:m>
                          <a:endParaRPr sz="1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Add the equations to eliminate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/>
                            <a:t>          </a:t>
                          </a: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</m:e>
                              </m:phant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sz="180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smtClean="0">
                                  <a:latin typeface="Cambria Math"/>
                                </a:rPr>
                                <m:t>0</m:t>
                              </m:r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</m:e>
                              </m:phant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sz="1800" b="0" dirty="0"/>
                            <a:t> in one of the original equations and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ar-AE"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ar-AE"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ar-AE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phant>
                              <m:r>
                                <a:rPr lang="ar-AE" sz="1800">
                                  <a:latin typeface="Cambria Math"/>
                                </a:rPr>
                                <m:t>2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6</m:t>
                              </m:r>
                              <m:phant>
                                <m:phantPr>
                                  <m:show m:val="off"/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 sz="1800">
                                      <a:latin typeface="Cambria Math"/>
                                    </a:rPr>
                                    <m:t>14</m:t>
                                  </m:r>
                                  <m:r>
                                    <a:rPr lang="ar-AE" sz="1800">
                                      <a:latin typeface="Cambria Math"/>
                                    </a:rPr>
                                    <m:t>.</m:t>
                                  </m:r>
                                </m:e>
                              </m:phant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ar-AE"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ar-AE"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ar-AE" sz="18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</m:phant>
                              <m:r>
                                <a:rPr lang="ar-AE"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3</m:t>
                              </m:r>
                              <m:phant>
                                <m:phantPr>
                                  <m:show m:val="off"/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 sz="1800">
                                      <a:latin typeface="Cambria Math"/>
                                    </a:rPr>
                                    <m:t>14</m:t>
                                  </m:r>
                                  <m:r>
                                    <a:rPr lang="ar-AE" sz="1800">
                                      <a:latin typeface="Cambria Math"/>
                                    </a:rPr>
                                    <m:t>.</m:t>
                                  </m:r>
                                </m:e>
                              </m:phant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498559336"/>
                  </p:ext>
                </p:extLst>
              </p:nvPr>
            </p:nvGraphicFramePr>
            <p:xfrm>
              <a:off x="457200" y="1105523"/>
              <a:ext cx="8229600" cy="2865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285714" b="-6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" t="-8197" b="-6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8197" r="-285714" b="-5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t="-208197" r="-285714" b="-4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" t="-208197" b="-4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8197" r="-285714" b="-3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" t="-308197" b="-3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7143" r="-285714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" t="-237143" b="-1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80328" r="-285714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80328" r="-285714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2BAFF8-003E-7200-DBD6-FC874B6F6C45}"/>
                  </a:ext>
                </a:extLst>
              </p:cNvPr>
              <p:cNvSpPr txBox="1"/>
              <p:nvPr/>
            </p:nvSpPr>
            <p:spPr>
              <a:xfrm>
                <a:off x="457200" y="4267200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 both partial derivatives are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2BAFF8-003E-7200-DBD6-FC874B6F6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8229600" cy="523220"/>
              </a:xfrm>
              <a:prstGeom prst="rect">
                <a:avLst/>
              </a:prstGeom>
              <a:blipFill>
                <a:blip r:embed="rId3"/>
                <a:stretch>
                  <a:fillRect l="-1481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the Cobb-Douglas Production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the production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=2000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</m:oMath>
                </a14:m>
                <a:r>
                  <a:rPr sz="2800"/>
                  <a:t> is known. Determine the marginal productivity of labor and the marginal productivity of capital when </a:t>
                </a:r>
                <a:r>
                  <a:rPr sz="2800">
                    <a:latin typeface="Cambria Math"/>
                  </a:rPr>
                  <a:t>16</a:t>
                </a:r>
                <a:r>
                  <a:rPr sz="2800"/>
                  <a:t> units of labor and </a:t>
                </a:r>
                <a:r>
                  <a:rPr sz="2800">
                    <a:latin typeface="Cambria Math"/>
                  </a:rPr>
                  <a:t>144</a:t>
                </a:r>
                <a:r>
                  <a:rPr sz="2800"/>
                  <a:t> units of capital are used.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the Cobb-Douglas Production Formula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2800" b="1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2000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2800" b="1" dirty="0"/>
              </a:p>
              <a:p>
                <a:pPr>
                  <a:defRPr sz="2800"/>
                </a:pPr>
                <a:r>
                  <a:rPr sz="2800" dirty="0"/>
                  <a:t>Substituting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144</m:t>
                    </m:r>
                  </m:oMath>
                </a14:m>
                <a:r>
                  <a:rPr sz="2800" dirty="0"/>
                  <a:t>, we have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144</m:t>
                            </m:r>
                          </m:e>
                        </m:d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1000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144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1000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sz="2800" dirty="0"/>
                  <a:t> units</a:t>
                </a:r>
              </a:p>
              <a:p>
                <a:r>
                  <a:rPr sz="2800" dirty="0"/>
                  <a:t>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144</m:t>
                            </m:r>
                          </m:e>
                        </m:d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1000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144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1000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333</m:t>
                    </m:r>
                  </m:oMath>
                </a14:m>
                <a:r>
                  <a:rPr sz="2800" dirty="0"/>
                  <a:t> units. </a:t>
                </a:r>
                <a:r>
                  <a:rPr dirty="0"/>
                  <a:t> </a:t>
                </a:r>
              </a:p>
              <a:p>
                <a:r>
                  <a:rPr sz="2800" dirty="0"/>
                  <a:t>Thus we see that adding one unit of labor will increase production by about </a:t>
                </a:r>
                <a:r>
                  <a:rPr sz="2800" dirty="0">
                    <a:latin typeface="Cambria Math"/>
                  </a:rPr>
                  <a:t>3000</a:t>
                </a:r>
                <a:r>
                  <a:rPr sz="2800" dirty="0"/>
                  <a:t> units and adding one unit of capital will increase production by about </a:t>
                </a:r>
                <a:r>
                  <a:rPr sz="2800" dirty="0">
                    <a:latin typeface="Cambria Math"/>
                  </a:rPr>
                  <a:t>333</a:t>
                </a:r>
                <a:r>
                  <a:rPr sz="2800" dirty="0"/>
                  <a:t> units.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2331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Finding Second Partial Derivatives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all four second partial derivatives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1B2B11-62BC-1C3F-F82B-18E5156ECC80}"/>
                  </a:ext>
                </a:extLst>
              </p:cNvPr>
              <p:cNvSpPr txBox="1"/>
              <p:nvPr/>
            </p:nvSpPr>
            <p:spPr>
              <a:xfrm>
                <a:off x="457201" y="2718277"/>
                <a:ext cx="8229599" cy="327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Solutions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​We must find the first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before we can find the second partial derivatives.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1B2B11-62BC-1C3F-F82B-18E5156EC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718277"/>
                <a:ext cx="8229599" cy="3278077"/>
              </a:xfrm>
              <a:prstGeom prst="rect">
                <a:avLst/>
              </a:prstGeom>
              <a:blipFill>
                <a:blip r:embed="rId3"/>
                <a:stretch>
                  <a:fillRect l="-1556" t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Finding Second Partial Derivatives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Now we can find the second partial derivatives.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⁣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⋅2−2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⁣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⋅0−2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⋅4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⁣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⋅0−4⋅2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⁣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⋅0−4⋅4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−16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Finding Second Partial Derivatives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⁣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Finding Partial Derivatives with Three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𝑤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find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,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sz="2800"/>
                  <a:t>, and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Finding Partial Derivatives with Three Variables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Treat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sz="2800"/>
                  <a:t> as constants.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Treat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sz="2800"/>
                  <a:t> as constants. 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sz="2800"/>
                  <a:t> is a product of two functions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, and we use the Product Rule to differentiate.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Treat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as constants. In this case, the entire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sz="2800"/>
                  <a:t> is treated as a constant.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First-Order Partial Derivatives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For a function of two variables,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the two </a:t>
                </a:r>
                <a:r>
                  <a:rPr sz="2800" b="1" dirty="0"/>
                  <a:t>first-order partial derivatives</a:t>
                </a:r>
                <a:r>
                  <a:rPr sz="2800" dirty="0"/>
                  <a:t> (or simply </a:t>
                </a:r>
                <a:r>
                  <a:rPr sz="2800" b="1" dirty="0"/>
                  <a:t>first partial derivatives</a:t>
                </a:r>
                <a:r>
                  <a:rPr sz="2800" dirty="0"/>
                  <a:t>) are denoted and defined as follows.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</a:t>
                </a:r>
                <a:r>
                  <a:rPr sz="2800" b="1" dirty="0"/>
                  <a:t>first partial derivative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sz="2800" b="1" dirty="0"/>
                  <a:t> with respect to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sz="2800" dirty="0"/>
                  <a:t> (if it exists) is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/>
                                  <m:t>,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/>
                                  <m:t>,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</a:t>
                </a:r>
                <a:r>
                  <a:rPr sz="2800" b="1" dirty="0"/>
                  <a:t>first partial derivative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sz="2800" b="1" dirty="0"/>
                  <a:t> with respect to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sz="2800" b="1" dirty="0"/>
                  <a:t> </a:t>
                </a:r>
                <a:r>
                  <a:rPr sz="2800" dirty="0"/>
                  <a:t>(if it exists) is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/>
                                  <m:t>,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/>
                                  <m:t>,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In our notation,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172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a Partial Derivative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find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a Partial Derivative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/>
                  <a:t>Solutions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Treating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as a constant, we obtain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Note that in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/>
                  <a:t>, we treat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as a constant coefficient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Also,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treated as a constant.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Treating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as a constant, we obtain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In this case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treated as a constant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treated as a constant coefficient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a Partial Derivative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/>
                  <a:t>, find the following.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a Partial Derivative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To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sz="2800"/>
                  <a:t> with respect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we use the Chain Rule and differentiate the exponent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/>
                  <a:t> by treating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as a constant. Thus we have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sz="2800"/>
                  <a:t>, we treat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as a constant. (This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treated as a constant, too.)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a Partial Derivative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find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a Partial Derivative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/>
                  <a:t>, we 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as a constant. However, we treat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sz="2800"/>
                  <a:t> as a product of two functions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The two functions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Now we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a Partial Derivative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/>
                  <a:t>, we do </a:t>
                </a:r>
                <a:r>
                  <a:rPr sz="2800" b="1"/>
                  <a:t>not</a:t>
                </a:r>
                <a:r>
                  <a:rPr sz="2800"/>
                  <a:t> use the Product Rule to differentiate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sz="2800"/>
                  <a:t> with respect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treated as a constant.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Now we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1⋅2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+2⋅2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,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1178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Office Theme</vt:lpstr>
      <vt:lpstr>Section 8.2</vt:lpstr>
      <vt:lpstr>First-Order Partial Derivatives</vt:lpstr>
      <vt:lpstr>Example 1: Finding a Partial Derivative</vt:lpstr>
      <vt:lpstr>Example 1: Finding a Partial Derivative (cont.)</vt:lpstr>
      <vt:lpstr>Example 2: Finding a Partial Derivative</vt:lpstr>
      <vt:lpstr>Example 2: Finding a Partial Derivative (cont.)</vt:lpstr>
      <vt:lpstr>Example 3: Finding a Partial Derivative</vt:lpstr>
      <vt:lpstr>Example 3: Finding a Partial Derivative (cont.)</vt:lpstr>
      <vt:lpstr>Example 3: Finding a Partial Derivative (cont.)</vt:lpstr>
      <vt:lpstr>Example 4: Using the Partial Derivatives</vt:lpstr>
      <vt:lpstr>Example 4: Using the Partial Derivatives (cont.)</vt:lpstr>
      <vt:lpstr>Example 4: Using the Partial Derivatives (cont.)</vt:lpstr>
      <vt:lpstr>Example 5: Using the Cobb-Douglas Production Formula</vt:lpstr>
      <vt:lpstr>Example 5: Using the Cobb-Douglas Production Formula (cont.)</vt:lpstr>
      <vt:lpstr>Example 6: Finding Second Partial Derivatives</vt:lpstr>
      <vt:lpstr>Example 6: Finding Second Partial Derivatives (cont.)</vt:lpstr>
      <vt:lpstr>Example 6: Finding Second Partial Derivatives (cont.)</vt:lpstr>
      <vt:lpstr>Example 7: Finding Partial Derivatives with Three Variables</vt:lpstr>
      <vt:lpstr>Example 7: Finding Partial Derivatives with Three Variables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119</cp:revision>
  <dcterms:created xsi:type="dcterms:W3CDTF">2013-04-26T14:43:13Z</dcterms:created>
  <dcterms:modified xsi:type="dcterms:W3CDTF">2022-08-25T19:15:44Z</dcterms:modified>
</cp:coreProperties>
</file>