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4" r:id="rId17"/>
    <p:sldId id="271" r:id="rId18"/>
    <p:sldId id="27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Local Extrema for Functions of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8.3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Applying the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𝐷</m:t>
                    </m:r>
                  </m:oMath>
                </a14:m>
                <a:r>
                  <a:t>-Test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In this case each of the second partials is a constant and will have that constant value at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⁣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⁣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⁣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/>
                                        <m:t>, 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=2⋅2−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=4−1=3&gt;0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 we check 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to determine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yields a local minimum or a local maximum.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⁣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=2&gt;0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Therefore, by Case 1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-Test, the critical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yields a local minimum value. This value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−6⋅3+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−9⋅6+5=−22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2086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Locating and Classifying Critical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Locate and classify all critical points of the function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D02E2-9B61-A4C2-2F01-5E717772519B}"/>
                  </a:ext>
                </a:extLst>
              </p:cNvPr>
              <p:cNvSpPr txBox="1"/>
              <p:nvPr/>
            </p:nvSpPr>
            <p:spPr>
              <a:xfrm>
                <a:off x="457200" y="2286000"/>
                <a:ext cx="8229600" cy="3716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first partial derivatives are as follows.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solve the following system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lvl="0" algn="ctr">
                  <a:spcBef>
                    <a:spcPct val="2000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ar-A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ar-A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ar-AE" sz="280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D02E2-9B61-A4C2-2F01-5E7177725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8229600" cy="3716338"/>
              </a:xfrm>
              <a:prstGeom prst="rect">
                <a:avLst/>
              </a:prstGeom>
              <a:blipFill>
                <a:blip r:embed="rId3"/>
                <a:stretch>
                  <a:fillRect l="-1481"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Locating and Classifying Critical Points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Solving the second equation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gives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and 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first equation gives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dirty="0"/>
              </a:p>
              <a:p>
                <a:pPr algn="l">
                  <a:defRPr sz="2800"/>
                </a:pPr>
                <a:endParaRPr lang="en-US" sz="2800" dirty="0"/>
              </a:p>
              <a:p>
                <a:pPr algn="l">
                  <a:defRPr sz="2800"/>
                </a:pPr>
                <a:r>
                  <a:rPr sz="2800" dirty="0"/>
                  <a:t>Thus there are two critical points: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Now find the second partials and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for each critical point.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72864"/>
                  </p:ext>
                </p:extLst>
              </p:nvPr>
            </p:nvGraphicFramePr>
            <p:xfrm>
              <a:off x="2743200" y="1828800"/>
              <a:ext cx="3657600" cy="20848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 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𝑜𝑟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72864"/>
                  </p:ext>
                </p:extLst>
              </p:nvPr>
            </p:nvGraphicFramePr>
            <p:xfrm>
              <a:off x="2743200" y="1828800"/>
              <a:ext cx="3657600" cy="20848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281" r="-100000" b="-5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2281" b="-5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2281" r="-100000" b="-4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12281" b="-4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2281" r="-100000" b="-3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2281" b="-3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2281" r="-100000" b="-2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12281" b="-2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412281" r="-100000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412281" b="-1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512281" r="-100000" b="-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512281" b="-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E129-3ABE-9C5B-0B2C-32E0343D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Locating and Classifying Critical Points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D91C6E-4225-0532-D870-612738A7E76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by Case 3 of the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-Test,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func>
                          <m:func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ar-A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a saddle point.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by Case 1 of the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-Test, the critical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yields a local minimum. The minimum value is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d>
                        <m:d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</m:t>
                          </m:r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phant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D91C6E-4225-0532-D870-612738A7E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3" t="-85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61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Optimizing an Equation in Two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company produces and sells two styles of umbrellas. One style sells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sz="2800"/>
                  <a:t> each and the other sells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/>
                  <a:t> each. The company has determined that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thousand of the first style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thousand of the second style are produced, then the total cost in thousands of dollars is given by the function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29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How many of each style of umbrella should the company produce and sell in order to maximize profit?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Optimizing an Equation in Two Variables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thousand umbrellas sell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sz="2800" dirty="0"/>
                  <a:t> each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thousand umbrellas sell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 dirty="0"/>
                  <a:t> each, the revenue function (in thousands of dollars) is given by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Next, the profit function can be calculated.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9F2A-5B8F-4BA8-7323-7EE76783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Optimizing an Equation in Two Variables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2E57E15-A191-5D97-3310-B11DF2AE3A5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first partial derivatives are as follows.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54</m:t>
                    </m:r>
                  </m:oMath>
                </a14:m>
                <a:endParaRPr kumimoji="0" lang="ar-AE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solve the following system of equations.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ar-A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ar-A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54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2E57E15-A191-5D97-3310-B11DF2AE3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7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Optimizing an Equation in Two Variables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881054746"/>
                  </p:ext>
                </p:extLst>
              </p:nvPr>
            </p:nvGraphicFramePr>
            <p:xfrm>
              <a:off x="457200" y="1105523"/>
              <a:ext cx="8229600" cy="4053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en-US" sz="2800" dirty="0"/>
                            <a:t>​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280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42</m:t>
                              </m:r>
                            </m:oMath>
                          </a14:m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42</m:t>
                              </m:r>
                            </m:oMath>
                          </a14:m>
                          <a:endParaRPr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14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14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54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2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 b="0">
                                  <a:latin typeface="Cambria Math"/>
                                </a:rPr>
                                <m:t>14</m:t>
                              </m:r>
                            </m:oMath>
                          </a14:m>
                          <a:r>
                            <a:rPr sz="2800" b="0" dirty="0"/>
                            <a:t> into the second equation and solve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y</m:t>
                              </m:r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96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32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881054746"/>
                  </p:ext>
                </p:extLst>
              </p:nvPr>
            </p:nvGraphicFramePr>
            <p:xfrm>
              <a:off x="457200" y="1105523"/>
              <a:ext cx="8229600" cy="4053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88" r="-163158" b="-7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0588" r="-163158" b="-6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t="-210588" r="-163158" b="-5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6977" r="-163158" b="-4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5806" r="-163158" b="-12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290" t="-225806" b="-12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4118" r="-163158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94118" r="-16315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Optimizing an Equation in Two Variables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company will make the maximum profit if it produces and sells </a:t>
                </a:r>
                <a:r>
                  <a:rPr sz="2800">
                    <a:latin typeface="Cambria Math"/>
                  </a:rPr>
                  <a:t>14,000</a:t>
                </a:r>
                <a:r>
                  <a:rPr sz="2800"/>
                  <a:t> of the first style of umbrella and </a:t>
                </a:r>
                <a:r>
                  <a:rPr sz="2800">
                    <a:latin typeface="Cambria Math"/>
                  </a:rPr>
                  <a:t>32,000</a:t>
                </a:r>
                <a:r>
                  <a:rPr sz="2800"/>
                  <a:t> of the second style. The student should verify (with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/>
                  <a:t>-Test) that the profit is indeed a maximum at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Local Extrema for a Function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𝑧</m:t>
                    </m:r>
                    <m:r>
                      <a:rPr sz="320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3200">
                            <a:latin typeface="Cambria Math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3200">
                                <a:latin typeface="Cambria Math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sz="3200">
                                <a:latin typeface="Cambria Math"/>
                              </a:rPr>
                              <m:t>, </m:t>
                            </m:r>
                            <m:r>
                              <a:rPr sz="320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sz="280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sz="2800" dirty="0"/>
                  <a:t>Suppose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 function defined on a region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 dirty="0"/>
                  <a:t>-plane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a point in that region.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If there is an open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called a </a:t>
                </a:r>
                <a:r>
                  <a:rPr sz="2800" b="1" dirty="0"/>
                  <a:t>local maximum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If there is an open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called a </a:t>
                </a:r>
                <a:r>
                  <a:rPr sz="2800" b="1" dirty="0"/>
                  <a:t>local minimum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181" t="-863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In this course, we will not discuss points where the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sz="2800"/>
                  <a:t> of a function are undefined. Such points also can be classified as critical points.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saddle point for a function of two variables is analogous to a point of inflection for a function of one variable.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Locating Critical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Locate the critical points 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Locating Critical Points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We find the first partial derivatives, set them equal to zero, and solve the resulting system of equations.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sz="2800" dirty="0"/>
              </a:p>
              <a:p>
                <a:r>
                  <a:rPr sz="2800" dirty="0"/>
                  <a:t>The solution of the system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ar-AE" i="1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ar-AE" i="1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is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 Thus the only critical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 Therefore,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local minimum or a local maximum, then it must occur at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Second Partials Test (or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𝐷</m:t>
                    </m:r>
                  </m:oMath>
                </a14:m>
                <a:r>
                  <a:t>-Test)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Suppose that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and the first partial derivatives and the second partial derivatives are all defined in an open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a critical point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Define the quantity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⁣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⁣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⁣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/>
                                        <m:t>, 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b="1" dirty="0"/>
                  <a:t>Case 1: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⁣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local minimum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b="1" dirty="0"/>
                  <a:t>Case 2: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⁣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local maximum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b="1" dirty="0"/>
                  <a:t>Case 3: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m:rPr>
                                    <m:nor/>
                                  </m:rPr>
                                  <a:rPr/>
                                  <m:t>,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saddle point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b="1" dirty="0"/>
                  <a:t>Case 4: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then this test gives no information.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959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Applying the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𝐷</m:t>
                    </m:r>
                  </m:oMath>
                </a14:m>
                <a:r>
                  <a:t>-Test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all the local minima, local maxima, and saddle points for the function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DF78C6-5691-3DEA-E58F-1B00DD0919D8}"/>
                  </a:ext>
                </a:extLst>
              </p:cNvPr>
              <p:cNvSpPr txBox="1"/>
              <p:nvPr/>
            </p:nvSpPr>
            <p:spPr>
              <a:xfrm>
                <a:off x="457200" y="2514600"/>
                <a:ext cx="8229600" cy="3548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Find the first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Now, to find any critical points, solve the following system.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ar-A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ar-A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DF78C6-5691-3DEA-E58F-1B00DD091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229600" cy="3548023"/>
              </a:xfrm>
              <a:prstGeom prst="rect">
                <a:avLst/>
              </a:prstGeom>
              <a:blipFill>
                <a:blip r:embed="rId4"/>
                <a:stretch>
                  <a:fillRect l="-148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Applying the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𝐷</m:t>
                    </m:r>
                  </m:oMath>
                </a14:m>
                <a:r>
                  <a:t>-Test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0382032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2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​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+4</m:t>
                              </m:r>
                              <m:r>
                                <a:rPr lang="en-US" sz="180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oMath>
                          </a14:m>
                          <a:endParaRPr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Multiply the second equation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and add the two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+2⋅3=0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into the second equation and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0382032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2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33131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8197" r="-33131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Multiply the second equation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and add the two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208197" r="-33131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8197" r="-33131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8197" r="-3313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83" t="-40819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08197" r="-33131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34CC92-42EF-BE39-0AD1-1FFB790180EB}"/>
                  </a:ext>
                </a:extLst>
              </p:cNvPr>
              <p:cNvSpPr txBox="1"/>
              <p:nvPr/>
            </p:nvSpPr>
            <p:spPr>
              <a:xfrm>
                <a:off x="457200" y="3330563"/>
                <a:ext cx="8229600" cy="1598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only critical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second partials are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⁣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34CC92-42EF-BE39-0AD1-1FFB7901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30563"/>
                <a:ext cx="8229600" cy="1598130"/>
              </a:xfrm>
              <a:prstGeom prst="rect">
                <a:avLst/>
              </a:prstGeom>
              <a:blipFill>
                <a:blip r:embed="rId4"/>
                <a:stretch>
                  <a:fillRect l="-1481" t="-4563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1412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Office Theme</vt:lpstr>
      <vt:lpstr>Section 8.3</vt:lpstr>
      <vt:lpstr>Local Extrema for a Function z=f⁡(x", " y)</vt:lpstr>
      <vt:lpstr>Note:</vt:lpstr>
      <vt:lpstr>Note:</vt:lpstr>
      <vt:lpstr>Example 1: Locating Critical Points</vt:lpstr>
      <vt:lpstr>Example 1: Locating Critical Points (cont.)</vt:lpstr>
      <vt:lpstr>Second Partials Test (or D-Test)</vt:lpstr>
      <vt:lpstr>Example 2: Applying the D-Test</vt:lpstr>
      <vt:lpstr>Example 2: Applying the D-Test (cont.)</vt:lpstr>
      <vt:lpstr>Example 2: Applying the D-Test (cont.)</vt:lpstr>
      <vt:lpstr>Example 3: Locating and Classifying Critical Points</vt:lpstr>
      <vt:lpstr>Example 3: Locating and Classifying Critical Points (cont.)</vt:lpstr>
      <vt:lpstr>Example 3: Locating and Classifying Critical Points (cont.)</vt:lpstr>
      <vt:lpstr>Example 4: Optimizing an Equation in Two Variables</vt:lpstr>
      <vt:lpstr>Example 4: Optimizing an Equation in Two Variables (cont.)</vt:lpstr>
      <vt:lpstr>Example 4: Optimizing an Equation in Two Variables (cont.)</vt:lpstr>
      <vt:lpstr>Example 4: Optimizing an Equation in Two Variables (cont.)</vt:lpstr>
      <vt:lpstr>Example 4: Optimizing an Equation in Two Variables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121</cp:revision>
  <dcterms:created xsi:type="dcterms:W3CDTF">2013-04-26T14:43:13Z</dcterms:created>
  <dcterms:modified xsi:type="dcterms:W3CDTF">2022-08-25T19:34:15Z</dcterms:modified>
</cp:coreProperties>
</file>