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61" r:id="rId5"/>
    <p:sldId id="263" r:id="rId6"/>
    <p:sldId id="264" r:id="rId7"/>
    <p:sldId id="266" r:id="rId8"/>
    <p:sldId id="267" r:id="rId9"/>
    <p:sldId id="268" r:id="rId10"/>
    <p:sldId id="270" r:id="rId11"/>
    <p:sldId id="272" r:id="rId12"/>
    <p:sldId id="273" r:id="rId13"/>
    <p:sldId id="281" r:id="rId14"/>
    <p:sldId id="274" r:id="rId15"/>
    <p:sldId id="275" r:id="rId16"/>
    <p:sldId id="276" r:id="rId17"/>
    <p:sldId id="278" r:id="rId18"/>
    <p:sldId id="282" r:id="rId19"/>
    <p:sldId id="279" r:id="rId20"/>
    <p:sldId id="280" r:id="rId21"/>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Cambria Math" panose="02040503050406030204" pitchFamily="18"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2" d="100"/>
          <a:sy n="112" d="100"/>
        </p:scale>
        <p:origin x="174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Lagrange Multipliers</a:t>
            </a:r>
          </a:p>
        </p:txBody>
      </p:sp>
      <p:sp>
        <p:nvSpPr>
          <p:cNvPr id="3" name="Title 2"/>
          <p:cNvSpPr>
            <a:spLocks noGrp="1"/>
          </p:cNvSpPr>
          <p:nvPr>
            <p:ph type="title"/>
          </p:nvPr>
        </p:nvSpPr>
        <p:spPr/>
        <p:txBody>
          <a:bodyPr/>
          <a:lstStyle/>
          <a:p>
            <a:r>
              <a:t>Section 8.4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Applying the Method of Lagrange Multipliers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2: Find each of the partial derivatives.</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r>
                            <a:rPr>
                              <a:latin typeface="Cambria Math" panose="02040503050406030204" pitchFamily="18" charset="0"/>
                            </a:rPr>
                            <m:t>𝑥</m:t>
                          </m:r>
                        </m:sub>
                      </m:sSub>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𝜆</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r>
                            <a:rPr>
                              <a:latin typeface="Cambria Math" panose="02040503050406030204" pitchFamily="18" charset="0"/>
                            </a:rPr>
                            <m:t>𝑦</m:t>
                          </m:r>
                        </m:sub>
                      </m:sSub>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𝜆</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𝑦</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r>
                            <a:rPr>
                              <a:latin typeface="Cambria Math" panose="02040503050406030204" pitchFamily="18" charset="0"/>
                            </a:rPr>
                            <m:t>𝜆</m:t>
                          </m:r>
                        </m:sub>
                      </m:sSub>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200</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A5D0485-9661-BD37-687D-E1267AA4AC96}"/>
                  </a:ext>
                </a:extLst>
              </p:cNvPr>
              <p:cNvSpPr txBox="1"/>
              <p:nvPr/>
            </p:nvSpPr>
            <p:spPr>
              <a:xfrm>
                <a:off x="457200" y="2895600"/>
                <a:ext cx="8229600" cy="3066673"/>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800" b="1" i="0" u="none" strike="noStrike" kern="1200" cap="none" spc="0" normalizeH="0" baseline="0" noProof="0" dirty="0">
                    <a:ln>
                      <a:noFill/>
                    </a:ln>
                    <a:solidFill>
                      <a:srgbClr val="366092"/>
                    </a:solidFill>
                    <a:effectLst/>
                    <a:uLnTx/>
                    <a:uFillTx/>
                    <a:latin typeface="Calibri"/>
                    <a:ea typeface="+mn-ea"/>
                    <a:cs typeface="+mn-cs"/>
                  </a:rPr>
                  <a:t>Step 3: Solve the following system of equations.</a:t>
                </a:r>
              </a:p>
              <a:p>
                <a:pPr lvl="0" algn="ctr">
                  <a:spcBef>
                    <a:spcPct val="20000"/>
                  </a:spcBef>
                  <a:defRPr sz="2800"/>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ctrlPr>
                        </m:dPr>
                        <m:e>
                          <m:eqArr>
                            <m:eqArrPr>
                              <m:ctrlP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ctrlPr>
                            </m:eqArrPr>
                            <m:e>
                              <m:r>
                                <a:rPr lang="ar-AE" sz="2800">
                                  <a:solidFill>
                                    <a:srgbClr val="366092"/>
                                  </a:solidFill>
                                  <a:latin typeface="Cambria Math" panose="02040503050406030204" pitchFamily="18" charset="0"/>
                                </a:rPr>
                                <m:t>𝑦</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𝜆</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2</m:t>
                              </m:r>
                              <m:r>
                                <a:rPr lang="ar-AE" sz="2800">
                                  <a:solidFill>
                                    <a:srgbClr val="366092"/>
                                  </a:solidFill>
                                  <a:latin typeface="Cambria Math" panose="02040503050406030204" pitchFamily="18" charset="0"/>
                                </a:rPr>
                                <m:t>𝑥</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m:t>
                              </m:r>
                            </m:e>
                            <m:e>
                              <m:r>
                                <a:rPr lang="ar-AE" sz="2800">
                                  <a:solidFill>
                                    <a:srgbClr val="366092"/>
                                  </a:solidFill>
                                  <a:latin typeface="Cambria Math" panose="02040503050406030204" pitchFamily="18" charset="0"/>
                                </a:rPr>
                                <m:t>𝑥</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𝜆</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2</m:t>
                              </m:r>
                              <m:r>
                                <a:rPr lang="ar-AE" sz="2800">
                                  <a:solidFill>
                                    <a:srgbClr val="366092"/>
                                  </a:solidFill>
                                  <a:latin typeface="Cambria Math" panose="02040503050406030204" pitchFamily="18" charset="0"/>
                                </a:rPr>
                                <m:t>𝑦</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m:t>
                              </m:r>
                            </m:e>
                            <m:e>
                              <m:sSup>
                                <m:sSupPr>
                                  <m:ctrlPr>
                                    <a:rPr lang="ar-AE" sz="2800" i="1">
                                      <a:solidFill>
                                        <a:srgbClr val="366092"/>
                                      </a:solidFill>
                                      <a:latin typeface="Cambria Math" panose="02040503050406030204" pitchFamily="18" charset="0"/>
                                    </a:rPr>
                                  </m:ctrlPr>
                                </m:sSupPr>
                                <m:e>
                                  <m:r>
                                    <a:rPr lang="ar-AE" sz="2800">
                                      <a:solidFill>
                                        <a:srgbClr val="366092"/>
                                      </a:solidFill>
                                      <a:latin typeface="Cambria Math" panose="02040503050406030204" pitchFamily="18" charset="0"/>
                                    </a:rPr>
                                    <m:t>𝑥</m:t>
                                  </m:r>
                                </m:e>
                                <m:sup>
                                  <m:r>
                                    <a:rPr lang="ar-AE" sz="2800">
                                      <a:solidFill>
                                        <a:srgbClr val="366092"/>
                                      </a:solidFill>
                                      <a:latin typeface="Cambria Math" panose="02040503050406030204" pitchFamily="18" charset="0"/>
                                    </a:rPr>
                                    <m:t>2</m:t>
                                  </m:r>
                                </m:sup>
                              </m:sSup>
                              <m:r>
                                <a:rPr lang="ar-AE" sz="2800">
                                  <a:solidFill>
                                    <a:srgbClr val="366092"/>
                                  </a:solidFill>
                                  <a:latin typeface="Cambria Math" panose="02040503050406030204" pitchFamily="18" charset="0"/>
                                </a:rPr>
                                <m:t>+</m:t>
                              </m:r>
                              <m:sSup>
                                <m:sSupPr>
                                  <m:ctrlPr>
                                    <a:rPr lang="ar-AE" sz="2800" i="1">
                                      <a:solidFill>
                                        <a:srgbClr val="366092"/>
                                      </a:solidFill>
                                      <a:latin typeface="Cambria Math" panose="02040503050406030204" pitchFamily="18" charset="0"/>
                                    </a:rPr>
                                  </m:ctrlPr>
                                </m:sSupPr>
                                <m:e>
                                  <m:r>
                                    <a:rPr lang="ar-AE" sz="2800">
                                      <a:solidFill>
                                        <a:srgbClr val="366092"/>
                                      </a:solidFill>
                                      <a:latin typeface="Cambria Math" panose="02040503050406030204" pitchFamily="18" charset="0"/>
                                    </a:rPr>
                                    <m:t>𝑦</m:t>
                                  </m:r>
                                </m:e>
                                <m:sup>
                                  <m:r>
                                    <a:rPr lang="ar-AE" sz="2800">
                                      <a:solidFill>
                                        <a:srgbClr val="366092"/>
                                      </a:solidFill>
                                      <a:latin typeface="Cambria Math" panose="02040503050406030204" pitchFamily="18" charset="0"/>
                                    </a:rPr>
                                    <m:t>2</m:t>
                                  </m:r>
                                </m:sup>
                              </m:sSup>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200</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m:t>
                              </m:r>
                            </m:e>
                          </m:eqArr>
                        </m:e>
                      </m:d>
                      <m:m>
                        <m:mPr>
                          <m:plcHide m:val="on"/>
                          <m:mcs>
                            <m:mc>
                              <m:mcPr>
                                <m:count m:val="2"/>
                                <m:mcJc m:val="center"/>
                              </m:mcPr>
                            </m:mc>
                          </m:mcs>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mPr>
                        <m:mr>
                          <m:e/>
                          <m:e>
                            <m:r>
                              <m:rPr>
                                <m:nor/>
                              </m:rPr>
                              <a:rPr kumimoji="0" lang="ar-AE" sz="2800" b="0" i="0" u="none" strike="noStrike" kern="1200" cap="none" spc="0" normalizeH="0" baseline="0" noProof="0">
                                <a:ln>
                                  <a:noFill/>
                                </a:ln>
                                <a:solidFill>
                                  <a:srgbClr val="366092"/>
                                </a:solidFill>
                                <a:effectLst/>
                                <a:uLnTx/>
                                <a:uFillTx/>
                                <a:latin typeface="Calibri"/>
                                <a:ea typeface="+mn-ea"/>
                                <a:cs typeface="+mn-cs"/>
                              </a:rPr>
                              <m:t>(</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1</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m:t>
                            </m:r>
                          </m:e>
                        </m:mr>
                        <m:mr>
                          <m:e/>
                          <m:e>
                            <m:r>
                              <m:rPr>
                                <m:nor/>
                              </m:rPr>
                              <a:rPr kumimoji="0" lang="ar-AE" sz="2800" b="0" i="0" u="none" strike="noStrike" kern="1200" cap="none" spc="0" normalizeH="0" baseline="0" noProof="0">
                                <a:ln>
                                  <a:noFill/>
                                </a:ln>
                                <a:solidFill>
                                  <a:srgbClr val="366092"/>
                                </a:solidFill>
                                <a:effectLst/>
                                <a:uLnTx/>
                                <a:uFillTx/>
                                <a:latin typeface="Calibri"/>
                                <a:ea typeface="+mn-ea"/>
                                <a:cs typeface="+mn-cs"/>
                              </a:rPr>
                              <m:t>(</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2</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m:t>
                            </m:r>
                          </m:e>
                        </m:mr>
                        <m:mr>
                          <m:e/>
                          <m:e>
                            <m:r>
                              <m:rPr>
                                <m:nor/>
                              </m:rPr>
                              <a:rPr kumimoji="0" lang="ar-AE" sz="2800" b="0" i="0" u="none" strike="noStrike" kern="1200" cap="none" spc="0" normalizeH="0" baseline="0" noProof="0">
                                <a:ln>
                                  <a:noFill/>
                                </a:ln>
                                <a:solidFill>
                                  <a:srgbClr val="366092"/>
                                </a:solidFill>
                                <a:effectLst/>
                                <a:uLnTx/>
                                <a:uFillTx/>
                                <a:latin typeface="Calibri"/>
                                <a:ea typeface="+mn-ea"/>
                                <a:cs typeface="+mn-cs"/>
                              </a:rPr>
                              <m:t>(</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3</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m:t>
                            </m:r>
                          </m:e>
                        </m:mr>
                      </m:m>
                    </m:oMath>
                  </m:oMathPara>
                </a14:m>
                <a:endParaRPr kumimoji="0" lang="ar-AE" sz="2800" b="0" i="0" u="none" strike="noStrike" kern="1200" cap="none" spc="0" normalizeH="0" baseline="0" noProof="0" dirty="0">
                  <a:ln>
                    <a:noFill/>
                  </a:ln>
                  <a:solidFill>
                    <a:srgbClr val="366092"/>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Isolate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𝜆</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in equations (1) and (2) and solve the resulting equations.</a:t>
                </a:r>
              </a:p>
            </p:txBody>
          </p:sp>
        </mc:Choice>
        <mc:Fallback xmlns="">
          <p:sp>
            <p:nvSpPr>
              <p:cNvPr id="5" name="TextBox 4">
                <a:extLst>
                  <a:ext uri="{FF2B5EF4-FFF2-40B4-BE49-F238E27FC236}">
                    <a16:creationId xmlns:a16="http://schemas.microsoft.com/office/drawing/2014/main" id="{2A5D0485-9661-BD37-687D-E1267AA4AC96}"/>
                  </a:ext>
                </a:extLst>
              </p:cNvPr>
              <p:cNvSpPr txBox="1">
                <a:spLocks noRot="1" noChangeAspect="1" noMove="1" noResize="1" noEditPoints="1" noAdjustHandles="1" noChangeArrowheads="1" noChangeShapeType="1" noTextEdit="1"/>
              </p:cNvSpPr>
              <p:nvPr/>
            </p:nvSpPr>
            <p:spPr>
              <a:xfrm>
                <a:off x="457200" y="2895600"/>
                <a:ext cx="8229600" cy="3066673"/>
              </a:xfrm>
              <a:prstGeom prst="rect">
                <a:avLst/>
              </a:prstGeom>
              <a:blipFill>
                <a:blip r:embed="rId3"/>
                <a:stretch>
                  <a:fillRect l="-1481" t="-1789" r="-2074" b="-4771"/>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Applying the Method of Lagrange Multipliers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941554447"/>
                  </p:ext>
                </p:extLst>
              </p:nvPr>
            </p:nvGraphicFramePr>
            <p:xfrm>
              <a:off x="2362200" y="1143000"/>
              <a:ext cx="6629400" cy="2408683"/>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m:t>
                              </m:r>
                              <m:r>
                                <a:rPr sz="2800">
                                  <a:latin typeface="Cambria Math"/>
                                </a:rPr>
                                <m:t>𝜆</m:t>
                              </m:r>
                              <m:r>
                                <a:rPr sz="2800">
                                  <a:latin typeface="Cambria Math"/>
                                </a:rPr>
                                <m:t>⋅2</m:t>
                              </m:r>
                              <m:r>
                                <a:rPr sz="2800">
                                  <a:latin typeface="Cambria Math"/>
                                </a:rPr>
                                <m:t>𝑥</m:t>
                              </m:r>
                            </m:oMath>
                          </a14:m>
                          <a:endParaRPr sz="2800" dirty="0"/>
                        </a:p>
                      </a:txBody>
                      <a:tcPr/>
                    </a:tc>
                    <a:tc>
                      <a:txBody>
                        <a:bodyPr/>
                        <a:lstStyle/>
                        <a:p>
                          <a:pPr algn="l">
                            <a:defRPr sz="1800"/>
                          </a:pPr>
                          <a:r>
                            <a:rPr sz="2800" dirty="0"/>
                            <a:t>​</a:t>
                          </a:r>
                          <a14:m>
                            <m:oMath xmlns:m="http://schemas.openxmlformats.org/officeDocument/2006/math">
                              <m:r>
                                <a:rPr sz="2800">
                                  <a:latin typeface="Cambria Math"/>
                                </a:rPr>
                                <m:t>=0</m:t>
                              </m:r>
                            </m:oMath>
                          </a14:m>
                          <a:endParaRPr sz="2800" dirty="0"/>
                        </a:p>
                      </a:txBody>
                      <a:tcPr/>
                    </a:tc>
                    <a:tc>
                      <a:txBody>
                        <a:bodyPr/>
                        <a:lstStyle/>
                        <a:p>
                          <a:pPr algn="l">
                            <a:defRPr sz="1800" b="1"/>
                          </a:pPr>
                          <a:r>
                            <a:rPr sz="2800"/>
                            <a:t>(1)</a:t>
                          </a:r>
                        </a:p>
                      </a:txBody>
                      <a:tcPr/>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r>
                                <a:rPr sz="2800">
                                  <a:latin typeface="Cambria Math"/>
                                </a:rPr>
                                <m:t>𝜆</m:t>
                              </m:r>
                            </m:oMath>
                          </a14:m>
                          <a:endParaRPr sz="2800" dirty="0"/>
                        </a:p>
                      </a:txBody>
                      <a:tcPr anchor="ctr"/>
                    </a:tc>
                    <a:tc>
                      <a:txBody>
                        <a:bodyPr/>
                        <a:lstStyle/>
                        <a:p>
                          <a:pPr algn="l">
                            <a:defRPr sz="1800"/>
                          </a:pPr>
                          <a:r>
                            <a:rPr sz="280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m:t>
                                  </m:r>
                                  <m:r>
                                    <a:rPr sz="2800">
                                      <a:latin typeface="Cambria Math"/>
                                    </a:rPr>
                                    <m:t>𝑦</m:t>
                                  </m:r>
                                </m:num>
                                <m:den>
                                  <m:r>
                                    <a:rPr sz="2800">
                                      <a:latin typeface="Cambria Math"/>
                                    </a:rPr>
                                    <m:t>2</m:t>
                                  </m:r>
                                  <m:r>
                                    <a:rPr sz="2800">
                                      <a:latin typeface="Cambria Math"/>
                                    </a:rPr>
                                    <m:t>𝑥</m:t>
                                  </m:r>
                                </m:den>
                              </m:f>
                            </m:oMath>
                          </a14:m>
                          <a:endParaRPr sz="2800"/>
                        </a:p>
                      </a:txBody>
                      <a:tcPr/>
                    </a:tc>
                    <a:tc>
                      <a:txBody>
                        <a:bodyPr/>
                        <a:lstStyle/>
                        <a:p>
                          <a:pPr algn="l"/>
                          <a:endParaRPr sz="2800"/>
                        </a:p>
                      </a:txBody>
                      <a:tcP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a:rPr sz="2800">
                                  <a:latin typeface="Cambria Math"/>
                                </a:rPr>
                                <m:t>𝑥</m:t>
                              </m:r>
                              <m:r>
                                <a:rPr sz="2800">
                                  <a:latin typeface="Cambria Math"/>
                                </a:rPr>
                                <m:t>+</m:t>
                              </m:r>
                              <m:r>
                                <a:rPr sz="2800">
                                  <a:latin typeface="Cambria Math"/>
                                </a:rPr>
                                <m:t>𝜆</m:t>
                              </m:r>
                              <m:r>
                                <a:rPr sz="2800">
                                  <a:latin typeface="Cambria Math"/>
                                </a:rPr>
                                <m:t>⋅2</m:t>
                              </m:r>
                              <m:r>
                                <a:rPr sz="2800">
                                  <a:latin typeface="Cambria Math"/>
                                </a:rPr>
                                <m:t>𝑦</m:t>
                              </m:r>
                            </m:oMath>
                          </a14:m>
                          <a:endParaRPr sz="2800" dirty="0"/>
                        </a:p>
                      </a:txBody>
                      <a:tcPr/>
                    </a:tc>
                    <a:tc>
                      <a:txBody>
                        <a:bodyPr/>
                        <a:lstStyle/>
                        <a:p>
                          <a:pPr algn="l">
                            <a:defRPr sz="1800"/>
                          </a:pPr>
                          <a:r>
                            <a:rPr sz="2800"/>
                            <a:t>​</a:t>
                          </a:r>
                          <a14:m>
                            <m:oMath xmlns:m="http://schemas.openxmlformats.org/officeDocument/2006/math">
                              <m:r>
                                <a:rPr sz="2800">
                                  <a:latin typeface="Cambria Math"/>
                                </a:rPr>
                                <m:t>=0</m:t>
                              </m:r>
                            </m:oMath>
                          </a14:m>
                          <a:endParaRPr sz="2800"/>
                        </a:p>
                      </a:txBody>
                      <a:tcPr/>
                    </a:tc>
                    <a:tc>
                      <a:txBody>
                        <a:bodyPr/>
                        <a:lstStyle/>
                        <a:p>
                          <a:pPr algn="l">
                            <a:defRPr sz="1800" b="1"/>
                          </a:pPr>
                          <a:r>
                            <a:rPr sz="2800"/>
                            <a:t>(2)</a:t>
                          </a:r>
                        </a:p>
                      </a:txBody>
                      <a:tcPr/>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𝜆</m:t>
                              </m:r>
                            </m:oMath>
                          </a14:m>
                          <a:endParaRPr sz="2800" dirty="0"/>
                        </a:p>
                      </a:txBody>
                      <a:tcPr anchor="ctr"/>
                    </a:tc>
                    <a:tc>
                      <a:txBody>
                        <a:bodyPr/>
                        <a:lstStyle/>
                        <a:p>
                          <a:pPr algn="l">
                            <a:defRPr sz="1800"/>
                          </a:pPr>
                          <a:r>
                            <a:rPr sz="280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m:t>
                                  </m:r>
                                  <m:r>
                                    <a:rPr sz="2800">
                                      <a:latin typeface="Cambria Math"/>
                                    </a:rPr>
                                    <m:t>𝑥</m:t>
                                  </m:r>
                                </m:num>
                                <m:den>
                                  <m:r>
                                    <a:rPr sz="2800">
                                      <a:latin typeface="Cambria Math"/>
                                    </a:rPr>
                                    <m:t>2</m:t>
                                  </m:r>
                                  <m:r>
                                    <a:rPr sz="2800">
                                      <a:latin typeface="Cambria Math"/>
                                    </a:rPr>
                                    <m:t>𝑦</m:t>
                                  </m:r>
                                </m:den>
                              </m:f>
                            </m:oMath>
                          </a14:m>
                          <a:endParaRPr sz="2800"/>
                        </a:p>
                      </a:txBody>
                      <a:tcPr/>
                    </a:tc>
                    <a:tc>
                      <a:txBody>
                        <a:bodyPr/>
                        <a:lstStyle/>
                        <a:p>
                          <a:pPr algn="l"/>
                          <a:endParaRPr sz="2800"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941554447"/>
                  </p:ext>
                </p:extLst>
              </p:nvPr>
            </p:nvGraphicFramePr>
            <p:xfrm>
              <a:off x="2362200" y="1143000"/>
              <a:ext cx="6629400" cy="2408683"/>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518160">
                    <a:tc>
                      <a:txBody>
                        <a:bodyPr/>
                        <a:lstStyle/>
                        <a:p>
                          <a:endParaRPr lang="en-US"/>
                        </a:p>
                      </a:txBody>
                      <a:tcPr>
                        <a:blipFill>
                          <a:blip r:embed="rId2"/>
                          <a:stretch>
                            <a:fillRect t="-10588" r="-262667" b="-381176"/>
                          </a:stretch>
                        </a:blipFill>
                      </a:tcPr>
                    </a:tc>
                    <a:tc>
                      <a:txBody>
                        <a:bodyPr/>
                        <a:lstStyle/>
                        <a:p>
                          <a:endParaRPr lang="en-US"/>
                        </a:p>
                      </a:txBody>
                      <a:tcPr>
                        <a:blipFill>
                          <a:blip r:embed="rId2"/>
                          <a:stretch>
                            <a:fillRect l="-184049" t="-10588" r="-383436" b="-381176"/>
                          </a:stretch>
                        </a:blipFill>
                      </a:tcPr>
                    </a:tc>
                    <a:tc>
                      <a:txBody>
                        <a:bodyPr/>
                        <a:lstStyle/>
                        <a:p>
                          <a:pPr algn="l">
                            <a:defRPr sz="1800" b="1"/>
                          </a:pPr>
                          <a:r>
                            <a:rPr sz="2800"/>
                            <a:t>(1)</a:t>
                          </a:r>
                        </a:p>
                      </a:txBody>
                      <a:tcPr/>
                    </a:tc>
                    <a:extLst>
                      <a:ext uri="{0D108BD9-81ED-4DB2-BD59-A6C34878D82A}">
                        <a16:rowId xmlns:a16="http://schemas.microsoft.com/office/drawing/2014/main" val="10000"/>
                      </a:ext>
                    </a:extLst>
                  </a:tr>
                  <a:tr h="662369">
                    <a:tc>
                      <a:txBody>
                        <a:bodyPr/>
                        <a:lstStyle/>
                        <a:p>
                          <a:endParaRPr lang="en-US"/>
                        </a:p>
                      </a:txBody>
                      <a:tcPr anchor="ctr">
                        <a:blipFill>
                          <a:blip r:embed="rId2"/>
                          <a:stretch>
                            <a:fillRect t="-86239" r="-262667" b="-197248"/>
                          </a:stretch>
                        </a:blipFill>
                      </a:tcPr>
                    </a:tc>
                    <a:tc>
                      <a:txBody>
                        <a:bodyPr/>
                        <a:lstStyle/>
                        <a:p>
                          <a:endParaRPr lang="en-US"/>
                        </a:p>
                      </a:txBody>
                      <a:tcPr>
                        <a:blipFill>
                          <a:blip r:embed="rId2"/>
                          <a:stretch>
                            <a:fillRect l="-184049" t="-86239" r="-383436" b="-197248"/>
                          </a:stretch>
                        </a:blipFill>
                      </a:tcPr>
                    </a:tc>
                    <a:tc>
                      <a:txBody>
                        <a:bodyPr/>
                        <a:lstStyle/>
                        <a:p>
                          <a:pPr algn="l"/>
                          <a:endParaRPr sz="2800"/>
                        </a:p>
                      </a:txBody>
                      <a:tcPr/>
                    </a:tc>
                    <a:extLst>
                      <a:ext uri="{0D108BD9-81ED-4DB2-BD59-A6C34878D82A}">
                        <a16:rowId xmlns:a16="http://schemas.microsoft.com/office/drawing/2014/main" val="10001"/>
                      </a:ext>
                    </a:extLst>
                  </a:tr>
                  <a:tr h="518160">
                    <a:tc>
                      <a:txBody>
                        <a:bodyPr/>
                        <a:lstStyle/>
                        <a:p>
                          <a:endParaRPr lang="en-US"/>
                        </a:p>
                      </a:txBody>
                      <a:tcPr>
                        <a:blipFill>
                          <a:blip r:embed="rId2"/>
                          <a:stretch>
                            <a:fillRect t="-238824" r="-262667" b="-152941"/>
                          </a:stretch>
                        </a:blipFill>
                      </a:tcPr>
                    </a:tc>
                    <a:tc>
                      <a:txBody>
                        <a:bodyPr/>
                        <a:lstStyle/>
                        <a:p>
                          <a:endParaRPr lang="en-US"/>
                        </a:p>
                      </a:txBody>
                      <a:tcPr>
                        <a:blipFill>
                          <a:blip r:embed="rId2"/>
                          <a:stretch>
                            <a:fillRect l="-184049" t="-238824" r="-383436" b="-152941"/>
                          </a:stretch>
                        </a:blipFill>
                      </a:tcPr>
                    </a:tc>
                    <a:tc>
                      <a:txBody>
                        <a:bodyPr/>
                        <a:lstStyle/>
                        <a:p>
                          <a:pPr algn="l">
                            <a:defRPr sz="1800" b="1"/>
                          </a:pPr>
                          <a:r>
                            <a:rPr sz="2800"/>
                            <a:t>(2)</a:t>
                          </a:r>
                        </a:p>
                      </a:txBody>
                      <a:tcPr/>
                    </a:tc>
                    <a:extLst>
                      <a:ext uri="{0D108BD9-81ED-4DB2-BD59-A6C34878D82A}">
                        <a16:rowId xmlns:a16="http://schemas.microsoft.com/office/drawing/2014/main" val="10002"/>
                      </a:ext>
                    </a:extLst>
                  </a:tr>
                  <a:tr h="709994">
                    <a:tc>
                      <a:txBody>
                        <a:bodyPr/>
                        <a:lstStyle/>
                        <a:p>
                          <a:endParaRPr lang="en-US"/>
                        </a:p>
                      </a:txBody>
                      <a:tcPr anchor="ctr">
                        <a:blipFill>
                          <a:blip r:embed="rId2"/>
                          <a:stretch>
                            <a:fillRect t="-246154" r="-262667" b="-11111"/>
                          </a:stretch>
                        </a:blipFill>
                      </a:tcPr>
                    </a:tc>
                    <a:tc>
                      <a:txBody>
                        <a:bodyPr/>
                        <a:lstStyle/>
                        <a:p>
                          <a:endParaRPr lang="en-US"/>
                        </a:p>
                      </a:txBody>
                      <a:tcPr>
                        <a:blipFill>
                          <a:blip r:embed="rId2"/>
                          <a:stretch>
                            <a:fillRect l="-184049" t="-246154" r="-383436" b="-11111"/>
                          </a:stretch>
                        </a:blipFill>
                      </a:tcPr>
                    </a:tc>
                    <a:tc>
                      <a:txBody>
                        <a:bodyPr/>
                        <a:lstStyle/>
                        <a:p>
                          <a:pPr algn="l"/>
                          <a:endParaRPr sz="280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Applying the Method of Lagrange Multipliers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We have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𝑦</m:t>
                        </m:r>
                      </m:num>
                      <m:den>
                        <m:r>
                          <a:rPr>
                            <a:latin typeface="Cambria Math" panose="02040503050406030204" pitchFamily="18" charset="0"/>
                          </a:rPr>
                          <m:t>2</m:t>
                        </m:r>
                        <m:r>
                          <a:rPr>
                            <a:latin typeface="Cambria Math" panose="02040503050406030204" pitchFamily="18" charset="0"/>
                          </a:rPr>
                          <m:t>𝑥</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𝑥</m:t>
                        </m:r>
                      </m:num>
                      <m:den>
                        <m:r>
                          <a:rPr>
                            <a:latin typeface="Cambria Math" panose="02040503050406030204" pitchFamily="18" charset="0"/>
                          </a:rPr>
                          <m:t>2</m:t>
                        </m:r>
                        <m:r>
                          <a:rPr>
                            <a:latin typeface="Cambria Math" panose="02040503050406030204" pitchFamily="18" charset="0"/>
                          </a:rPr>
                          <m:t>𝑦</m:t>
                        </m:r>
                      </m:den>
                    </m:f>
                  </m:oMath>
                </a14:m>
                <a:r>
                  <a:rPr sz="2800" dirty="0"/>
                  <a:t> which gives </a:t>
                </a:r>
                <a14:m>
                  <m:oMath xmlns:m="http://schemas.openxmlformats.org/officeDocument/2006/math">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oMath>
                </a14:m>
                <a:r>
                  <a:rPr sz="2800" dirty="0"/>
                  <a:t> and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oMath>
                </a14:m>
                <a:r>
                  <a:rPr sz="2800" dirty="0"/>
                  <a:t>. Substituting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dirty="0"/>
                  <a:t> for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oMath>
                </a14:m>
                <a:r>
                  <a:rPr sz="2800" dirty="0"/>
                  <a:t> in equation (3), we have</a:t>
                </a:r>
              </a:p>
              <a:p>
                <a:pPr algn="ctr"/>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2056081777"/>
                  </p:ext>
                </p:extLst>
              </p:nvPr>
            </p:nvGraphicFramePr>
            <p:xfrm>
              <a:off x="2209800" y="2590800"/>
              <a:ext cx="4724400" cy="1999488"/>
            </p:xfrm>
            <a:graphic>
              <a:graphicData uri="http://schemas.openxmlformats.org/drawingml/2006/table">
                <a:tbl>
                  <a:tblPr firstRow="1" bandRow="1">
                    <a:tableStyleId>{2D5ABB26-0587-4C30-8999-92F81FD0307C}</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457200">
                    <a:tc>
                      <a:txBody>
                        <a:bodyPr/>
                        <a:lstStyle/>
                        <a:p>
                          <a:pPr algn="r">
                            <a:defRPr sz="1600"/>
                          </a:pPr>
                          <a:r>
                            <a:rPr sz="2800"/>
                            <a:t>​</a:t>
                          </a:r>
                          <a14:m>
                            <m:oMath xmlns:m="http://schemas.openxmlformats.org/officeDocument/2006/math">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−200</m:t>
                              </m:r>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=0</m:t>
                              </m:r>
                            </m:oMath>
                          </a14:m>
                          <a:endParaRPr sz="280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800" dirty="0"/>
                            <a:t>​</a:t>
                          </a:r>
                          <a14:m>
                            <m:oMath xmlns:m="http://schemas.openxmlformats.org/officeDocument/2006/math">
                              <m:r>
                                <a:rPr sz="2800">
                                  <a:latin typeface="Cambria Math"/>
                                </a:rPr>
                                <m:t>2</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=200</m:t>
                              </m:r>
                            </m:oMath>
                          </a14:m>
                          <a:endParaRPr sz="280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800"/>
                            <a:t>​</a:t>
                          </a:r>
                          <a14:m>
                            <m:oMath xmlns:m="http://schemas.openxmlformats.org/officeDocument/2006/math">
                              <m:sSup>
                                <m:sSupPr>
                                  <m:ctrlPr>
                                    <a:rPr sz="2800" i="1">
                                      <a:latin typeface="Cambria Math" panose="02040503050406030204" pitchFamily="18" charset="0"/>
                                    </a:rPr>
                                  </m:ctrlPr>
                                </m:sSupPr>
                                <m:e>
                                  <m:r>
                                    <a:rPr sz="2800">
                                      <a:latin typeface="Cambria Math"/>
                                    </a:rPr>
                                    <m:t>𝑥</m:t>
                                  </m:r>
                                </m:e>
                                <m:sup>
                                  <m:r>
                                    <a:rPr sz="2800">
                                      <a:latin typeface="Cambria Math"/>
                                    </a:rPr>
                                    <m:t>2</m:t>
                                  </m:r>
                                </m:sup>
                              </m:sSup>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=100</m:t>
                              </m:r>
                            </m:oMath>
                          </a14:m>
                          <a:endParaRPr sz="280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800"/>
                            <a:t>​</a:t>
                          </a:r>
                          <a14:m>
                            <m:oMath xmlns:m="http://schemas.openxmlformats.org/officeDocument/2006/math">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=±10</m:t>
                              </m:r>
                              <m:r>
                                <m:rPr>
                                  <m:nor/>
                                </m:rPr>
                                <a:rPr sz="2800">
                                  <a:latin typeface="Cambria Math"/>
                                </a:rPr>
                                <m:t>.</m:t>
                              </m:r>
                            </m:oMath>
                          </a14:m>
                          <a:endParaRPr sz="2800" dirty="0"/>
                        </a:p>
                      </a:txBody>
                      <a:tcPr marL="36576" marR="36576" marT="36576" marB="36576" anchor="ctr"/>
                    </a:tc>
                    <a:extLst>
                      <a:ext uri="{0D108BD9-81ED-4DB2-BD59-A6C34878D82A}">
                        <a16:rowId xmlns:a16="http://schemas.microsoft.com/office/drawing/2014/main" val="10003"/>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2056081777"/>
                  </p:ext>
                </p:extLst>
              </p:nvPr>
            </p:nvGraphicFramePr>
            <p:xfrm>
              <a:off x="2209800" y="2590800"/>
              <a:ext cx="4724400" cy="1999488"/>
            </p:xfrm>
            <a:graphic>
              <a:graphicData uri="http://schemas.openxmlformats.org/drawingml/2006/table">
                <a:tbl>
                  <a:tblPr firstRow="1" bandRow="1">
                    <a:tableStyleId>{2D5ABB26-0587-4C30-8999-92F81FD0307C}</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3"/>
                          <a:stretch>
                            <a:fillRect t="-13415" r="-100000" b="-336585"/>
                          </a:stretch>
                        </a:blipFill>
                      </a:tcPr>
                    </a:tc>
                    <a:tc>
                      <a:txBody>
                        <a:bodyPr/>
                        <a:lstStyle/>
                        <a:p>
                          <a:endParaRPr lang="en-US"/>
                        </a:p>
                      </a:txBody>
                      <a:tcPr marL="36576" marR="36576" marT="36576" marB="36576" anchor="ctr">
                        <a:blipFill>
                          <a:blip r:embed="rId3"/>
                          <a:stretch>
                            <a:fillRect l="-100000" t="-13415" b="-336585"/>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3"/>
                          <a:stretch>
                            <a:fillRect t="-113415" r="-100000" b="-236585"/>
                          </a:stretch>
                        </a:blipFill>
                      </a:tcPr>
                    </a:tc>
                    <a:tc>
                      <a:txBody>
                        <a:bodyPr/>
                        <a:lstStyle/>
                        <a:p>
                          <a:endParaRPr lang="en-US"/>
                        </a:p>
                      </a:txBody>
                      <a:tcPr marL="36576" marR="36576" marT="36576" marB="36576" anchor="ctr">
                        <a:blipFill>
                          <a:blip r:embed="rId3"/>
                          <a:stretch>
                            <a:fillRect l="-100000" t="-113415" b="-236585"/>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3"/>
                          <a:stretch>
                            <a:fillRect t="-213415" r="-100000" b="-136585"/>
                          </a:stretch>
                        </a:blipFill>
                      </a:tcPr>
                    </a:tc>
                    <a:tc>
                      <a:txBody>
                        <a:bodyPr/>
                        <a:lstStyle/>
                        <a:p>
                          <a:endParaRPr lang="en-US"/>
                        </a:p>
                      </a:txBody>
                      <a:tcPr marL="36576" marR="36576" marT="36576" marB="36576" anchor="ctr">
                        <a:blipFill>
                          <a:blip r:embed="rId3"/>
                          <a:stretch>
                            <a:fillRect l="-100000" t="-213415" b="-136585"/>
                          </a:stretch>
                        </a:blipFill>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blipFill>
                          <a:blip r:embed="rId3"/>
                          <a:stretch>
                            <a:fillRect t="-313415" r="-100000" b="-36585"/>
                          </a:stretch>
                        </a:blipFill>
                      </a:tcPr>
                    </a:tc>
                    <a:tc>
                      <a:txBody>
                        <a:bodyPr/>
                        <a:lstStyle/>
                        <a:p>
                          <a:endParaRPr lang="en-US"/>
                        </a:p>
                      </a:txBody>
                      <a:tcPr marL="36576" marR="36576" marT="36576" marB="36576" anchor="ctr">
                        <a:blipFill>
                          <a:blip r:embed="rId3"/>
                          <a:stretch>
                            <a:fillRect l="-100000" t="-313415" b="-36585"/>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4FED-FC15-1974-B684-53D476AA1E80}"/>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1F497D"/>
                </a:solidFill>
                <a:effectLst/>
                <a:uLnTx/>
                <a:uFillTx/>
                <a:latin typeface="Calibri"/>
                <a:ea typeface="+mj-ea"/>
                <a:cs typeface="+mj-cs"/>
              </a:rPr>
              <a:t>Example 2: Applying the Method of Lagrange Multipliers (cont.)</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9B4090A-E66F-CD9F-384F-38A94835D8A6}"/>
                  </a:ext>
                </a:extLst>
              </p:cNvPr>
              <p:cNvSpPr>
                <a:spLocks noGrp="1"/>
              </p:cNvSpPr>
              <p:nvPr>
                <p:ph type="body" sz="quarter" idx="10"/>
              </p:nvPr>
            </p:nvSpPr>
            <p:spPr/>
            <p:txBody>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Since </a:t>
                </a:r>
                <a14:m>
                  <m:oMath xmlns:m="http://schemas.openxmlformats.org/officeDocument/2006/math">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100</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and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Thus there are four points that satisfy the system:</a:t>
                </a:r>
                <a:endParaRPr lang="en-US"/>
              </a:p>
            </p:txBody>
          </p:sp>
        </mc:Choice>
        <mc:Fallback xmlns="">
          <p:sp>
            <p:nvSpPr>
              <p:cNvPr id="3" name="Text Placeholder 2">
                <a:extLst>
                  <a:ext uri="{FF2B5EF4-FFF2-40B4-BE49-F238E27FC236}">
                    <a16:creationId xmlns:a16="http://schemas.microsoft.com/office/drawing/2014/main" id="{49B4090A-E66F-CD9F-384F-38A94835D8A6}"/>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BF9F68A-8220-FF2B-7B04-DE40D517FA65}"/>
                  </a:ext>
                </a:extLst>
              </p:cNvPr>
              <p:cNvSpPr txBox="1"/>
              <p:nvPr/>
            </p:nvSpPr>
            <p:spPr>
              <a:xfrm>
                <a:off x="457200" y="1948672"/>
                <a:ext cx="8229600" cy="523220"/>
              </a:xfrm>
              <a:prstGeom prst="rect">
                <a:avLst/>
              </a:prstGeom>
              <a:noFill/>
            </p:spPr>
            <p:txBody>
              <a:bodyPr wrap="square">
                <a:spAutoFit/>
              </a:bodyPr>
              <a:lstStyle/>
              <a:p>
                <a14:m>
                  <m:oMath xmlns:m="http://schemas.openxmlformats.org/officeDocument/2006/math">
                    <m:d>
                      <m:dPr>
                        <m:ctrlPr>
                          <a:rPr kumimoji="0" lang="ar-AE" sz="28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e>
                    </m:d>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e>
                    </m:d>
                  </m:oMath>
                </a14:m>
                <a:r>
                  <a:rPr lang="en-US" sz="2800" dirty="0"/>
                  <a:t>,</a:t>
                </a:r>
                <a:r>
                  <a:rPr lang="ar-AE" sz="2800" dirty="0">
                    <a:solidFill>
                      <a:srgbClr val="366092"/>
                    </a:solidFill>
                  </a:rPr>
                  <a:t> </a:t>
                </a:r>
                <a14:m>
                  <m:oMath xmlns:m="http://schemas.openxmlformats.org/officeDocument/2006/math">
                    <m:d>
                      <m:dPr>
                        <m:ctrlPr>
                          <a:rPr lang="ar-AE" sz="2800" i="1">
                            <a:solidFill>
                              <a:srgbClr val="366092"/>
                            </a:solidFill>
                            <a:latin typeface="Cambria Math" panose="02040503050406030204" pitchFamily="18" charset="0"/>
                          </a:rPr>
                        </m:ctrlPr>
                      </m:dPr>
                      <m:e>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10</m:t>
                        </m:r>
                        <m:r>
                          <m:rPr>
                            <m:nor/>
                          </m:rPr>
                          <a:rPr lang="ar-AE" sz="2800">
                            <a:solidFill>
                              <a:srgbClr val="366092"/>
                            </a:solidFill>
                          </a:rPr>
                          <m:t>, </m:t>
                        </m:r>
                        <m:r>
                          <a:rPr lang="ar-AE" sz="2800">
                            <a:solidFill>
                              <a:srgbClr val="366092"/>
                            </a:solidFill>
                            <a:latin typeface="Cambria Math" panose="02040503050406030204" pitchFamily="18" charset="0"/>
                          </a:rPr>
                          <m:t>10</m:t>
                        </m:r>
                      </m:e>
                    </m:d>
                  </m:oMath>
                </a14:m>
                <a:r>
                  <a:rPr lang="ar-AE" sz="2800" dirty="0">
                    <a:solidFill>
                      <a:srgbClr val="366092"/>
                    </a:solidFill>
                  </a:rPr>
                  <a:t>, </a:t>
                </a:r>
                <a:r>
                  <a:rPr lang="en-US" sz="2800" dirty="0">
                    <a:solidFill>
                      <a:srgbClr val="366092"/>
                    </a:solidFill>
                  </a:rPr>
                  <a:t>and </a:t>
                </a:r>
                <a14:m>
                  <m:oMath xmlns:m="http://schemas.openxmlformats.org/officeDocument/2006/math">
                    <m:d>
                      <m:dPr>
                        <m:ctrlPr>
                          <a:rPr lang="ar-AE" sz="2800" i="1">
                            <a:solidFill>
                              <a:srgbClr val="366092"/>
                            </a:solidFill>
                            <a:latin typeface="Cambria Math" panose="02040503050406030204" pitchFamily="18" charset="0"/>
                          </a:rPr>
                        </m:ctrlPr>
                      </m:dPr>
                      <m:e>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10</m:t>
                        </m:r>
                        <m:r>
                          <m:rPr>
                            <m:nor/>
                          </m:rPr>
                          <a:rPr lang="ar-AE" sz="2800">
                            <a:solidFill>
                              <a:srgbClr val="366092"/>
                            </a:solidFill>
                          </a:rPr>
                          <m:t>, </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10</m:t>
                        </m:r>
                      </m:e>
                    </m:d>
                  </m:oMath>
                </a14:m>
                <a:r>
                  <a:rPr lang="ar-AE" sz="2800" dirty="0">
                    <a:solidFill>
                      <a:srgbClr val="366092"/>
                    </a:solidFill>
                  </a:rPr>
                  <a:t>.</a:t>
                </a:r>
                <a:endParaRPr lang="en-US" dirty="0"/>
              </a:p>
            </p:txBody>
          </p:sp>
        </mc:Choice>
        <mc:Fallback>
          <p:sp>
            <p:nvSpPr>
              <p:cNvPr id="5" name="TextBox 4">
                <a:extLst>
                  <a:ext uri="{FF2B5EF4-FFF2-40B4-BE49-F238E27FC236}">
                    <a16:creationId xmlns:a16="http://schemas.microsoft.com/office/drawing/2014/main" id="{5BF9F68A-8220-FF2B-7B04-DE40D517FA65}"/>
                  </a:ext>
                </a:extLst>
              </p:cNvPr>
              <p:cNvSpPr txBox="1">
                <a:spLocks noRot="1" noChangeAspect="1" noMove="1" noResize="1" noEditPoints="1" noAdjustHandles="1" noChangeArrowheads="1" noChangeShapeType="1" noTextEdit="1"/>
              </p:cNvSpPr>
              <p:nvPr/>
            </p:nvSpPr>
            <p:spPr>
              <a:xfrm>
                <a:off x="457200" y="1948672"/>
                <a:ext cx="8229600" cy="523220"/>
              </a:xfrm>
              <a:prstGeom prst="rect">
                <a:avLst/>
              </a:prstGeom>
              <a:blipFill>
                <a:blip r:embed="rId3"/>
                <a:stretch>
                  <a:fillRect t="-15294" b="-341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737E189-4D05-751A-9823-3F547E19A7B2}"/>
                  </a:ext>
                </a:extLst>
              </p:cNvPr>
              <p:cNvSpPr txBox="1"/>
              <p:nvPr/>
            </p:nvSpPr>
            <p:spPr>
              <a:xfrm>
                <a:off x="457200" y="2501831"/>
                <a:ext cx="8229600" cy="95410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However, among these points, only the point </a:t>
                </a:r>
                <a14:m>
                  <m:oMath xmlns:m="http://schemas.openxmlformats.org/officeDocument/2006/math">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e>
                    </m:d>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satisfies the additional conditions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&gt;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and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&gt;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a:t>
                </a:r>
              </a:p>
            </p:txBody>
          </p:sp>
        </mc:Choice>
        <mc:Fallback>
          <p:sp>
            <p:nvSpPr>
              <p:cNvPr id="7" name="TextBox 6">
                <a:extLst>
                  <a:ext uri="{FF2B5EF4-FFF2-40B4-BE49-F238E27FC236}">
                    <a16:creationId xmlns:a16="http://schemas.microsoft.com/office/drawing/2014/main" id="{0737E189-4D05-751A-9823-3F547E19A7B2}"/>
                  </a:ext>
                </a:extLst>
              </p:cNvPr>
              <p:cNvSpPr txBox="1">
                <a:spLocks noRot="1" noChangeAspect="1" noMove="1" noResize="1" noEditPoints="1" noAdjustHandles="1" noChangeArrowheads="1" noChangeShapeType="1" noTextEdit="1"/>
              </p:cNvSpPr>
              <p:nvPr/>
            </p:nvSpPr>
            <p:spPr>
              <a:xfrm>
                <a:off x="457200" y="2501831"/>
                <a:ext cx="8229600" cy="954107"/>
              </a:xfrm>
              <a:prstGeom prst="rect">
                <a:avLst/>
              </a:prstGeom>
              <a:blipFill>
                <a:blip r:embed="rId4"/>
                <a:stretch>
                  <a:fillRect l="-1481" t="-7643" r="-74" b="-17197"/>
                </a:stretch>
              </a:blipFill>
            </p:spPr>
            <p:txBody>
              <a:bodyPr/>
              <a:lstStyle/>
              <a:p>
                <a:r>
                  <a:rPr lang="en-US">
                    <a:noFill/>
                  </a:rPr>
                  <a:t> </a:t>
                </a:r>
              </a:p>
            </p:txBody>
          </p:sp>
        </mc:Fallback>
      </mc:AlternateContent>
    </p:spTree>
    <p:extLst>
      <p:ext uri="{BB962C8B-B14F-4D97-AF65-F5344CB8AC3E}">
        <p14:creationId xmlns:p14="http://schemas.microsoft.com/office/powerpoint/2010/main" val="1705919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Applying the Method of Lagrange Multipliers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a:t>Step 4: The value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10</m:t>
                            </m:r>
                            <m:r>
                              <m:rPr>
                                <m:nor/>
                              </m:rPr>
                              <a:rPr/>
                              <m:t>, </m:t>
                            </m:r>
                            <m:r>
                              <a:rPr>
                                <a:latin typeface="Cambria Math" panose="02040503050406030204" pitchFamily="18" charset="0"/>
                              </a:rPr>
                              <m:t>10</m:t>
                            </m:r>
                          </m:e>
                        </m:d>
                      </m:e>
                    </m:fun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10</m:t>
                        </m:r>
                      </m:e>
                    </m:d>
                    <m:d>
                      <m:dPr>
                        <m:ctrlPr>
                          <a:rPr i="1">
                            <a:latin typeface="Cambria Math" panose="02040503050406030204" pitchFamily="18" charset="0"/>
                          </a:rPr>
                        </m:ctrlPr>
                      </m:dPr>
                      <m:e>
                        <m:r>
                          <a:rPr>
                            <a:latin typeface="Cambria Math" panose="02040503050406030204" pitchFamily="18" charset="0"/>
                          </a:rPr>
                          <m:t>10</m:t>
                        </m:r>
                      </m:e>
                    </m:d>
                    <m:r>
                      <a:rPr>
                        <a:latin typeface="Cambria Math" panose="02040503050406030204" pitchFamily="18" charset="0"/>
                      </a:rPr>
                      <m:t>=</m:t>
                    </m:r>
                    <m:r>
                      <a:rPr>
                        <a:latin typeface="Cambria Math" panose="02040503050406030204" pitchFamily="18" charset="0"/>
                      </a:rPr>
                      <m:t>100</m:t>
                    </m:r>
                  </m:oMath>
                </a14:m>
                <a:r>
                  <a:rPr sz="2800"/>
                  <a:t> is a maximum for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r>
                      <a:rPr>
                        <a:latin typeface="Cambria Math" panose="02040503050406030204" pitchFamily="18" charset="0"/>
                      </a:rPr>
                      <m:t>=</m:t>
                    </m:r>
                    <m:r>
                      <a:rPr>
                        <a:latin typeface="Cambria Math" panose="02040503050406030204" pitchFamily="18" charset="0"/>
                      </a:rPr>
                      <m:t>𝑥𝑦</m:t>
                    </m:r>
                  </m:oMath>
                </a14:m>
                <a:r>
                  <a:rPr sz="2800"/>
                  <a:t> under the given constraints.</a:t>
                </a:r>
              </a:p>
              <a:p>
                <a:r>
                  <a:rPr sz="2800"/>
                  <a:t>As a check that </a:t>
                </a:r>
                <a:r>
                  <a:rPr sz="2800">
                    <a:latin typeface="Cambria Math"/>
                  </a:rPr>
                  <a:t>100</a:t>
                </a:r>
                <a:r>
                  <a:rPr sz="2800"/>
                  <a:t> is indeed a maximum, we find that</a:t>
                </a:r>
              </a:p>
              <a:p>
                <a:pPr algn="ctr">
                  <a:defRPr sz="2800"/>
                </a:pPr>
                <a:r>
                  <a:rPr sz="280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9</m:t>
                            </m:r>
                            <m:r>
                              <a:rPr>
                                <a:latin typeface="Cambria Math" panose="02040503050406030204" pitchFamily="18" charset="0"/>
                              </a:rPr>
                              <m:t>.</m:t>
                            </m:r>
                            <m:r>
                              <a:rPr>
                                <a:latin typeface="Cambria Math" panose="02040503050406030204" pitchFamily="18" charset="0"/>
                              </a:rPr>
                              <m:t>88</m:t>
                            </m:r>
                            <m:r>
                              <m:rPr>
                                <m:nor/>
                              </m:rPr>
                              <a:rPr/>
                              <m:t>, </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12</m:t>
                            </m:r>
                          </m:e>
                        </m:d>
                      </m:e>
                    </m:fun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9</m:t>
                        </m:r>
                        <m:r>
                          <a:rPr>
                            <a:latin typeface="Cambria Math" panose="02040503050406030204" pitchFamily="18" charset="0"/>
                          </a:rPr>
                          <m:t>.</m:t>
                        </m:r>
                        <m:r>
                          <a:rPr>
                            <a:latin typeface="Cambria Math" panose="02040503050406030204" pitchFamily="18" charset="0"/>
                          </a:rPr>
                          <m:t>88</m:t>
                        </m:r>
                      </m:e>
                    </m:d>
                    <m:d>
                      <m:dPr>
                        <m:ctrlPr>
                          <a:rPr i="1">
                            <a:latin typeface="Cambria Math" panose="02040503050406030204" pitchFamily="18" charset="0"/>
                          </a:rPr>
                        </m:ctrlPr>
                      </m:dPr>
                      <m:e>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12</m:t>
                        </m:r>
                      </m:e>
                    </m:d>
                    <m:r>
                      <a:rPr>
                        <a:latin typeface="Cambria Math" panose="02040503050406030204" pitchFamily="18" charset="0"/>
                      </a:rPr>
                      <m:t>=</m:t>
                    </m:r>
                    <m:r>
                      <a:rPr>
                        <a:latin typeface="Cambria Math" panose="02040503050406030204" pitchFamily="18" charset="0"/>
                      </a:rPr>
                      <m:t>99</m:t>
                    </m:r>
                    <m:r>
                      <a:rPr>
                        <a:latin typeface="Cambria Math" panose="02040503050406030204" pitchFamily="18" charset="0"/>
                      </a:rPr>
                      <m:t>.</m:t>
                    </m:r>
                    <m:r>
                      <a:rPr>
                        <a:latin typeface="Cambria Math" panose="02040503050406030204" pitchFamily="18" charset="0"/>
                      </a:rPr>
                      <m:t>9856</m:t>
                    </m:r>
                    <m:r>
                      <a:rPr>
                        <a:latin typeface="Cambria Math" panose="02040503050406030204" pitchFamily="18" charset="0"/>
                      </a:rPr>
                      <m:t>&lt;</m:t>
                    </m:r>
                    <m:r>
                      <a:rPr>
                        <a:latin typeface="Cambria Math" panose="02040503050406030204" pitchFamily="18" charset="0"/>
                      </a:rPr>
                      <m:t>100</m:t>
                    </m:r>
                  </m:oMath>
                </a14:m>
                <a:r>
                  <a:rPr sz="2800"/>
                  <a:t>.</a:t>
                </a:r>
              </a:p>
              <a:p>
                <a:pPr>
                  <a:defRPr sz="2800"/>
                </a:pPr>
                <a:r>
                  <a:rPr sz="2800" b="1"/>
                  <a:t>Note:</a:t>
                </a:r>
                <a:r>
                  <a:rPr sz="2800"/>
                  <a:t> Under the given constraints, points close to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10</m:t>
                        </m:r>
                        <m:r>
                          <m:rPr>
                            <m:nor/>
                          </m:rPr>
                          <a:rPr/>
                          <m:t>, </m:t>
                        </m:r>
                        <m:r>
                          <a:rPr>
                            <a:latin typeface="Cambria Math" panose="02040503050406030204" pitchFamily="18" charset="0"/>
                          </a:rPr>
                          <m:t>10</m:t>
                        </m:r>
                      </m:e>
                    </m:d>
                  </m:oMath>
                </a14:m>
                <a:r>
                  <a:rPr sz="2800"/>
                  <a:t> have irrational coordinates; we have chosen </a:t>
                </a:r>
                <a:r>
                  <a:rPr sz="2800">
                    <a:latin typeface="Cambria Math"/>
                  </a:rPr>
                  <a:t>9.88</a:t>
                </a:r>
                <a:r>
                  <a:rPr sz="2800"/>
                  <a:t> and </a:t>
                </a:r>
                <a:r>
                  <a:rPr sz="2800">
                    <a:latin typeface="Cambria Math"/>
                  </a:rPr>
                  <a:t>10.12</a:t>
                </a:r>
                <a:r>
                  <a:rPr sz="2800"/>
                  <a:t> as rounded values that nearly satisfy the constraints.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Optimization Using the Cobb‐Douglas Production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Suppose that the Cobb-Douglas Production Formula for a particular product is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r>
                      <a:rPr>
                        <a:latin typeface="Cambria Math" panose="02040503050406030204" pitchFamily="18" charset="0"/>
                      </a:rPr>
                      <m:t>=</m:t>
                    </m:r>
                    <m:r>
                      <a:rPr>
                        <a:latin typeface="Cambria Math" panose="02040503050406030204" pitchFamily="18" charset="0"/>
                      </a:rPr>
                      <m:t>100</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m:t>
                        </m:r>
                      </m:sup>
                    </m:sSup>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sup>
                    </m:sSup>
                  </m:oMath>
                </a14:m>
                <a:r>
                  <a:rPr sz="2800"/>
                  <a:t>, where </a:t>
                </a:r>
                <a14:m>
                  <m:oMath xmlns:m="http://schemas.openxmlformats.org/officeDocument/2006/math">
                    <m:r>
                      <a:rPr>
                        <a:latin typeface="Cambria Math" panose="02040503050406030204" pitchFamily="18" charset="0"/>
                      </a:rPr>
                      <m:t>𝑥</m:t>
                    </m:r>
                  </m:oMath>
                </a14:m>
                <a:r>
                  <a:rPr sz="2800"/>
                  <a:t> represents units of labor at a cost of </a:t>
                </a:r>
                <a14:m>
                  <m:oMath xmlns:m="http://schemas.openxmlformats.org/officeDocument/2006/math">
                    <m:r>
                      <a:rPr>
                        <a:latin typeface="Cambria Math" panose="02040503050406030204" pitchFamily="18" charset="0"/>
                      </a:rPr>
                      <m:t>$</m:t>
                    </m:r>
                    <m:r>
                      <a:rPr>
                        <a:latin typeface="Cambria Math" panose="02040503050406030204" pitchFamily="18" charset="0"/>
                      </a:rPr>
                      <m:t>200</m:t>
                    </m:r>
                  </m:oMath>
                </a14:m>
                <a:r>
                  <a:rPr sz="2800"/>
                  <a:t> per unit and </a:t>
                </a:r>
                <a14:m>
                  <m:oMath xmlns:m="http://schemas.openxmlformats.org/officeDocument/2006/math">
                    <m:r>
                      <a:rPr>
                        <a:latin typeface="Cambria Math" panose="02040503050406030204" pitchFamily="18" charset="0"/>
                      </a:rPr>
                      <m:t>𝑦</m:t>
                    </m:r>
                  </m:oMath>
                </a14:m>
                <a:r>
                  <a:rPr sz="2800"/>
                  <a:t> represents units of capital at a cost of </a:t>
                </a:r>
                <a14:m>
                  <m:oMath xmlns:m="http://schemas.openxmlformats.org/officeDocument/2006/math">
                    <m:r>
                      <a:rPr>
                        <a:latin typeface="Cambria Math" panose="02040503050406030204" pitchFamily="18" charset="0"/>
                      </a:rPr>
                      <m:t>$</m:t>
                    </m:r>
                    <m:r>
                      <a:rPr>
                        <a:latin typeface="Cambria Math" panose="02040503050406030204" pitchFamily="18" charset="0"/>
                      </a:rPr>
                      <m:t>300</m:t>
                    </m:r>
                  </m:oMath>
                </a14:m>
                <a:r>
                  <a:rPr sz="2800"/>
                  <a:t> per unit. If the company’s budget allows </a:t>
                </a:r>
                <a14:m>
                  <m:oMath xmlns:m="http://schemas.openxmlformats.org/officeDocument/2006/math">
                    <m:r>
                      <a:rPr>
                        <a:latin typeface="Cambria Math" panose="02040503050406030204" pitchFamily="18" charset="0"/>
                      </a:rPr>
                      <m:t>$</m:t>
                    </m:r>
                    <m:r>
                      <a:rPr>
                        <a:latin typeface="Cambria Math" panose="02040503050406030204" pitchFamily="18" charset="0"/>
                      </a:rPr>
                      <m:t>120</m:t>
                    </m:r>
                    <m:r>
                      <a:rPr>
                        <a:latin typeface="Cambria Math" panose="02040503050406030204" pitchFamily="18" charset="0"/>
                      </a:rPr>
                      <m:t>,</m:t>
                    </m:r>
                    <m:r>
                      <a:rPr>
                        <a:latin typeface="Cambria Math" panose="02040503050406030204" pitchFamily="18" charset="0"/>
                      </a:rPr>
                      <m:t>000</m:t>
                    </m:r>
                  </m:oMath>
                </a14:m>
                <a:r>
                  <a:rPr sz="2800"/>
                  <a:t> for labor and capital, then the constraint is represented by the equation </a:t>
                </a:r>
                <a14:m>
                  <m:oMath xmlns:m="http://schemas.openxmlformats.org/officeDocument/2006/math">
                    <m:r>
                      <a:rPr>
                        <a:latin typeface="Cambria Math" panose="02040503050406030204" pitchFamily="18" charset="0"/>
                      </a:rPr>
                      <m:t>200</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300</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120</m:t>
                    </m:r>
                    <m:r>
                      <a:rPr>
                        <a:latin typeface="Cambria Math" panose="02040503050406030204" pitchFamily="18" charset="0"/>
                      </a:rPr>
                      <m:t>,</m:t>
                    </m:r>
                    <m:r>
                      <a:rPr>
                        <a:latin typeface="Cambria Math" panose="02040503050406030204" pitchFamily="18" charset="0"/>
                      </a:rPr>
                      <m:t>000</m:t>
                    </m:r>
                  </m:oMath>
                </a14:m>
                <a:r>
                  <a:rPr sz="2800"/>
                  <a:t>. Find the maximum level of production for this product.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Optimization Using the Cobb‐Douglas Production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b="1"/>
                </a:pPr>
                <a:r>
                  <a:rPr sz="2800" dirty="0"/>
                  <a:t>Step 1: Form the Lagrange function.</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𝐹</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r>
                                <m:rPr>
                                  <m:nor/>
                                </m:rPr>
                                <a:rPr/>
                                <m:t>, </m:t>
                              </m:r>
                              <m:r>
                                <a:rPr>
                                  <a:latin typeface="Cambria Math" panose="02040503050406030204" pitchFamily="18" charset="0"/>
                                </a:rPr>
                                <m:t>𝜆</m:t>
                              </m:r>
                            </m:e>
                          </m:d>
                        </m:e>
                      </m:func>
                      <m:r>
                        <a:rPr>
                          <a:latin typeface="Cambria Math" panose="02040503050406030204" pitchFamily="18" charset="0"/>
                        </a:rPr>
                        <m:t>=100</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0.6</m:t>
                          </m:r>
                        </m:sup>
                      </m:sSup>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0.4</m:t>
                          </m:r>
                        </m:sup>
                      </m:sSup>
                      <m:r>
                        <a:rPr>
                          <a:latin typeface="Cambria Math" panose="02040503050406030204" pitchFamily="18" charset="0"/>
                        </a:rPr>
                        <m:t>+</m:t>
                      </m:r>
                      <m:r>
                        <a:rPr>
                          <a:latin typeface="Cambria Math" panose="02040503050406030204" pitchFamily="18" charset="0"/>
                        </a:rPr>
                        <m:t>𝜆</m:t>
                      </m:r>
                      <m:d>
                        <m:dPr>
                          <m:ctrlPr>
                            <a:rPr i="1">
                              <a:latin typeface="Cambria Math" panose="02040503050406030204" pitchFamily="18" charset="0"/>
                            </a:rPr>
                          </m:ctrlPr>
                        </m:dPr>
                        <m:e>
                          <m:r>
                            <a:rPr>
                              <a:latin typeface="Cambria Math" panose="02040503050406030204" pitchFamily="18" charset="0"/>
                            </a:rPr>
                            <m:t>200</m:t>
                          </m:r>
                          <m:r>
                            <a:rPr>
                              <a:latin typeface="Cambria Math" panose="02040503050406030204" pitchFamily="18" charset="0"/>
                            </a:rPr>
                            <m:t>𝑥</m:t>
                          </m:r>
                          <m:r>
                            <a:rPr>
                              <a:latin typeface="Cambria Math" panose="02040503050406030204" pitchFamily="18" charset="0"/>
                            </a:rPr>
                            <m:t>+300</m:t>
                          </m:r>
                          <m:r>
                            <a:rPr>
                              <a:latin typeface="Cambria Math" panose="02040503050406030204" pitchFamily="18" charset="0"/>
                            </a:rPr>
                            <m:t>𝑦</m:t>
                          </m:r>
                          <m:r>
                            <a:rPr>
                              <a:latin typeface="Cambria Math" panose="02040503050406030204" pitchFamily="18" charset="0"/>
                            </a:rPr>
                            <m:t>−120,000</m:t>
                          </m: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649C7D3-3700-C23B-512B-A0523F471CFD}"/>
                  </a:ext>
                </a:extLst>
              </p:cNvPr>
              <p:cNvSpPr txBox="1"/>
              <p:nvPr/>
            </p:nvSpPr>
            <p:spPr>
              <a:xfrm>
                <a:off x="457200" y="2895600"/>
                <a:ext cx="8229600" cy="1858522"/>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800" b="1" i="0" u="none" strike="noStrike" kern="1200" cap="none" spc="0" normalizeH="0" baseline="0" noProof="0" dirty="0">
                    <a:ln>
                      <a:noFill/>
                    </a:ln>
                    <a:solidFill>
                      <a:srgbClr val="366092"/>
                    </a:solidFill>
                    <a:effectLst/>
                    <a:uLnTx/>
                    <a:uFillTx/>
                    <a:latin typeface="Calibri"/>
                    <a:ea typeface="+mn-ea"/>
                    <a:cs typeface="+mn-cs"/>
                  </a:rPr>
                  <a:t>Step 2: Find each of the partial derivatives.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Para xmlns:m="http://schemas.openxmlformats.org/officeDocument/2006/math">
                    <m:oMathParaPr>
                      <m:jc m:val="centerGroup"/>
                    </m:oMathParaPr>
                    <m:oMath xmlns:m="http://schemas.openxmlformats.org/officeDocument/2006/math">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𝐹</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60</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sup>
                      </m:sSup>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200</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𝜆</m:t>
                      </m:r>
                    </m:oMath>
                    <m:oMath xmlns:m="http://schemas.openxmlformats.org/officeDocument/2006/math">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𝐹</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40</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6</m:t>
                          </m:r>
                        </m:sup>
                      </m:sSup>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6</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300</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𝜆</m:t>
                      </m:r>
                    </m:oMath>
                    <m:oMath xmlns:m="http://schemas.openxmlformats.org/officeDocument/2006/math">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𝐹</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𝜆</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200</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300</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120</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000</m:t>
                      </m:r>
                    </m:oMath>
                  </m:oMathPara>
                </a14:m>
                <a:endParaRPr kumimoji="0" lang="ar-AE" sz="2800" b="0" i="0" u="none" strike="noStrike" kern="1200" cap="none" spc="0" normalizeH="0" baseline="0" noProof="0" dirty="0">
                  <a:ln>
                    <a:noFill/>
                  </a:ln>
                  <a:solidFill>
                    <a:srgbClr val="366092"/>
                  </a:solidFill>
                  <a:effectLst/>
                  <a:uLnTx/>
                  <a:uFillTx/>
                  <a:latin typeface="Calibri"/>
                  <a:ea typeface="+mn-ea"/>
                  <a:cs typeface="+mn-cs"/>
                </a:endParaRPr>
              </a:p>
            </p:txBody>
          </p:sp>
        </mc:Choice>
        <mc:Fallback>
          <p:sp>
            <p:nvSpPr>
              <p:cNvPr id="5" name="TextBox 4">
                <a:extLst>
                  <a:ext uri="{FF2B5EF4-FFF2-40B4-BE49-F238E27FC236}">
                    <a16:creationId xmlns:a16="http://schemas.microsoft.com/office/drawing/2014/main" id="{E649C7D3-3700-C23B-512B-A0523F471CFD}"/>
                  </a:ext>
                </a:extLst>
              </p:cNvPr>
              <p:cNvSpPr txBox="1">
                <a:spLocks noRot="1" noChangeAspect="1" noMove="1" noResize="1" noEditPoints="1" noAdjustHandles="1" noChangeArrowheads="1" noChangeShapeType="1" noTextEdit="1"/>
              </p:cNvSpPr>
              <p:nvPr/>
            </p:nvSpPr>
            <p:spPr>
              <a:xfrm>
                <a:off x="457200" y="2895600"/>
                <a:ext cx="8229600" cy="1858522"/>
              </a:xfrm>
              <a:prstGeom prst="rect">
                <a:avLst/>
              </a:prstGeom>
              <a:blipFill>
                <a:blip r:embed="rId3"/>
                <a:stretch>
                  <a:fillRect l="-1481" t="-2951"/>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Optimization Using the Cobb‐Douglas Production Formula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b="1"/>
                </a:pPr>
                <a:r>
                  <a:rPr sz="2800" dirty="0"/>
                  <a:t>Step 3: Solve the following system of equations.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r>
                                <a:rPr lang="ar-AE">
                                  <a:latin typeface="Cambria Math" panose="02040503050406030204" pitchFamily="18" charset="0"/>
                                </a:rPr>
                                <m:t>60</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4</m:t>
                                  </m:r>
                                </m:sup>
                              </m:sSup>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4</m:t>
                                  </m:r>
                                </m:sup>
                              </m:sSup>
                              <m:r>
                                <a:rPr lang="ar-AE">
                                  <a:latin typeface="Cambria Math" panose="02040503050406030204" pitchFamily="18" charset="0"/>
                                </a:rPr>
                                <m:t>+</m:t>
                              </m:r>
                              <m:r>
                                <a:rPr lang="ar-AE">
                                  <a:latin typeface="Cambria Math" panose="02040503050406030204" pitchFamily="18" charset="0"/>
                                </a:rPr>
                                <m:t>200</m:t>
                              </m:r>
                              <m:r>
                                <a:rPr lang="ar-AE">
                                  <a:latin typeface="Cambria Math" panose="02040503050406030204" pitchFamily="18" charset="0"/>
                                </a:rPr>
                                <m:t>𝜆</m:t>
                              </m:r>
                              <m:r>
                                <a:rPr lang="ar-AE">
                                  <a:latin typeface="Cambria Math" panose="02040503050406030204" pitchFamily="18" charset="0"/>
                                </a:rPr>
                                <m:t>=</m:t>
                              </m:r>
                              <m:r>
                                <a:rPr lang="ar-AE">
                                  <a:latin typeface="Cambria Math" panose="02040503050406030204" pitchFamily="18" charset="0"/>
                                </a:rPr>
                                <m:t>0</m:t>
                              </m:r>
                            </m:e>
                            <m:e>
                              <m:r>
                                <a:rPr lang="ar-AE">
                                  <a:latin typeface="Cambria Math" panose="02040503050406030204" pitchFamily="18" charset="0"/>
                                </a:rPr>
                                <m:t>40</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6</m:t>
                                  </m:r>
                                </m:sup>
                              </m:sSup>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6</m:t>
                                  </m:r>
                                </m:sup>
                              </m:sSup>
                              <m:r>
                                <a:rPr lang="ar-AE">
                                  <a:latin typeface="Cambria Math" panose="02040503050406030204" pitchFamily="18" charset="0"/>
                                </a:rPr>
                                <m:t>+</m:t>
                              </m:r>
                              <m:r>
                                <a:rPr lang="ar-AE">
                                  <a:latin typeface="Cambria Math" panose="02040503050406030204" pitchFamily="18" charset="0"/>
                                </a:rPr>
                                <m:t>300</m:t>
                              </m:r>
                              <m:r>
                                <a:rPr lang="ar-AE">
                                  <a:latin typeface="Cambria Math" panose="02040503050406030204" pitchFamily="18" charset="0"/>
                                </a:rPr>
                                <m:t>𝜆</m:t>
                              </m:r>
                              <m:r>
                                <a:rPr lang="ar-AE">
                                  <a:latin typeface="Cambria Math" panose="02040503050406030204" pitchFamily="18" charset="0"/>
                                </a:rPr>
                                <m:t>=</m:t>
                              </m:r>
                              <m:r>
                                <a:rPr lang="ar-AE">
                                  <a:latin typeface="Cambria Math" panose="02040503050406030204" pitchFamily="18" charset="0"/>
                                </a:rPr>
                                <m:t>0</m:t>
                              </m:r>
                            </m:e>
                            <m:e>
                              <m:r>
                                <a:rPr lang="en-US">
                                  <a:latin typeface="Cambria Math" panose="02040503050406030204" pitchFamily="18" charset="0"/>
                                </a:rPr>
                                <m:t>200</m:t>
                              </m:r>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300</m:t>
                              </m:r>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120</m:t>
                              </m:r>
                              <m:r>
                                <a:rPr lang="en-US">
                                  <a:latin typeface="Cambria Math" panose="02040503050406030204" pitchFamily="18" charset="0"/>
                                </a:rPr>
                                <m:t>,</m:t>
                              </m:r>
                              <m:r>
                                <a:rPr lang="en-US">
                                  <a:latin typeface="Cambria Math" panose="02040503050406030204" pitchFamily="18" charset="0"/>
                                </a:rPr>
                                <m:t>000</m:t>
                              </m:r>
                              <m:r>
                                <a:rPr lang="en-US">
                                  <a:latin typeface="Cambria Math" panose="02040503050406030204" pitchFamily="18" charset="0"/>
                                </a:rPr>
                                <m:t>=</m:t>
                              </m:r>
                              <m:r>
                                <a:rPr lang="en-US">
                                  <a:latin typeface="Cambria Math" panose="02040503050406030204" pitchFamily="18" charset="0"/>
                                </a:rPr>
                                <m:t>0</m:t>
                              </m:r>
                            </m:e>
                          </m:eqArr>
                        </m:e>
                      </m:d>
                      <m:m>
                        <m:mPr>
                          <m:plcHide m:val="on"/>
                          <m:mcs>
                            <m:mc>
                              <m:mcPr>
                                <m:count m:val="2"/>
                                <m:mcJc m:val="center"/>
                              </m:mcPr>
                            </m:mc>
                          </m:mcs>
                          <m:ctrlPr>
                            <a:rPr i="1">
                              <a:latin typeface="Cambria Math" panose="02040503050406030204" pitchFamily="18" charset="0"/>
                            </a:rPr>
                          </m:ctrlPr>
                        </m:mPr>
                        <m:mr>
                          <m:e/>
                          <m:e>
                            <m:r>
                              <m:rPr>
                                <m:nor/>
                              </m:rPr>
                              <a:rPr/>
                              <m:t>(</m:t>
                            </m:r>
                            <m:r>
                              <m:rPr>
                                <m:nor/>
                              </m:rPr>
                              <a:rPr/>
                              <m:t>1</m:t>
                            </m:r>
                            <m:r>
                              <m:rPr>
                                <m:nor/>
                              </m:rPr>
                              <a:rPr/>
                              <m:t>)</m:t>
                            </m:r>
                          </m:e>
                        </m:mr>
                        <m:mr>
                          <m:e/>
                          <m:e>
                            <m:r>
                              <m:rPr>
                                <m:nor/>
                              </m:rPr>
                              <a:rPr/>
                              <m:t>(</m:t>
                            </m:r>
                            <m:r>
                              <m:rPr>
                                <m:nor/>
                              </m:rPr>
                              <a:rPr/>
                              <m:t>2</m:t>
                            </m:r>
                            <m:r>
                              <m:rPr>
                                <m:nor/>
                              </m:rPr>
                              <a:rPr/>
                              <m:t>)</m:t>
                            </m:r>
                          </m:e>
                        </m:mr>
                        <m:mr>
                          <m:e/>
                          <m:e>
                            <m:r>
                              <m:rPr>
                                <m:nor/>
                              </m:rPr>
                              <a:rPr/>
                              <m:t>(</m:t>
                            </m:r>
                            <m:r>
                              <m:rPr>
                                <m:nor/>
                              </m:rPr>
                              <a:rPr/>
                              <m:t>3</m:t>
                            </m:r>
                            <m:r>
                              <m:rPr>
                                <m:nor/>
                              </m:rPr>
                              <a:rPr/>
                              <m:t>)</m:t>
                            </m:r>
                          </m:e>
                        </m:mr>
                      </m:m>
                    </m:oMath>
                  </m:oMathPara>
                </a14:m>
                <a:endParaRPr sz="2800" dirty="0"/>
              </a:p>
              <a:p>
                <a:pPr>
                  <a:defRPr sz="2800"/>
                </a:pPr>
                <a:r>
                  <a:rPr sz="2800" dirty="0"/>
                  <a:t>From isolating </a:t>
                </a:r>
                <a14:m>
                  <m:oMath xmlns:m="http://schemas.openxmlformats.org/officeDocument/2006/math">
                    <m:r>
                      <a:rPr>
                        <a:latin typeface="Cambria Math" panose="02040503050406030204" pitchFamily="18" charset="0"/>
                      </a:rPr>
                      <m:t>𝜆</m:t>
                    </m:r>
                  </m:oMath>
                </a14:m>
                <a:r>
                  <a:rPr sz="2800" dirty="0"/>
                  <a:t> in equations (1) and (2) we have</a:t>
                </a:r>
              </a:p>
              <a:p>
                <a:pPr algn="ctr">
                  <a:defRPr sz="2800"/>
                </a:pP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60</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sup>
                        </m:sSup>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sup>
                        </m:sSup>
                      </m:num>
                      <m:den>
                        <m:r>
                          <a:rPr>
                            <a:latin typeface="Cambria Math" panose="02040503050406030204" pitchFamily="18" charset="0"/>
                          </a:rPr>
                          <m:t>200</m:t>
                        </m:r>
                      </m:den>
                    </m:f>
                    <m:r>
                      <a:rPr>
                        <a:latin typeface="Cambria Math" panose="02040503050406030204" pitchFamily="18" charset="0"/>
                      </a:rPr>
                      <m:t>=</m:t>
                    </m:r>
                    <m:r>
                      <a:rPr>
                        <a:latin typeface="Cambria Math" panose="02040503050406030204" pitchFamily="18" charset="0"/>
                      </a:rPr>
                      <m:t>𝜆</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40</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m:t>
                            </m:r>
                          </m:sup>
                        </m:sSup>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m:t>
                            </m:r>
                          </m:sup>
                        </m:sSup>
                      </m:num>
                      <m:den>
                        <m:r>
                          <a:rPr>
                            <a:latin typeface="Cambria Math" panose="02040503050406030204" pitchFamily="18" charset="0"/>
                          </a:rPr>
                          <m:t>300</m:t>
                        </m:r>
                      </m:den>
                    </m:f>
                  </m:oMath>
                </a14:m>
                <a:r>
                  <a:rPr sz="2800" dirty="0"/>
                  <a:t>.</a:t>
                </a:r>
              </a:p>
              <a:p>
                <a:pPr algn="ctr"/>
                <a:r>
                  <a:rPr dirty="0"/>
                  <a:t>​</a:t>
                </a:r>
              </a:p>
              <a:p>
                <a:pPr algn="l"/>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6D947-E2C9-B561-DF14-28B193C95B5D}"/>
              </a:ext>
            </a:extLst>
          </p:cNvPr>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B6233B83-0485-B59B-1679-75893BE6FC0E}"/>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600" b="0" i="0" u="none" strike="noStrike" kern="1200" cap="none" spc="0" normalizeH="0" baseline="0" noProof="0" dirty="0">
                    <a:ln>
                      <a:noFill/>
                    </a:ln>
                    <a:solidFill>
                      <a:srgbClr val="366092"/>
                    </a:solidFill>
                    <a:effectLst/>
                    <a:uLnTx/>
                    <a:uFillTx/>
                    <a:latin typeface="Calibri"/>
                    <a:ea typeface="+mn-ea"/>
                    <a:cs typeface="+mn-cs"/>
                  </a:rPr>
                  <a:t>Multiply both sides of the equation by </a:t>
                </a:r>
                <a14:m>
                  <m:oMath xmlns:m="http://schemas.openxmlformats.org/officeDocument/2006/math">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600</m:t>
                    </m:r>
                    <m:sSup>
                      <m:sSupPr>
                        <m:ctrlPr>
                          <a:rPr kumimoji="0" lang="ar-AE" sz="26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sup>
                    </m:sSup>
                    <m:sSup>
                      <m:sSupPr>
                        <m:ctrlPr>
                          <a:rPr kumimoji="0" lang="ar-AE" sz="26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e>
                      <m:sup>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6</m:t>
                        </m:r>
                      </m:sup>
                    </m:sSup>
                  </m:oMath>
                </a14:m>
                <a:r>
                  <a:rPr kumimoji="0" lang="ar-AE" sz="2600" b="0" i="0" u="none" strike="noStrike" kern="1200" cap="none" spc="0" normalizeH="0" baseline="0" noProof="0" dirty="0">
                    <a:ln>
                      <a:noFill/>
                    </a:ln>
                    <a:solidFill>
                      <a:srgbClr val="366092"/>
                    </a:solidFill>
                    <a:effectLst/>
                    <a:uLnTx/>
                    <a:uFillTx/>
                    <a:latin typeface="Calibri"/>
                    <a:ea typeface="+mn-ea"/>
                    <a:cs typeface="+mn-cs"/>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ar-AE" sz="2600" b="0" i="0" u="none" strike="noStrike" kern="1200" cap="none" spc="0" normalizeH="0" baseline="0" noProof="0" dirty="0">
                    <a:ln>
                      <a:noFill/>
                    </a:ln>
                    <a:solidFill>
                      <a:srgbClr val="366092"/>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endParaRPr kumimoji="0" lang="en-US" sz="2600" b="0" i="0" u="none" strike="noStrike" kern="1200" cap="none" spc="0" normalizeH="0" baseline="0" noProof="0" dirty="0">
                  <a:ln>
                    <a:noFill/>
                  </a:ln>
                  <a:solidFill>
                    <a:srgbClr val="366092"/>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endParaRPr lang="en-US" sz="2600" dirty="0">
                  <a:solidFill>
                    <a:srgbClr val="366092"/>
                  </a:solidFill>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endParaRPr lang="en-US" sz="2600" noProof="0" dirty="0">
                  <a:solidFill>
                    <a:srgbClr val="366092"/>
                  </a:solidFill>
                  <a:latin typeface="Calibri"/>
                </a:endParaRPr>
              </a:p>
              <a:p>
                <a:endParaRPr lang="en-US" dirty="0"/>
              </a:p>
            </p:txBody>
          </p:sp>
        </mc:Choice>
        <mc:Fallback>
          <p:sp>
            <p:nvSpPr>
              <p:cNvPr id="3" name="Text Placeholder 2">
                <a:extLst>
                  <a:ext uri="{FF2B5EF4-FFF2-40B4-BE49-F238E27FC236}">
                    <a16:creationId xmlns:a16="http://schemas.microsoft.com/office/drawing/2014/main" id="{B6233B83-0485-B59B-1679-75893BE6FC0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333" t="-13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D46136CA-E237-47A2-CEE3-43EF0ABE89FC}"/>
                  </a:ext>
                </a:extLst>
              </p:cNvPr>
              <p:cNvGraphicFramePr>
                <a:graphicFrameLocks noGrp="1"/>
              </p:cNvGraphicFramePr>
              <p:nvPr>
                <p:extLst>
                  <p:ext uri="{D42A27DB-BD31-4B8C-83A1-F6EECF244321}">
                    <p14:modId xmlns:p14="http://schemas.microsoft.com/office/powerpoint/2010/main" val="234444765"/>
                  </p:ext>
                </p:extLst>
              </p:nvPr>
            </p:nvGraphicFramePr>
            <p:xfrm>
              <a:off x="2743200" y="1447800"/>
              <a:ext cx="3657600" cy="1896237"/>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180</m:t>
                              </m:r>
                              <m:sSup>
                                <m:sSupPr>
                                  <m:ctrlPr>
                                    <a:rPr sz="2800" i="1">
                                      <a:latin typeface="Cambria Math" panose="02040503050406030204" pitchFamily="18" charset="0"/>
                                    </a:rPr>
                                  </m:ctrlPr>
                                </m:sSupPr>
                                <m:e>
                                  <m:r>
                                    <a:rPr sz="2800">
                                      <a:latin typeface="Cambria Math"/>
                                    </a:rPr>
                                    <m:t>𝑥</m:t>
                                  </m:r>
                                </m:e>
                                <m:sup>
                                  <m:r>
                                    <a:rPr sz="2800">
                                      <a:latin typeface="Cambria Math"/>
                                    </a:rPr>
                                    <m:t>0</m:t>
                                  </m:r>
                                </m:sup>
                              </m:sSup>
                              <m:sSup>
                                <m:sSupPr>
                                  <m:ctrlPr>
                                    <a:rPr sz="2800" i="1">
                                      <a:latin typeface="Cambria Math" panose="02040503050406030204" pitchFamily="18" charset="0"/>
                                    </a:rPr>
                                  </m:ctrlPr>
                                </m:sSupPr>
                                <m:e>
                                  <m:r>
                                    <a:rPr sz="2800">
                                      <a:latin typeface="Cambria Math"/>
                                    </a:rPr>
                                    <m:t>𝑦</m:t>
                                  </m:r>
                                </m:e>
                                <m:sup>
                                  <m:r>
                                    <a:rPr sz="2800">
                                      <a:latin typeface="Cambria Math"/>
                                    </a:rPr>
                                    <m:t>1</m:t>
                                  </m:r>
                                </m:sup>
                              </m:sSup>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80</m:t>
                              </m:r>
                              <m:sSup>
                                <m:sSupPr>
                                  <m:ctrlPr>
                                    <a:rPr sz="2800" i="1">
                                      <a:latin typeface="Cambria Math" panose="02040503050406030204" pitchFamily="18" charset="0"/>
                                    </a:rPr>
                                  </m:ctrlPr>
                                </m:sSupPr>
                                <m:e>
                                  <m:r>
                                    <a:rPr sz="2800">
                                      <a:latin typeface="Cambria Math"/>
                                    </a:rPr>
                                    <m:t>𝑥</m:t>
                                  </m:r>
                                </m:e>
                                <m:sup>
                                  <m:r>
                                    <a:rPr sz="2800">
                                      <a:latin typeface="Cambria Math"/>
                                    </a:rPr>
                                    <m:t>1</m:t>
                                  </m:r>
                                </m:sup>
                              </m:sSup>
                              <m:sSup>
                                <m:sSupPr>
                                  <m:ctrlPr>
                                    <a:rPr sz="2800" i="1">
                                      <a:latin typeface="Cambria Math" panose="02040503050406030204" pitchFamily="18" charset="0"/>
                                    </a:rPr>
                                  </m:ctrlPr>
                                </m:sSupPr>
                                <m:e>
                                  <m:r>
                                    <a:rPr sz="2800">
                                      <a:latin typeface="Cambria Math"/>
                                    </a:rPr>
                                    <m:t>𝑦</m:t>
                                  </m:r>
                                </m:e>
                                <m:sup>
                                  <m:r>
                                    <a:rPr sz="2800">
                                      <a:latin typeface="Cambria Math"/>
                                    </a:rPr>
                                    <m:t>0</m:t>
                                  </m:r>
                                </m:sup>
                              </m:sSup>
                            </m:oMath>
                          </a14:m>
                          <a:endParaRPr sz="280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180</m:t>
                              </m:r>
                              <m:r>
                                <a:rPr sz="2800">
                                  <a:latin typeface="Cambria Math"/>
                                </a:rPr>
                                <m:t>𝑦</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80</m:t>
                              </m:r>
                              <m:r>
                                <a:rPr sz="2800">
                                  <a:latin typeface="Cambria Math"/>
                                </a:rPr>
                                <m:t>𝑥</m:t>
                              </m:r>
                            </m:oMath>
                          </a14:m>
                          <a:endParaRPr sz="280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𝑦</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4</m:t>
                                  </m:r>
                                </m:num>
                                <m:den>
                                  <m:r>
                                    <a:rPr sz="2800">
                                      <a:latin typeface="Cambria Math"/>
                                    </a:rPr>
                                    <m:t>9</m:t>
                                  </m:r>
                                </m:den>
                              </m:f>
                              <m:r>
                                <a:rPr sz="2800">
                                  <a:latin typeface="Cambria Math"/>
                                </a:rPr>
                                <m:t>𝑥</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p:graphicFrame>
            <p:nvGraphicFramePr>
              <p:cNvPr id="4" name="Table 3">
                <a:extLst>
                  <a:ext uri="{FF2B5EF4-FFF2-40B4-BE49-F238E27FC236}">
                    <a16:creationId xmlns:a16="http://schemas.microsoft.com/office/drawing/2014/main" id="{D46136CA-E237-47A2-CEE3-43EF0ABE89FC}"/>
                  </a:ext>
                </a:extLst>
              </p:cNvPr>
              <p:cNvGraphicFramePr>
                <a:graphicFrameLocks noGrp="1"/>
              </p:cNvGraphicFramePr>
              <p:nvPr>
                <p:extLst>
                  <p:ext uri="{D42A27DB-BD31-4B8C-83A1-F6EECF244321}">
                    <p14:modId xmlns:p14="http://schemas.microsoft.com/office/powerpoint/2010/main" val="234444765"/>
                  </p:ext>
                </p:extLst>
              </p:nvPr>
            </p:nvGraphicFramePr>
            <p:xfrm>
              <a:off x="2743200" y="1447800"/>
              <a:ext cx="3657600" cy="1896237"/>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1000" r="-100000" b="-228000"/>
                          </a:stretch>
                        </a:blipFill>
                      </a:tcPr>
                    </a:tc>
                    <a:tc>
                      <a:txBody>
                        <a:bodyPr/>
                        <a:lstStyle/>
                        <a:p>
                          <a:endParaRPr lang="en-US"/>
                        </a:p>
                      </a:txBody>
                      <a:tcPr marL="36576" marR="36576" marT="36576" marB="36576" anchor="ctr">
                        <a:blipFill>
                          <a:blip r:embed="rId3"/>
                          <a:stretch>
                            <a:fillRect l="-100000" t="-1000" b="-228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0000" r="-100000" b="-125743"/>
                          </a:stretch>
                        </a:blipFill>
                      </a:tcPr>
                    </a:tc>
                    <a:tc>
                      <a:txBody>
                        <a:bodyPr/>
                        <a:lstStyle/>
                        <a:p>
                          <a:endParaRPr lang="en-US"/>
                        </a:p>
                      </a:txBody>
                      <a:tcPr marL="36576" marR="36576" marT="36576" marB="36576" anchor="ctr">
                        <a:blipFill>
                          <a:blip r:embed="rId3"/>
                          <a:stretch>
                            <a:fillRect l="-100000" t="-100000" b="-125743"/>
                          </a:stretch>
                        </a:blipFill>
                      </a:tcPr>
                    </a:tc>
                    <a:extLst>
                      <a:ext uri="{0D108BD9-81ED-4DB2-BD59-A6C34878D82A}">
                        <a16:rowId xmlns:a16="http://schemas.microsoft.com/office/drawing/2014/main" val="10001"/>
                      </a:ext>
                    </a:extLst>
                  </a:tr>
                  <a:tr h="677037">
                    <a:tc>
                      <a:txBody>
                        <a:bodyPr/>
                        <a:lstStyle/>
                        <a:p>
                          <a:endParaRPr lang="en-US"/>
                        </a:p>
                      </a:txBody>
                      <a:tcPr marL="36576" marR="36576" marT="36576" marB="36576" anchor="ctr">
                        <a:blipFill>
                          <a:blip r:embed="rId3"/>
                          <a:stretch>
                            <a:fillRect t="-181982" r="-100000" b="-14414"/>
                          </a:stretch>
                        </a:blipFill>
                      </a:tcPr>
                    </a:tc>
                    <a:tc>
                      <a:txBody>
                        <a:bodyPr/>
                        <a:lstStyle/>
                        <a:p>
                          <a:endParaRPr lang="en-US"/>
                        </a:p>
                      </a:txBody>
                      <a:tcPr marL="36576" marR="36576" marT="36576" marB="36576" anchor="ctr">
                        <a:blipFill>
                          <a:blip r:embed="rId3"/>
                          <a:stretch>
                            <a:fillRect l="-100000" t="-181982" b="-14414"/>
                          </a:stretch>
                        </a:blip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338157E6-3CE7-D048-55E7-D1E337AA929B}"/>
                  </a:ext>
                </a:extLst>
              </p:cNvPr>
              <p:cNvGraphicFramePr>
                <a:graphicFrameLocks noGrp="1"/>
              </p:cNvGraphicFramePr>
              <p:nvPr>
                <p:extLst>
                  <p:ext uri="{D42A27DB-BD31-4B8C-83A1-F6EECF244321}">
                    <p14:modId xmlns:p14="http://schemas.microsoft.com/office/powerpoint/2010/main" val="1944323275"/>
                  </p:ext>
                </p:extLst>
              </p:nvPr>
            </p:nvGraphicFramePr>
            <p:xfrm>
              <a:off x="2743200" y="3776793"/>
              <a:ext cx="3657600" cy="2408111"/>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200">
                    <a:tc>
                      <a:txBody>
                        <a:bodyPr/>
                        <a:lstStyle/>
                        <a:p>
                          <a:pPr algn="r">
                            <a:defRPr sz="1600"/>
                          </a:pPr>
                          <a:r>
                            <a:rPr sz="1800" dirty="0"/>
                            <a:t>​</a:t>
                          </a:r>
                          <a14:m>
                            <m:oMath xmlns:m="http://schemas.openxmlformats.org/officeDocument/2006/math">
                              <m:r>
                                <a:rPr sz="1800">
                                  <a:latin typeface="Cambria Math"/>
                                </a:rPr>
                                <m:t>200</m:t>
                              </m:r>
                              <m:r>
                                <a:rPr sz="1800">
                                  <a:latin typeface="Cambria Math"/>
                                </a:rPr>
                                <m:t>𝑥</m:t>
                              </m:r>
                              <m:r>
                                <a:rPr sz="1800">
                                  <a:latin typeface="Cambria Math"/>
                                </a:rPr>
                                <m:t>+</m:t>
                              </m:r>
                              <m:r>
                                <a:rPr sz="1800">
                                  <a:latin typeface="Cambria Math"/>
                                </a:rPr>
                                <m:t>300</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4</m:t>
                                      </m:r>
                                    </m:num>
                                    <m:den>
                                      <m:r>
                                        <a:rPr sz="1800">
                                          <a:latin typeface="Cambria Math"/>
                                        </a:rPr>
                                        <m:t>9</m:t>
                                      </m:r>
                                    </m:den>
                                  </m:f>
                                  <m:r>
                                    <a:rPr sz="1800">
                                      <a:latin typeface="Cambria Math"/>
                                    </a:rPr>
                                    <m:t>𝑥</m:t>
                                  </m:r>
                                </m:e>
                              </m:d>
                              <m:r>
                                <a:rPr sz="1800">
                                  <a:latin typeface="Cambria Math"/>
                                </a:rPr>
                                <m:t>−</m:t>
                              </m:r>
                              <m:r>
                                <a:rPr sz="1800">
                                  <a:latin typeface="Cambria Math"/>
                                </a:rPr>
                                <m:t>120</m:t>
                              </m:r>
                              <m:r>
                                <a:rPr sz="1800">
                                  <a:latin typeface="Cambria Math"/>
                                </a:rPr>
                                <m:t>,</m:t>
                              </m:r>
                              <m:r>
                                <a:rPr sz="1800">
                                  <a:latin typeface="Cambria Math"/>
                                </a:rPr>
                                <m:t>000</m:t>
                              </m:r>
                            </m:oMath>
                          </a14:m>
                          <a:endParaRPr sz="1800" dirty="0"/>
                        </a:p>
                      </a:txBody>
                      <a:tcPr marL="36576" marR="36576" marT="36576" marB="36576" anchor="ctr"/>
                    </a:tc>
                    <a:tc>
                      <a:txBody>
                        <a:bodyPr/>
                        <a:lstStyle/>
                        <a:p>
                          <a:pPr algn="l">
                            <a:defRPr sz="1600"/>
                          </a:pPr>
                          <a:r>
                            <a:rPr sz="1800"/>
                            <a:t>​</a:t>
                          </a:r>
                          <a14:m>
                            <m:oMath xmlns:m="http://schemas.openxmlformats.org/officeDocument/2006/math">
                              <m:r>
                                <a:rPr sz="1800">
                                  <a:latin typeface="Cambria Math"/>
                                </a:rPr>
                                <m:t>=</m:t>
                              </m:r>
                              <m:r>
                                <a:rPr sz="1800">
                                  <a:latin typeface="Cambria Math"/>
                                </a:rPr>
                                <m:t>0</m:t>
                              </m:r>
                            </m:oMath>
                          </a14:m>
                          <a:endParaRPr sz="180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1800"/>
                            <a:t>​</a:t>
                          </a:r>
                          <a14:m>
                            <m:oMath xmlns:m="http://schemas.openxmlformats.org/officeDocument/2006/math">
                              <m:r>
                                <a:rPr sz="1800">
                                  <a:latin typeface="Cambria Math"/>
                                </a:rPr>
                                <m:t>3000</m:t>
                              </m:r>
                              <m:r>
                                <a:rPr sz="1800">
                                  <a:latin typeface="Cambria Math"/>
                                </a:rPr>
                                <m:t>𝑥</m:t>
                              </m:r>
                            </m:oMath>
                          </a14:m>
                          <a:endParaRPr sz="1800"/>
                        </a:p>
                      </a:txBody>
                      <a:tcPr marL="36576" marR="36576" marT="36576" marB="36576" anchor="ctr"/>
                    </a:tc>
                    <a:tc>
                      <a:txBody>
                        <a:bodyPr/>
                        <a:lstStyle/>
                        <a:p>
                          <a:pPr algn="l">
                            <a:defRPr sz="1600"/>
                          </a:pPr>
                          <a:r>
                            <a:rPr sz="1800"/>
                            <a:t>​</a:t>
                          </a:r>
                          <a14:m>
                            <m:oMath xmlns:m="http://schemas.openxmlformats.org/officeDocument/2006/math">
                              <m:r>
                                <a:rPr sz="1800">
                                  <a:latin typeface="Cambria Math"/>
                                </a:rPr>
                                <m:t>=</m:t>
                              </m:r>
                              <m:r>
                                <a:rPr sz="1800">
                                  <a:latin typeface="Cambria Math"/>
                                </a:rPr>
                                <m:t>1</m:t>
                              </m:r>
                              <m:r>
                                <a:rPr sz="1800">
                                  <a:latin typeface="Cambria Math"/>
                                </a:rPr>
                                <m:t>,</m:t>
                              </m:r>
                              <m:r>
                                <a:rPr sz="1800">
                                  <a:latin typeface="Cambria Math"/>
                                </a:rPr>
                                <m:t>080</m:t>
                              </m:r>
                              <m:r>
                                <a:rPr sz="1800">
                                  <a:latin typeface="Cambria Math"/>
                                </a:rPr>
                                <m:t>,</m:t>
                              </m:r>
                              <m:r>
                                <a:rPr sz="1800">
                                  <a:latin typeface="Cambria Math"/>
                                </a:rPr>
                                <m:t>000</m:t>
                              </m:r>
                            </m:oMath>
                          </a14:m>
                          <a:endParaRPr sz="180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1800"/>
                            <a:t>​</a:t>
                          </a:r>
                          <a14:m>
                            <m:oMath xmlns:m="http://schemas.openxmlformats.org/officeDocument/2006/math">
                              <m:r>
                                <a:rPr sz="1800">
                                  <a:latin typeface="Cambria Math"/>
                                </a:rPr>
                                <m:t>𝑥</m:t>
                              </m:r>
                            </m:oMath>
                          </a14:m>
                          <a:endParaRPr sz="1800"/>
                        </a:p>
                      </a:txBody>
                      <a:tcPr marL="36576" marR="36576" marT="36576" marB="36576" anchor="ctr"/>
                    </a:tc>
                    <a:tc>
                      <a:txBody>
                        <a:bodyPr/>
                        <a:lstStyle/>
                        <a:p>
                          <a:pPr algn="l">
                            <a:defRPr sz="1600"/>
                          </a:pPr>
                          <a:r>
                            <a:rPr sz="1800"/>
                            <a:t>​</a:t>
                          </a:r>
                          <a14:m>
                            <m:oMath xmlns:m="http://schemas.openxmlformats.org/officeDocument/2006/math">
                              <m:r>
                                <a:rPr sz="1800">
                                  <a:latin typeface="Cambria Math"/>
                                </a:rPr>
                                <m:t>=</m:t>
                              </m:r>
                              <m:r>
                                <a:rPr sz="1800">
                                  <a:latin typeface="Cambria Math"/>
                                </a:rPr>
                                <m:t>360</m:t>
                              </m:r>
                            </m:oMath>
                          </a14:m>
                          <a:endParaRPr sz="180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1800"/>
                            <a:t>​</a:t>
                          </a:r>
                          <a14:m>
                            <m:oMath xmlns:m="http://schemas.openxmlformats.org/officeDocument/2006/math">
                              <m:r>
                                <a:rPr sz="1800">
                                  <a:latin typeface="Cambria Math"/>
                                </a:rPr>
                                <m:t>𝑦</m:t>
                              </m:r>
                            </m:oMath>
                          </a14:m>
                          <a:endParaRPr sz="1800"/>
                        </a:p>
                      </a:txBody>
                      <a:tcPr marL="36576" marR="36576" marT="36576" marB="36576" anchor="ctr"/>
                    </a:tc>
                    <a:tc>
                      <a:txBody>
                        <a:bodyPr/>
                        <a:lstStyle/>
                        <a:p>
                          <a:pPr algn="l">
                            <a:defRPr sz="1600"/>
                          </a:pPr>
                          <a:r>
                            <a:rPr sz="1800" dirty="0"/>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4</m:t>
                                  </m:r>
                                </m:num>
                                <m:den>
                                  <m:r>
                                    <a:rPr sz="1800">
                                      <a:latin typeface="Cambria Math"/>
                                    </a:rPr>
                                    <m:t>9</m:t>
                                  </m:r>
                                </m:den>
                              </m:f>
                              <m:d>
                                <m:dPr>
                                  <m:ctrlPr>
                                    <a:rPr sz="1800" i="1">
                                      <a:latin typeface="Cambria Math" panose="02040503050406030204" pitchFamily="18" charset="0"/>
                                    </a:rPr>
                                  </m:ctrlPr>
                                </m:dPr>
                                <m:e>
                                  <m:r>
                                    <a:rPr sz="1800">
                                      <a:latin typeface="Cambria Math"/>
                                    </a:rPr>
                                    <m:t>360</m:t>
                                  </m:r>
                                </m:e>
                              </m:d>
                              <m:r>
                                <a:rPr sz="1800">
                                  <a:latin typeface="Cambria Math"/>
                                </a:rPr>
                                <m:t>=</m:t>
                              </m:r>
                              <m:r>
                                <a:rPr sz="1800">
                                  <a:latin typeface="Cambria Math"/>
                                </a:rPr>
                                <m:t>160</m:t>
                              </m:r>
                            </m:oMath>
                          </a14:m>
                          <a:endParaRPr sz="1800" dirty="0"/>
                        </a:p>
                      </a:txBody>
                      <a:tcPr marL="36576" marR="36576" marT="36576" marB="36576" anchor="ctr"/>
                    </a:tc>
                    <a:extLst>
                      <a:ext uri="{0D108BD9-81ED-4DB2-BD59-A6C34878D82A}">
                        <a16:rowId xmlns:a16="http://schemas.microsoft.com/office/drawing/2014/main" val="10003"/>
                      </a:ext>
                    </a:extLst>
                  </a:tr>
                </a:tbl>
              </a:graphicData>
            </a:graphic>
          </p:graphicFrame>
        </mc:Choice>
        <mc:Fallback>
          <p:graphicFrame>
            <p:nvGraphicFramePr>
              <p:cNvPr id="5" name="Table 4">
                <a:extLst>
                  <a:ext uri="{FF2B5EF4-FFF2-40B4-BE49-F238E27FC236}">
                    <a16:creationId xmlns:a16="http://schemas.microsoft.com/office/drawing/2014/main" id="{338157E6-3CE7-D048-55E7-D1E337AA929B}"/>
                  </a:ext>
                </a:extLst>
              </p:cNvPr>
              <p:cNvGraphicFramePr>
                <a:graphicFrameLocks noGrp="1"/>
              </p:cNvGraphicFramePr>
              <p:nvPr>
                <p:extLst>
                  <p:ext uri="{D42A27DB-BD31-4B8C-83A1-F6EECF244321}">
                    <p14:modId xmlns:p14="http://schemas.microsoft.com/office/powerpoint/2010/main" val="1944323275"/>
                  </p:ext>
                </p:extLst>
              </p:nvPr>
            </p:nvGraphicFramePr>
            <p:xfrm>
              <a:off x="2743200" y="3776793"/>
              <a:ext cx="3657600" cy="2408111"/>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1032320">
                    <a:tc>
                      <a:txBody>
                        <a:bodyPr/>
                        <a:lstStyle/>
                        <a:p>
                          <a:endParaRPr lang="en-US"/>
                        </a:p>
                      </a:txBody>
                      <a:tcPr marL="36576" marR="36576" marT="36576" marB="36576" anchor="ctr">
                        <a:blipFill>
                          <a:blip r:embed="rId4"/>
                          <a:stretch>
                            <a:fillRect t="-3529" r="-100000" b="-137647"/>
                          </a:stretch>
                        </a:blipFill>
                      </a:tcPr>
                    </a:tc>
                    <a:tc>
                      <a:txBody>
                        <a:bodyPr/>
                        <a:lstStyle/>
                        <a:p>
                          <a:endParaRPr lang="en-US"/>
                        </a:p>
                      </a:txBody>
                      <a:tcPr marL="36576" marR="36576" marT="36576" marB="36576" anchor="ctr">
                        <a:blipFill>
                          <a:blip r:embed="rId4"/>
                          <a:stretch>
                            <a:fillRect l="-100000" t="-3529" b="-137647"/>
                          </a:stretch>
                        </a:blipFill>
                      </a:tcPr>
                    </a:tc>
                    <a:extLst>
                      <a:ext uri="{0D108BD9-81ED-4DB2-BD59-A6C34878D82A}">
                        <a16:rowId xmlns:a16="http://schemas.microsoft.com/office/drawing/2014/main" val="10000"/>
                      </a:ext>
                    </a:extLst>
                  </a:tr>
                  <a:tr h="457200">
                    <a:tc>
                      <a:txBody>
                        <a:bodyPr/>
                        <a:lstStyle/>
                        <a:p>
                          <a:endParaRPr lang="en-US"/>
                        </a:p>
                      </a:txBody>
                      <a:tcPr marL="36576" marR="36576" marT="36576" marB="36576" anchor="ctr">
                        <a:blipFill>
                          <a:blip r:embed="rId4"/>
                          <a:stretch>
                            <a:fillRect t="-234667" r="-100000" b="-212000"/>
                          </a:stretch>
                        </a:blipFill>
                      </a:tcPr>
                    </a:tc>
                    <a:tc>
                      <a:txBody>
                        <a:bodyPr/>
                        <a:lstStyle/>
                        <a:p>
                          <a:endParaRPr lang="en-US"/>
                        </a:p>
                      </a:txBody>
                      <a:tcPr marL="36576" marR="36576" marT="36576" marB="36576" anchor="ctr">
                        <a:blipFill>
                          <a:blip r:embed="rId4"/>
                          <a:stretch>
                            <a:fillRect l="-100000" t="-234667" b="-212000"/>
                          </a:stretch>
                        </a:blipFill>
                      </a:tcPr>
                    </a:tc>
                    <a:extLst>
                      <a:ext uri="{0D108BD9-81ED-4DB2-BD59-A6C34878D82A}">
                        <a16:rowId xmlns:a16="http://schemas.microsoft.com/office/drawing/2014/main" val="10001"/>
                      </a:ext>
                    </a:extLst>
                  </a:tr>
                  <a:tr h="457200">
                    <a:tc>
                      <a:txBody>
                        <a:bodyPr/>
                        <a:lstStyle/>
                        <a:p>
                          <a:endParaRPr lang="en-US"/>
                        </a:p>
                      </a:txBody>
                      <a:tcPr marL="36576" marR="36576" marT="36576" marB="36576" anchor="ctr">
                        <a:blipFill>
                          <a:blip r:embed="rId4"/>
                          <a:stretch>
                            <a:fillRect t="-334667" r="-100000" b="-112000"/>
                          </a:stretch>
                        </a:blipFill>
                      </a:tcPr>
                    </a:tc>
                    <a:tc>
                      <a:txBody>
                        <a:bodyPr/>
                        <a:lstStyle/>
                        <a:p>
                          <a:endParaRPr lang="en-US"/>
                        </a:p>
                      </a:txBody>
                      <a:tcPr marL="36576" marR="36576" marT="36576" marB="36576" anchor="ctr">
                        <a:blipFill>
                          <a:blip r:embed="rId4"/>
                          <a:stretch>
                            <a:fillRect l="-100000" t="-334667" b="-112000"/>
                          </a:stretch>
                        </a:blipFill>
                      </a:tcPr>
                    </a:tc>
                    <a:extLst>
                      <a:ext uri="{0D108BD9-81ED-4DB2-BD59-A6C34878D82A}">
                        <a16:rowId xmlns:a16="http://schemas.microsoft.com/office/drawing/2014/main" val="10002"/>
                      </a:ext>
                    </a:extLst>
                  </a:tr>
                  <a:tr h="461391">
                    <a:tc>
                      <a:txBody>
                        <a:bodyPr/>
                        <a:lstStyle/>
                        <a:p>
                          <a:endParaRPr lang="en-US"/>
                        </a:p>
                      </a:txBody>
                      <a:tcPr marL="36576" marR="36576" marT="36576" marB="36576" anchor="ctr">
                        <a:blipFill>
                          <a:blip r:embed="rId4"/>
                          <a:stretch>
                            <a:fillRect t="-428947" r="-100000" b="-10526"/>
                          </a:stretch>
                        </a:blipFill>
                      </a:tcPr>
                    </a:tc>
                    <a:tc>
                      <a:txBody>
                        <a:bodyPr/>
                        <a:lstStyle/>
                        <a:p>
                          <a:endParaRPr lang="en-US"/>
                        </a:p>
                      </a:txBody>
                      <a:tcPr marL="36576" marR="36576" marT="36576" marB="36576" anchor="ctr">
                        <a:blipFill>
                          <a:blip r:embed="rId4"/>
                          <a:stretch>
                            <a:fillRect l="-100000" t="-428947" b="-10526"/>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3E0D7C5-D354-404D-7BCC-E31660E3D6E1}"/>
                  </a:ext>
                </a:extLst>
              </p:cNvPr>
              <p:cNvSpPr txBox="1"/>
              <p:nvPr/>
            </p:nvSpPr>
            <p:spPr>
              <a:xfrm>
                <a:off x="457200" y="3183499"/>
                <a:ext cx="8229600" cy="658642"/>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600" b="0" i="0" u="none" strike="noStrike" kern="1200" cap="none" spc="0" normalizeH="0" baseline="0" noProof="0" dirty="0">
                    <a:ln>
                      <a:noFill/>
                    </a:ln>
                    <a:solidFill>
                      <a:srgbClr val="366092"/>
                    </a:solidFill>
                    <a:effectLst/>
                    <a:uLnTx/>
                    <a:uFillTx/>
                    <a:latin typeface="Calibri"/>
                    <a:ea typeface="+mn-ea"/>
                    <a:cs typeface="+mn-cs"/>
                  </a:rPr>
                  <a:t>Substitute </a:t>
                </a:r>
                <a14:m>
                  <m:oMath xmlns:m="http://schemas.openxmlformats.org/officeDocument/2006/math">
                    <m:f>
                      <m:fPr>
                        <m:ctrlPr>
                          <a:rPr kumimoji="0" lang="ar-AE" sz="26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num>
                      <m:den>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9</m:t>
                        </m:r>
                      </m:den>
                    </m:f>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oMath>
                </a14:m>
                <a:r>
                  <a:rPr kumimoji="0" lang="ar-AE" sz="2600" b="0" i="0" u="none" strike="noStrike" kern="1200" cap="none" spc="0" normalizeH="0" baseline="0" noProof="0" dirty="0">
                    <a:ln>
                      <a:noFill/>
                    </a:ln>
                    <a:solidFill>
                      <a:srgbClr val="366092"/>
                    </a:solidFill>
                    <a:effectLst/>
                    <a:uLnTx/>
                    <a:uFillTx/>
                    <a:latin typeface="Calibri"/>
                    <a:ea typeface="+mn-ea"/>
                    <a:cs typeface="Arial" panose="020B0604020202020204" pitchFamily="34" charset="0"/>
                  </a:rPr>
                  <a:t> </a:t>
                </a:r>
                <a:r>
                  <a:rPr kumimoji="0" lang="en-US" sz="2600" b="0" i="0" u="none" strike="noStrike" kern="1200" cap="none" spc="0" normalizeH="0" baseline="0" noProof="0" dirty="0">
                    <a:ln>
                      <a:noFill/>
                    </a:ln>
                    <a:solidFill>
                      <a:srgbClr val="366092"/>
                    </a:solidFill>
                    <a:effectLst/>
                    <a:uLnTx/>
                    <a:uFillTx/>
                    <a:latin typeface="Calibri"/>
                    <a:ea typeface="+mn-ea"/>
                    <a:cs typeface="+mn-cs"/>
                  </a:rPr>
                  <a:t>for </a:t>
                </a:r>
                <a14:m>
                  <m:oMath xmlns:m="http://schemas.openxmlformats.org/officeDocument/2006/math">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oMath>
                </a14:m>
                <a:r>
                  <a:rPr kumimoji="0" lang="en-US" sz="2600" b="0" i="0" u="none" strike="noStrike" kern="1200" cap="none" spc="0" normalizeH="0" baseline="0" noProof="0" dirty="0">
                    <a:ln>
                      <a:noFill/>
                    </a:ln>
                    <a:solidFill>
                      <a:srgbClr val="366092"/>
                    </a:solidFill>
                    <a:effectLst/>
                    <a:uLnTx/>
                    <a:uFillTx/>
                    <a:latin typeface="Calibri"/>
                    <a:ea typeface="+mn-ea"/>
                    <a:cs typeface="+mn-cs"/>
                  </a:rPr>
                  <a:t> in equation (3).</a:t>
                </a:r>
              </a:p>
            </p:txBody>
          </p:sp>
        </mc:Choice>
        <mc:Fallback>
          <p:sp>
            <p:nvSpPr>
              <p:cNvPr id="7" name="TextBox 6">
                <a:extLst>
                  <a:ext uri="{FF2B5EF4-FFF2-40B4-BE49-F238E27FC236}">
                    <a16:creationId xmlns:a16="http://schemas.microsoft.com/office/drawing/2014/main" id="{23E0D7C5-D354-404D-7BCC-E31660E3D6E1}"/>
                  </a:ext>
                </a:extLst>
              </p:cNvPr>
              <p:cNvSpPr txBox="1">
                <a:spLocks noRot="1" noChangeAspect="1" noMove="1" noResize="1" noEditPoints="1" noAdjustHandles="1" noChangeArrowheads="1" noChangeShapeType="1" noTextEdit="1"/>
              </p:cNvSpPr>
              <p:nvPr/>
            </p:nvSpPr>
            <p:spPr>
              <a:xfrm>
                <a:off x="457200" y="3183499"/>
                <a:ext cx="8229600" cy="658642"/>
              </a:xfrm>
              <a:prstGeom prst="rect">
                <a:avLst/>
              </a:prstGeom>
              <a:blipFill>
                <a:blip r:embed="rId5"/>
                <a:stretch>
                  <a:fillRect l="-1333" b="-11111"/>
                </a:stretch>
              </a:blipFill>
            </p:spPr>
            <p:txBody>
              <a:bodyPr/>
              <a:lstStyle/>
              <a:p>
                <a:r>
                  <a:rPr lang="en-US">
                    <a:noFill/>
                  </a:rPr>
                  <a:t> </a:t>
                </a:r>
              </a:p>
            </p:txBody>
          </p:sp>
        </mc:Fallback>
      </mc:AlternateContent>
    </p:spTree>
    <p:extLst>
      <p:ext uri="{BB962C8B-B14F-4D97-AF65-F5344CB8AC3E}">
        <p14:creationId xmlns:p14="http://schemas.microsoft.com/office/powerpoint/2010/main" val="1590359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Optimization Using the Cobb‐Douglas Production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4: To maximize production, the company should invest </a:t>
                </a:r>
                <a:r>
                  <a:rPr sz="2800">
                    <a:latin typeface="Cambria Math"/>
                  </a:rPr>
                  <a:t>360</a:t>
                </a:r>
                <a:r>
                  <a:rPr sz="2800"/>
                  <a:t> units of labor and </a:t>
                </a:r>
                <a:r>
                  <a:rPr sz="2800">
                    <a:latin typeface="Cambria Math"/>
                  </a:rPr>
                  <a:t>160</a:t>
                </a:r>
                <a:r>
                  <a:rPr sz="2800"/>
                  <a:t> units of capital.</a:t>
                </a:r>
              </a:p>
              <a:p>
                <a:r>
                  <a:rPr sz="2800"/>
                  <a:t>This investment will result in a production level of approximately</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360</m:t>
                              </m:r>
                              <m:r>
                                <m:rPr>
                                  <m:nor/>
                                </m:rPr>
                                <a:rPr/>
                                <m:t>, </m:t>
                              </m:r>
                              <m:r>
                                <a:rPr>
                                  <a:latin typeface="Cambria Math" panose="02040503050406030204" pitchFamily="18" charset="0"/>
                                </a:rPr>
                                <m:t>160</m:t>
                              </m:r>
                            </m:e>
                          </m:d>
                        </m:e>
                      </m:func>
                      <m:r>
                        <a:rPr>
                          <a:latin typeface="Cambria Math" panose="02040503050406030204" pitchFamily="18" charset="0"/>
                        </a:rPr>
                        <m:t>=100</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360</m:t>
                              </m:r>
                            </m:e>
                          </m:d>
                        </m:e>
                        <m:sup>
                          <m:r>
                            <a:rPr>
                              <a:latin typeface="Cambria Math" panose="02040503050406030204" pitchFamily="18" charset="0"/>
                            </a:rPr>
                            <m:t>0.6</m:t>
                          </m:r>
                        </m:sup>
                      </m:sSup>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160</m:t>
                              </m:r>
                            </m:e>
                          </m:d>
                        </m:e>
                        <m:sup>
                          <m:r>
                            <a:rPr>
                              <a:latin typeface="Cambria Math" panose="02040503050406030204" pitchFamily="18" charset="0"/>
                            </a:rPr>
                            <m:t>0.4</m:t>
                          </m:r>
                        </m:sup>
                      </m:sSup>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360</m:t>
                              </m:r>
                              <m:r>
                                <m:rPr>
                                  <m:nor/>
                                </m:rPr>
                                <a:rPr/>
                                <m:t>, </m:t>
                              </m:r>
                              <m:r>
                                <a:rPr>
                                  <a:latin typeface="Cambria Math" panose="02040503050406030204" pitchFamily="18" charset="0"/>
                                </a:rPr>
                                <m:t>160</m:t>
                              </m:r>
                            </m:e>
                          </m:d>
                        </m:e>
                      </m:phant>
                      <m:r>
                        <a:rPr>
                          <a:latin typeface="Cambria Math" panose="02040503050406030204" pitchFamily="18" charset="0"/>
                        </a:rPr>
                        <m:t>≈100</m:t>
                      </m:r>
                      <m:d>
                        <m:dPr>
                          <m:ctrlPr>
                            <a:rPr i="1">
                              <a:latin typeface="Cambria Math" panose="02040503050406030204" pitchFamily="18" charset="0"/>
                            </a:rPr>
                          </m:ctrlPr>
                        </m:dPr>
                        <m:e>
                          <m:r>
                            <a:rPr>
                              <a:latin typeface="Cambria Math" panose="02040503050406030204" pitchFamily="18" charset="0"/>
                            </a:rPr>
                            <m:t>34.181</m:t>
                          </m:r>
                        </m:e>
                      </m:d>
                      <m:d>
                        <m:dPr>
                          <m:ctrlPr>
                            <a:rPr i="1">
                              <a:latin typeface="Cambria Math" panose="02040503050406030204" pitchFamily="18" charset="0"/>
                            </a:rPr>
                          </m:ctrlPr>
                        </m:dPr>
                        <m:e>
                          <m:r>
                            <a:rPr>
                              <a:latin typeface="Cambria Math" panose="02040503050406030204" pitchFamily="18" charset="0"/>
                            </a:rPr>
                            <m:t>7.615</m:t>
                          </m:r>
                        </m:e>
                      </m:d>
                      <m:r>
                        <a:rPr>
                          <a:latin typeface="Cambria Math" panose="02040503050406030204" pitchFamily="18" charset="0"/>
                        </a:rPr>
                        <m:t>≈26,029</m:t>
                      </m:r>
                      <m:r>
                        <m:rPr>
                          <m:nor/>
                        </m:rPr>
                        <a:rPr/>
                        <m:t>units</m:t>
                      </m:r>
                      <m:r>
                        <m:rPr>
                          <m:nor/>
                        </m:rPr>
                        <a:rPr/>
                        <m:t>.</m:t>
                      </m:r>
                    </m:oMath>
                  </m:oMathPara>
                </a14:m>
                <a:endParaRPr sz="2800"/>
              </a:p>
              <a:p>
                <a:r>
                  <a:rPr sz="2800"/>
                  <a:t>(The student should verify that </a:t>
                </a:r>
                <a:r>
                  <a:rPr sz="2800">
                    <a:latin typeface="Cambria Math"/>
                  </a:rPr>
                  <a:t>26,029</a:t>
                </a:r>
                <a:r>
                  <a:rPr sz="2800"/>
                  <a:t> is indeed a maximum.)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Method of Lagrange Multipliers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To maximize or minimize a function </a:t>
                </a:r>
                <a14:m>
                  <m:oMath xmlns:m="http://schemas.openxmlformats.org/officeDocument/2006/math">
                    <m:r>
                      <a:rPr>
                        <a:latin typeface="Cambria Math" panose="02040503050406030204" pitchFamily="18" charset="0"/>
                      </a:rPr>
                      <m:t>𝑧</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oMath>
                </a14:m>
                <a:r>
                  <a:rPr sz="2800" dirty="0"/>
                  <a:t> subject to the constraint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r>
                      <a:rPr>
                        <a:latin typeface="Cambria Math" panose="02040503050406030204" pitchFamily="18" charset="0"/>
                      </a:rPr>
                      <m:t>=</m:t>
                    </m:r>
                    <m:r>
                      <a:rPr>
                        <a:latin typeface="Cambria Math" panose="02040503050406030204" pitchFamily="18" charset="0"/>
                      </a:rPr>
                      <m:t>0</m:t>
                    </m:r>
                  </m:oMath>
                </a14:m>
                <a:r>
                  <a:rPr sz="2800" dirty="0"/>
                  <a:t>:</a:t>
                </a:r>
              </a:p>
              <a:p>
                <a:pPr>
                  <a:defRPr b="1"/>
                </a:pPr>
                <a:r>
                  <a:rPr sz="2800" dirty="0"/>
                  <a:t>Step 1: Form the Lagrange function.</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𝐹</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r>
                              <m:rPr>
                                <m:nor/>
                              </m:rPr>
                              <a:rPr/>
                              <m:t>, </m:t>
                            </m:r>
                            <m:r>
                              <a:rPr>
                                <a:latin typeface="Cambria Math" panose="02040503050406030204" pitchFamily="18" charset="0"/>
                              </a:rPr>
                              <m:t>𝜆</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r>
                      <a:rPr>
                        <a:latin typeface="Cambria Math" panose="02040503050406030204" pitchFamily="18" charset="0"/>
                      </a:rPr>
                      <m:t>+</m:t>
                    </m:r>
                    <m:r>
                      <a:rPr>
                        <a:latin typeface="Cambria Math" panose="02040503050406030204" pitchFamily="18" charset="0"/>
                      </a:rPr>
                      <m:t>𝜆</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oMath>
                </a14:m>
                <a:endParaRPr lang="en-US" sz="2800"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b="1"/>
                </a:pPr>
                <a:r>
                  <a:rPr kumimoji="0" lang="en-US" sz="2800" b="1" i="0" u="none" strike="noStrike" kern="1200" cap="none" spc="0" normalizeH="0" baseline="0" noProof="0" dirty="0">
                    <a:ln>
                      <a:noFill/>
                    </a:ln>
                    <a:solidFill>
                      <a:srgbClr val="000000"/>
                    </a:solidFill>
                    <a:effectLst/>
                    <a:uLnTx/>
                    <a:uFillTx/>
                    <a:latin typeface="Calibri"/>
                    <a:ea typeface="+mn-ea"/>
                    <a:cs typeface="+mn-cs"/>
                  </a:rPr>
                  <a:t>Step 2: Find each of the partial derivatives </a:t>
                </a:r>
                <a14:m>
                  <m:oMath xmlns:m="http://schemas.openxmlformats.org/officeDocument/2006/math">
                    <m:sSub>
                      <m:sSubPr>
                        <m:ctrlPr>
                          <a:rPr kumimoji="0" lang="ar-AE" sz="2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ar-AE"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𝐹</m:t>
                        </m:r>
                      </m:e>
                      <m:sub>
                        <m:r>
                          <a:rPr kumimoji="0" lang="ar-AE"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oMath>
                </a14:m>
                <a:r>
                  <a:rPr kumimoji="0" lang="ar-AE" sz="2800" b="1" i="0" u="none" strike="noStrike" kern="1200" cap="none" spc="0" normalizeH="0" baseline="0" noProof="0" dirty="0">
                    <a:ln>
                      <a:noFill/>
                    </a:ln>
                    <a:solidFill>
                      <a:srgbClr val="000000"/>
                    </a:solidFill>
                    <a:effectLst/>
                    <a:uLnTx/>
                    <a:uFillTx/>
                    <a:latin typeface="Calibri"/>
                    <a:ea typeface="+mn-ea"/>
                    <a:cs typeface="+mn-cs"/>
                  </a:rPr>
                  <a:t>, </a:t>
                </a:r>
                <a14:m>
                  <m:oMath xmlns:m="http://schemas.openxmlformats.org/officeDocument/2006/math">
                    <m:sSub>
                      <m:sSubPr>
                        <m:ctrlPr>
                          <a:rPr kumimoji="0" lang="ar-AE" sz="2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ar-AE"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𝐹</m:t>
                        </m:r>
                      </m:e>
                      <m:sub>
                        <m:r>
                          <a:rPr kumimoji="0" lang="ar-AE"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oMath>
                </a14:m>
                <a:r>
                  <a:rPr kumimoji="0" lang="ar-AE" sz="2800" b="1" i="0" u="none" strike="noStrike" kern="1200" cap="none" spc="0" normalizeH="0" baseline="0" noProof="0" dirty="0">
                    <a:ln>
                      <a:noFill/>
                    </a:ln>
                    <a:solidFill>
                      <a:srgbClr val="000000"/>
                    </a:solidFill>
                    <a:effectLst/>
                    <a:uLnTx/>
                    <a:uFillTx/>
                    <a:latin typeface="Calibri"/>
                    <a:ea typeface="+mn-ea"/>
                    <a:cs typeface="+mn-cs"/>
                  </a:rPr>
                  <a:t>, </a:t>
                </a:r>
                <a:r>
                  <a:rPr kumimoji="0" lang="en-US" sz="2800" b="1" i="0" u="none" strike="noStrike" kern="1200" cap="none" spc="0" normalizeH="0" baseline="0" noProof="0" dirty="0">
                    <a:ln>
                      <a:noFill/>
                    </a:ln>
                    <a:solidFill>
                      <a:srgbClr val="000000"/>
                    </a:solidFill>
                    <a:effectLst/>
                    <a:uLnTx/>
                    <a:uFillTx/>
                    <a:latin typeface="Calibri"/>
                    <a:ea typeface="+mn-ea"/>
                    <a:cs typeface="+mn-cs"/>
                  </a:rPr>
                  <a:t>and </a:t>
                </a:r>
                <a14:m>
                  <m:oMath xmlns:m="http://schemas.openxmlformats.org/officeDocument/2006/math">
                    <m:sSub>
                      <m:sSubPr>
                        <m:ctrlPr>
                          <a:rPr kumimoji="0" lang="ar-AE" sz="2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ar-AE"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𝐹</m:t>
                        </m:r>
                      </m:e>
                      <m:sub>
                        <m:r>
                          <a:rPr kumimoji="0" lang="ar-AE"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𝜆</m:t>
                        </m:r>
                      </m:sub>
                    </m:sSub>
                  </m:oMath>
                </a14:m>
                <a:r>
                  <a:rPr kumimoji="0" lang="ar-AE" sz="2800" b="1" i="0" u="none" strike="noStrike" kern="1200" cap="none" spc="0" normalizeH="0" baseline="0" noProof="0" dirty="0">
                    <a:ln>
                      <a:noFill/>
                    </a:ln>
                    <a:solidFill>
                      <a:srgbClr val="000000"/>
                    </a:solidFill>
                    <a:effectLst/>
                    <a:uLnTx/>
                    <a:uFillTx/>
                    <a:latin typeface="Calibri"/>
                    <a:ea typeface="+mn-ea"/>
                    <a:cs typeface="+mn-cs"/>
                  </a:rPr>
                  <a:t>, </a:t>
                </a:r>
                <a:r>
                  <a:rPr kumimoji="0" lang="en-US" sz="2800" b="1" i="0" u="none" strike="noStrike" kern="1200" cap="none" spc="0" normalizeH="0" baseline="0" noProof="0" dirty="0">
                    <a:ln>
                      <a:noFill/>
                    </a:ln>
                    <a:solidFill>
                      <a:srgbClr val="000000"/>
                    </a:solidFill>
                    <a:effectLst/>
                    <a:uLnTx/>
                    <a:uFillTx/>
                    <a:latin typeface="Calibri"/>
                    <a:ea typeface="+mn-ea"/>
                    <a:cs typeface="+mn-cs"/>
                  </a:rPr>
                  <a:t>provided all partials exist.</a:t>
                </a:r>
              </a:p>
              <a:p>
                <a:pPr algn="ctr">
                  <a:defRPr sz="2800"/>
                </a:pPr>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69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In economics, the absolute value of the Lagrange multiplier </a:t>
                </a:r>
                <a14:m>
                  <m:oMath xmlns:m="http://schemas.openxmlformats.org/officeDocument/2006/math">
                    <m:r>
                      <a:rPr>
                        <a:latin typeface="Cambria Math" panose="02040503050406030204" pitchFamily="18" charset="0"/>
                      </a:rPr>
                      <m:t>𝜆</m:t>
                    </m:r>
                  </m:oMath>
                </a14:m>
                <a:r>
                  <a:rPr sz="2800"/>
                  <a:t> used in maximizing a production function is called the </a:t>
                </a:r>
                <a:r>
                  <a:rPr sz="2800" b="1"/>
                  <a:t>marginal productivity of money</a:t>
                </a:r>
                <a:r>
                  <a:rPr sz="2800"/>
                  <a:t>. That is,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𝜆</m:t>
                        </m:r>
                      </m:e>
                    </m:d>
                  </m:oMath>
                </a14:m>
                <a:r>
                  <a:rPr sz="2800"/>
                  <a:t> indicates the increase in production that could be expected for an increased investment of one dollar. In this course we will not be concerned with the marginal productivity of money or any other interpretations of </a:t>
                </a:r>
                <a14:m>
                  <m:oMath xmlns:m="http://schemas.openxmlformats.org/officeDocument/2006/math">
                    <m:r>
                      <a:rPr>
                        <a:latin typeface="Cambria Math" panose="02040503050406030204" pitchFamily="18" charset="0"/>
                      </a:rPr>
                      <m:t>𝜆</m:t>
                    </m:r>
                  </m:oMath>
                </a14:m>
                <a:r>
                  <a:rPr sz="2800"/>
                  <a:t>. This is why we have not found the values of </a:t>
                </a:r>
                <a14:m>
                  <m:oMath xmlns:m="http://schemas.openxmlformats.org/officeDocument/2006/math">
                    <m:r>
                      <a:rPr>
                        <a:latin typeface="Cambria Math" panose="02040503050406030204" pitchFamily="18" charset="0"/>
                      </a:rPr>
                      <m:t>𝜆</m:t>
                    </m:r>
                  </m:oMath>
                </a14:m>
                <a:r>
                  <a:rPr sz="2800"/>
                  <a:t> in the examples.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919"/>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Method of Lagrange Multipliers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800" b="1" i="0" u="none" strike="noStrike" kern="1200" cap="none" spc="0" normalizeH="0" baseline="0" noProof="0" dirty="0">
                    <a:ln>
                      <a:noFill/>
                    </a:ln>
                    <a:solidFill>
                      <a:srgbClr val="000000"/>
                    </a:solidFill>
                    <a:effectLst/>
                    <a:uLnTx/>
                    <a:uFillTx/>
                    <a:latin typeface="Calibri"/>
                    <a:ea typeface="+mn-ea"/>
                    <a:cs typeface="+mn-cs"/>
                  </a:rPr>
                  <a:t>Step 3: Solve the following system of three equations.</a:t>
                </a:r>
              </a:p>
              <a:p>
                <a:pPr lvl="0" algn="ctr">
                  <a:defRPr sz="2800"/>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eqArr>
                            <m:eqArrPr>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eqArrPr>
                            <m:e>
                              <m:func>
                                <m:funcPr>
                                  <m:ctrlPr>
                                    <a:rPr lang="ar-AE" i="1">
                                      <a:latin typeface="Cambria Math" panose="02040503050406030204" pitchFamily="18" charset="0"/>
                                    </a:rPr>
                                  </m:ctrlPr>
                                </m:funcPr>
                                <m:fName>
                                  <m:sSub>
                                    <m:sSubPr>
                                      <m:ctrlPr>
                                        <a:rPr lang="ar-AE" i="1">
                                          <a:latin typeface="Cambria Math" panose="02040503050406030204" pitchFamily="18" charset="0"/>
                                        </a:rPr>
                                      </m:ctrlPr>
                                    </m:sSubPr>
                                    <m:e>
                                      <m:r>
                                        <a:rPr lang="ar-AE">
                                          <a:latin typeface="Cambria Math" panose="02040503050406030204" pitchFamily="18" charset="0"/>
                                        </a:rPr>
                                        <m:t>𝐹</m:t>
                                      </m:r>
                                    </m:e>
                                    <m:sub>
                                      <m:r>
                                        <a:rPr lang="ar-AE">
                                          <a:latin typeface="Cambria Math" panose="02040503050406030204" pitchFamily="18" charset="0"/>
                                        </a:rPr>
                                        <m:t>𝑥</m:t>
                                      </m:r>
                                    </m:sub>
                                  </m:sSub>
                                </m:fName>
                                <m:e>
                                  <m:d>
                                    <m:dPr>
                                      <m:ctrlPr>
                                        <a:rPr lang="ar-AE" i="1">
                                          <a:latin typeface="Cambria Math" panose="02040503050406030204" pitchFamily="18" charset="0"/>
                                        </a:rPr>
                                      </m:ctrlPr>
                                    </m:dPr>
                                    <m:e>
                                      <m:r>
                                        <a:rPr lang="ar-AE">
                                          <a:latin typeface="Cambria Math" panose="02040503050406030204" pitchFamily="18" charset="0"/>
                                        </a:rPr>
                                        <m:t>𝑥</m:t>
                                      </m:r>
                                      <m:r>
                                        <m:rPr>
                                          <m:nor/>
                                        </m:rPr>
                                        <a:rPr lang="ar-AE"/>
                                        <m:t>, </m:t>
                                      </m:r>
                                      <m:r>
                                        <a:rPr lang="ar-AE">
                                          <a:latin typeface="Cambria Math" panose="02040503050406030204" pitchFamily="18" charset="0"/>
                                        </a:rPr>
                                        <m:t>𝑦</m:t>
                                      </m:r>
                                      <m:r>
                                        <m:rPr>
                                          <m:nor/>
                                        </m:rPr>
                                        <a:rPr lang="ar-AE"/>
                                        <m:t>, </m:t>
                                      </m:r>
                                      <m:r>
                                        <a:rPr lang="ar-AE">
                                          <a:latin typeface="Cambria Math" panose="02040503050406030204" pitchFamily="18" charset="0"/>
                                        </a:rPr>
                                        <m:t>𝜆</m:t>
                                      </m:r>
                                    </m:e>
                                  </m:d>
                                </m:e>
                              </m:func>
                              <m:r>
                                <a:rPr lang="ar-AE">
                                  <a:latin typeface="Cambria Math" panose="02040503050406030204" pitchFamily="18" charset="0"/>
                                </a:rPr>
                                <m:t>=</m:t>
                              </m:r>
                              <m:r>
                                <a:rPr lang="ar-AE">
                                  <a:latin typeface="Cambria Math" panose="02040503050406030204" pitchFamily="18" charset="0"/>
                                </a:rPr>
                                <m:t>0</m:t>
                              </m:r>
                            </m:e>
                            <m:e>
                              <m:func>
                                <m:funcPr>
                                  <m:ctrlPr>
                                    <a:rPr lang="ar-AE" i="1">
                                      <a:latin typeface="Cambria Math" panose="02040503050406030204" pitchFamily="18" charset="0"/>
                                    </a:rPr>
                                  </m:ctrlPr>
                                </m:funcPr>
                                <m:fName>
                                  <m:sSub>
                                    <m:sSubPr>
                                      <m:ctrlPr>
                                        <a:rPr lang="ar-AE" i="1">
                                          <a:latin typeface="Cambria Math" panose="02040503050406030204" pitchFamily="18" charset="0"/>
                                        </a:rPr>
                                      </m:ctrlPr>
                                    </m:sSubPr>
                                    <m:e>
                                      <m:r>
                                        <a:rPr lang="ar-AE">
                                          <a:latin typeface="Cambria Math" panose="02040503050406030204" pitchFamily="18" charset="0"/>
                                        </a:rPr>
                                        <m:t>𝐹</m:t>
                                      </m:r>
                                    </m:e>
                                    <m:sub>
                                      <m:r>
                                        <a:rPr lang="ar-AE">
                                          <a:latin typeface="Cambria Math" panose="02040503050406030204" pitchFamily="18" charset="0"/>
                                        </a:rPr>
                                        <m:t>𝑦</m:t>
                                      </m:r>
                                    </m:sub>
                                  </m:sSub>
                                </m:fName>
                                <m:e>
                                  <m:d>
                                    <m:dPr>
                                      <m:ctrlPr>
                                        <a:rPr lang="ar-AE" i="1">
                                          <a:latin typeface="Cambria Math" panose="02040503050406030204" pitchFamily="18" charset="0"/>
                                        </a:rPr>
                                      </m:ctrlPr>
                                    </m:dPr>
                                    <m:e>
                                      <m:r>
                                        <a:rPr lang="ar-AE">
                                          <a:latin typeface="Cambria Math" panose="02040503050406030204" pitchFamily="18" charset="0"/>
                                        </a:rPr>
                                        <m:t>𝑥</m:t>
                                      </m:r>
                                      <m:r>
                                        <m:rPr>
                                          <m:nor/>
                                        </m:rPr>
                                        <a:rPr lang="ar-AE"/>
                                        <m:t>, </m:t>
                                      </m:r>
                                      <m:r>
                                        <a:rPr lang="ar-AE">
                                          <a:latin typeface="Cambria Math" panose="02040503050406030204" pitchFamily="18" charset="0"/>
                                        </a:rPr>
                                        <m:t>𝑦</m:t>
                                      </m:r>
                                      <m:r>
                                        <m:rPr>
                                          <m:nor/>
                                        </m:rPr>
                                        <a:rPr lang="ar-AE"/>
                                        <m:t>, </m:t>
                                      </m:r>
                                      <m:r>
                                        <a:rPr lang="ar-AE">
                                          <a:latin typeface="Cambria Math" panose="02040503050406030204" pitchFamily="18" charset="0"/>
                                        </a:rPr>
                                        <m:t>𝜆</m:t>
                                      </m:r>
                                    </m:e>
                                  </m:d>
                                </m:e>
                              </m:func>
                              <m:r>
                                <a:rPr lang="ar-AE">
                                  <a:latin typeface="Cambria Math" panose="02040503050406030204" pitchFamily="18" charset="0"/>
                                </a:rPr>
                                <m:t>=</m:t>
                              </m:r>
                              <m:r>
                                <a:rPr lang="ar-AE">
                                  <a:latin typeface="Cambria Math" panose="02040503050406030204" pitchFamily="18" charset="0"/>
                                </a:rPr>
                                <m:t>0</m:t>
                              </m:r>
                            </m:e>
                            <m:e>
                              <m:func>
                                <m:funcPr>
                                  <m:ctrlPr>
                                    <a:rPr lang="ar-AE" i="1">
                                      <a:latin typeface="Cambria Math" panose="02040503050406030204" pitchFamily="18" charset="0"/>
                                    </a:rPr>
                                  </m:ctrlPr>
                                </m:funcPr>
                                <m:fName>
                                  <m:sSub>
                                    <m:sSubPr>
                                      <m:ctrlPr>
                                        <a:rPr lang="ar-AE" i="1">
                                          <a:latin typeface="Cambria Math" panose="02040503050406030204" pitchFamily="18" charset="0"/>
                                        </a:rPr>
                                      </m:ctrlPr>
                                    </m:sSubPr>
                                    <m:e>
                                      <m:r>
                                        <a:rPr lang="ar-AE">
                                          <a:latin typeface="Cambria Math" panose="02040503050406030204" pitchFamily="18" charset="0"/>
                                        </a:rPr>
                                        <m:t>𝐹</m:t>
                                      </m:r>
                                    </m:e>
                                    <m:sub>
                                      <m:r>
                                        <a:rPr lang="ar-AE">
                                          <a:latin typeface="Cambria Math" panose="02040503050406030204" pitchFamily="18" charset="0"/>
                                        </a:rPr>
                                        <m:t>𝜆</m:t>
                                      </m:r>
                                    </m:sub>
                                  </m:sSub>
                                </m:fName>
                                <m:e>
                                  <m:d>
                                    <m:dPr>
                                      <m:ctrlPr>
                                        <a:rPr lang="ar-AE" i="1">
                                          <a:latin typeface="Cambria Math" panose="02040503050406030204" pitchFamily="18" charset="0"/>
                                        </a:rPr>
                                      </m:ctrlPr>
                                    </m:dPr>
                                    <m:e>
                                      <m:r>
                                        <a:rPr lang="ar-AE">
                                          <a:latin typeface="Cambria Math" panose="02040503050406030204" pitchFamily="18" charset="0"/>
                                        </a:rPr>
                                        <m:t>𝑥</m:t>
                                      </m:r>
                                      <m:r>
                                        <m:rPr>
                                          <m:nor/>
                                        </m:rPr>
                                        <a:rPr lang="ar-AE"/>
                                        <m:t>, </m:t>
                                      </m:r>
                                      <m:r>
                                        <a:rPr lang="ar-AE">
                                          <a:latin typeface="Cambria Math" panose="02040503050406030204" pitchFamily="18" charset="0"/>
                                        </a:rPr>
                                        <m:t>𝑦</m:t>
                                      </m:r>
                                      <m:r>
                                        <m:rPr>
                                          <m:nor/>
                                        </m:rPr>
                                        <a:rPr lang="ar-AE"/>
                                        <m:t>, </m:t>
                                      </m:r>
                                      <m:r>
                                        <a:rPr lang="ar-AE">
                                          <a:latin typeface="Cambria Math" panose="02040503050406030204" pitchFamily="18" charset="0"/>
                                        </a:rPr>
                                        <m:t>𝜆</m:t>
                                      </m:r>
                                    </m:e>
                                  </m:d>
                                </m:e>
                              </m:func>
                              <m:r>
                                <a:rPr lang="ar-AE">
                                  <a:latin typeface="Cambria Math" panose="02040503050406030204" pitchFamily="18" charset="0"/>
                                </a:rPr>
                                <m:t>=</m:t>
                              </m:r>
                              <m:r>
                                <a:rPr lang="ar-AE">
                                  <a:latin typeface="Cambria Math" panose="02040503050406030204" pitchFamily="18" charset="0"/>
                                </a:rPr>
                                <m:t>0</m:t>
                              </m:r>
                            </m:e>
                          </m:eqArr>
                        </m:e>
                      </m:d>
                    </m:oMath>
                  </m:oMathPara>
                </a14:m>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b="1"/>
                </a:pPr>
                <a:r>
                  <a:rPr kumimoji="0" lang="en-US" sz="2800" b="1" i="0" u="none" strike="noStrike" kern="1200" cap="none" spc="0" normalizeH="0" baseline="0" noProof="0" dirty="0">
                    <a:ln>
                      <a:noFill/>
                    </a:ln>
                    <a:solidFill>
                      <a:srgbClr val="000000"/>
                    </a:solidFill>
                    <a:effectLst/>
                    <a:uLnTx/>
                    <a:uFillTx/>
                    <a:latin typeface="Calibri"/>
                    <a:ea typeface="+mn-ea"/>
                    <a:cs typeface="+mn-cs"/>
                  </a:rPr>
                  <a:t>Step 4: If </a:t>
                </a:r>
                <a14:m>
                  <m:oMath xmlns:m="http://schemas.openxmlformats.org/officeDocument/2006/math">
                    <m: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𝑓</m:t>
                    </m:r>
                  </m:oMath>
                </a14:m>
                <a:r>
                  <a:rPr kumimoji="0" lang="en-US" sz="2800" b="1" i="0" u="none" strike="noStrike" kern="1200" cap="none" spc="0" normalizeH="0" baseline="0" noProof="0" dirty="0">
                    <a:ln>
                      <a:noFill/>
                    </a:ln>
                    <a:solidFill>
                      <a:srgbClr val="000000"/>
                    </a:solidFill>
                    <a:effectLst/>
                    <a:uLnTx/>
                    <a:uFillTx/>
                    <a:latin typeface="Calibri"/>
                    <a:ea typeface="+mn-ea"/>
                    <a:cs typeface="+mn-cs"/>
                  </a:rPr>
                  <a:t> has a local maximum or local minimum subject to the constraint </a:t>
                </a:r>
                <a14:m>
                  <m:oMath xmlns:m="http://schemas.openxmlformats.org/officeDocument/2006/math">
                    <m:func>
                      <m:funcPr>
                        <m:ctrlPr>
                          <a:rPr kumimoji="0" lang="ar-AE" sz="2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uncPr>
                      <m:fName>
                        <m:r>
                          <a:rPr kumimoji="0" lang="ar-AE"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𝑔</m:t>
                        </m:r>
                      </m:fName>
                      <m:e>
                        <m:d>
                          <m:dPr>
                            <m:ctrlPr>
                              <a:rPr kumimoji="0" lang="ar-AE" sz="2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ar-AE"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r>
                              <m:rPr>
                                <m:nor/>
                              </m:rPr>
                              <a:rPr kumimoji="0" lang="ar-AE" sz="2800" b="1" i="0" u="none" strike="noStrike" kern="1200" cap="none" spc="0" normalizeH="0" baseline="0" noProof="0">
                                <a:ln>
                                  <a:noFill/>
                                </a:ln>
                                <a:solidFill>
                                  <a:srgbClr val="000000"/>
                                </a:solidFill>
                                <a:effectLst/>
                                <a:uLnTx/>
                                <a:uFillTx/>
                                <a:latin typeface="Calibri"/>
                                <a:ea typeface="+mn-ea"/>
                                <a:cs typeface="+mn-cs"/>
                              </a:rPr>
                              <m:t>, </m:t>
                            </m:r>
                            <m:r>
                              <a:rPr kumimoji="0" lang="ar-AE"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d>
                      </m:e>
                    </m:func>
                    <m:r>
                      <a:rPr kumimoji="0" lang="ar-AE"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ar-AE"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oMath>
                </a14:m>
                <a:r>
                  <a:rPr kumimoji="0" lang="ar-AE" sz="2800" b="1" i="0" u="none" strike="noStrike" kern="1200" cap="none" spc="0" normalizeH="0" baseline="0" noProof="0" dirty="0">
                    <a:ln>
                      <a:noFill/>
                    </a:ln>
                    <a:solidFill>
                      <a:srgbClr val="000000"/>
                    </a:solidFill>
                    <a:effectLst/>
                    <a:uLnTx/>
                    <a:uFillTx/>
                    <a:latin typeface="Calibri"/>
                    <a:ea typeface="+mn-ea"/>
                    <a:cs typeface="+mn-cs"/>
                  </a:rPr>
                  <a:t>, </a:t>
                </a:r>
                <a:r>
                  <a:rPr kumimoji="0" lang="en-US" sz="2800" b="1" i="0" u="none" strike="noStrike" kern="1200" cap="none" spc="0" normalizeH="0" baseline="0" noProof="0" dirty="0">
                    <a:ln>
                      <a:noFill/>
                    </a:ln>
                    <a:solidFill>
                      <a:srgbClr val="000000"/>
                    </a:solidFill>
                    <a:effectLst/>
                    <a:uLnTx/>
                    <a:uFillTx/>
                    <a:latin typeface="Calibri"/>
                    <a:ea typeface="+mn-ea"/>
                    <a:cs typeface="+mn-cs"/>
                  </a:rPr>
                  <a:t>then the corresponding </a:t>
                </a:r>
                <a14:m>
                  <m:oMath xmlns:m="http://schemas.openxmlformats.org/officeDocument/2006/math">
                    <m: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oMath>
                </a14:m>
                <a:r>
                  <a:rPr kumimoji="0" lang="en-US" sz="2800" b="1" i="0" u="none" strike="noStrike" kern="1200" cap="none" spc="0" normalizeH="0" baseline="0" noProof="0" dirty="0">
                    <a:ln>
                      <a:noFill/>
                    </a:ln>
                    <a:solidFill>
                      <a:srgbClr val="000000"/>
                    </a:solidFill>
                    <a:effectLst/>
                    <a:uLnTx/>
                    <a:uFillTx/>
                    <a:latin typeface="Calibri"/>
                    <a:ea typeface="+mn-ea"/>
                    <a:cs typeface="+mn-cs"/>
                  </a:rPr>
                  <a:t>- and </a:t>
                </a:r>
                <a14:m>
                  <m:oMath xmlns:m="http://schemas.openxmlformats.org/officeDocument/2006/math">
                    <m: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oMath>
                </a14:m>
                <a:r>
                  <a:rPr kumimoji="0" lang="en-US" sz="2800" b="1" i="0" u="none" strike="noStrike" kern="1200" cap="none" spc="0" normalizeH="0" baseline="0" noProof="0" dirty="0">
                    <a:ln>
                      <a:noFill/>
                    </a:ln>
                    <a:solidFill>
                      <a:srgbClr val="000000"/>
                    </a:solidFill>
                    <a:effectLst/>
                    <a:uLnTx/>
                    <a:uFillTx/>
                    <a:latin typeface="Calibri"/>
                    <a:ea typeface="+mn-ea"/>
                    <a:cs typeface="+mn-cs"/>
                  </a:rPr>
                  <a:t>-values will be found among the solutions to the system in Step 3.</a:t>
                </a:r>
              </a:p>
              <a:p>
                <a:pPr lvl="0" algn="ctr">
                  <a:defRPr sz="2800"/>
                </a:pPr>
                <a:endParaRPr kumimoji="0" lang="ar-AE" sz="2800" b="0" i="0" u="none" strike="noStrike" kern="1200" cap="none" spc="0" normalizeH="0" baseline="0" noProof="0" dirty="0">
                  <a:ln>
                    <a:noFill/>
                  </a:ln>
                  <a:solidFill>
                    <a:srgbClr val="000000"/>
                  </a:solidFill>
                  <a:effectLst/>
                  <a:uLnTx/>
                  <a:uFillTx/>
                  <a:latin typeface="Calibri"/>
                  <a:ea typeface="+mn-ea"/>
                  <a:cs typeface="+mn-cs"/>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Applying the Method of Lagrange Multipliers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Use the method of Lagrange multipliers to find the minimum value of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oMath>
                </a14:m>
                <a:r>
                  <a:rPr sz="2800"/>
                  <a:t> with the constraint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4CF73A9-94BF-89D0-5B4D-4AE40584990A}"/>
                  </a:ext>
                </a:extLst>
              </p:cNvPr>
              <p:cNvSpPr txBox="1"/>
              <p:nvPr/>
            </p:nvSpPr>
            <p:spPr>
              <a:xfrm>
                <a:off x="457200" y="2514600"/>
                <a:ext cx="8229600" cy="1471172"/>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800" b="1" i="0" u="none" strike="noStrike" kern="1200" cap="none" spc="0" normalizeH="0" baseline="0" noProof="0" dirty="0">
                    <a:ln>
                      <a:noFill/>
                    </a:ln>
                    <a:solidFill>
                      <a:srgbClr val="366092"/>
                    </a:solidFill>
                    <a:effectLst/>
                    <a:uLnTx/>
                    <a:uFillTx/>
                    <a:latin typeface="Calibri"/>
                    <a:ea typeface="+mn-ea"/>
                    <a:cs typeface="+mn-cs"/>
                  </a:rPr>
                  <a:t>Step 1: Form the Lagrange function.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14:m>
                  <m:oMathPara xmlns:m="http://schemas.openxmlformats.org/officeDocument/2006/math">
                    <m:oMathParaPr>
                      <m:jc m:val="centerGroup"/>
                    </m:oMathParaPr>
                    <m:oMath xmlns:m="http://schemas.openxmlformats.org/officeDocument/2006/math">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𝐹</m:t>
                          </m:r>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𝜆</m:t>
                              </m:r>
                            </m:e>
                          </m:d>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𝜆</m:t>
                      </m:r>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e>
                      </m:d>
                    </m:oMath>
                  </m:oMathPara>
                </a14:m>
                <a:endParaRPr kumimoji="0" lang="ar-AE" sz="2800" b="0" i="0" u="none" strike="noStrike" kern="1200" cap="none" spc="0" normalizeH="0" baseline="0" noProof="0" dirty="0">
                  <a:ln>
                    <a:noFill/>
                  </a:ln>
                  <a:solidFill>
                    <a:srgbClr val="366092"/>
                  </a:solidFill>
                  <a:effectLst/>
                  <a:uLnTx/>
                  <a:uFillTx/>
                  <a:latin typeface="Calibri"/>
                  <a:ea typeface="+mn-ea"/>
                  <a:cs typeface="+mn-cs"/>
                </a:endParaRPr>
              </a:p>
            </p:txBody>
          </p:sp>
        </mc:Choice>
        <mc:Fallback xmlns="">
          <p:sp>
            <p:nvSpPr>
              <p:cNvPr id="5" name="TextBox 4">
                <a:extLst>
                  <a:ext uri="{FF2B5EF4-FFF2-40B4-BE49-F238E27FC236}">
                    <a16:creationId xmlns:a16="http://schemas.microsoft.com/office/drawing/2014/main" id="{44CF73A9-94BF-89D0-5B4D-4AE40584990A}"/>
                  </a:ext>
                </a:extLst>
              </p:cNvPr>
              <p:cNvSpPr txBox="1">
                <a:spLocks noRot="1" noChangeAspect="1" noMove="1" noResize="1" noEditPoints="1" noAdjustHandles="1" noChangeArrowheads="1" noChangeShapeType="1" noTextEdit="1"/>
              </p:cNvSpPr>
              <p:nvPr/>
            </p:nvSpPr>
            <p:spPr>
              <a:xfrm>
                <a:off x="457200" y="2514600"/>
                <a:ext cx="8229600" cy="1471172"/>
              </a:xfrm>
              <a:prstGeom prst="rect">
                <a:avLst/>
              </a:prstGeom>
              <a:blipFill>
                <a:blip r:embed="rId3"/>
                <a:stretch>
                  <a:fillRect l="-1481" t="-4149"/>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Applying the Method of Lagrange Multipliers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2: Find each of the partial derivatives.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a:rPr>
                                  <a:latin typeface="Cambria Math" panose="02040503050406030204" pitchFamily="18" charset="0"/>
                                </a:rPr>
                                <m:t>𝐹</m:t>
                              </m:r>
                            </m:e>
                            <m:sub>
                              <m:r>
                                <a:rPr>
                                  <a:latin typeface="Cambria Math" panose="02040503050406030204" pitchFamily="18" charset="0"/>
                                </a:rPr>
                                <m:t>𝑥</m:t>
                              </m:r>
                            </m:sub>
                          </m:sSub>
                        </m:fName>
                        <m:e>
                          <m:d>
                            <m:dPr>
                              <m:sepChr m:val=","/>
                              <m:ctrlPr>
                                <a:rPr i="1">
                                  <a:latin typeface="Cambria Math" panose="02040503050406030204" pitchFamily="18" charset="0"/>
                                </a:rPr>
                              </m:ctrlPr>
                            </m:dPr>
                            <m:e>
                              <m:r>
                                <a:rPr>
                                  <a:latin typeface="Cambria Math" panose="02040503050406030204" pitchFamily="18" charset="0"/>
                                </a:rPr>
                                <m:t>𝑥</m:t>
                              </m:r>
                            </m:e>
                            <m:e>
                              <m:r>
                                <a:rPr>
                                  <a:latin typeface="Cambria Math" panose="02040503050406030204" pitchFamily="18" charset="0"/>
                                </a:rPr>
                                <m:t>𝑦</m:t>
                              </m:r>
                            </m:e>
                            <m:e>
                              <m:r>
                                <a:rPr>
                                  <a:latin typeface="Cambria Math" panose="02040503050406030204" pitchFamily="18" charset="0"/>
                                </a:rPr>
                                <m:t>𝜆</m:t>
                              </m:r>
                            </m:e>
                          </m:d>
                        </m:e>
                      </m:func>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𝜆</m:t>
                      </m:r>
                    </m:oMath>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a:rPr>
                                  <a:latin typeface="Cambria Math" panose="02040503050406030204" pitchFamily="18" charset="0"/>
                                </a:rPr>
                                <m:t>𝐹</m:t>
                              </m:r>
                            </m:e>
                            <m:sub>
                              <m:r>
                                <a:rPr>
                                  <a:latin typeface="Cambria Math" panose="02040503050406030204" pitchFamily="18" charset="0"/>
                                </a:rPr>
                                <m:t>𝑦</m:t>
                              </m:r>
                            </m:sub>
                          </m:sSub>
                        </m:fName>
                        <m:e>
                          <m:d>
                            <m:dPr>
                              <m:sepChr m:val=","/>
                              <m:ctrlPr>
                                <a:rPr i="1">
                                  <a:latin typeface="Cambria Math" panose="02040503050406030204" pitchFamily="18" charset="0"/>
                                </a:rPr>
                              </m:ctrlPr>
                            </m:dPr>
                            <m:e>
                              <m:r>
                                <a:rPr>
                                  <a:latin typeface="Cambria Math" panose="02040503050406030204" pitchFamily="18" charset="0"/>
                                </a:rPr>
                                <m:t>𝑥</m:t>
                              </m:r>
                            </m:e>
                            <m:e>
                              <m:r>
                                <a:rPr>
                                  <a:latin typeface="Cambria Math" panose="02040503050406030204" pitchFamily="18" charset="0"/>
                                </a:rPr>
                                <m:t>𝑦</m:t>
                              </m:r>
                            </m:e>
                            <m:e>
                              <m:r>
                                <a:rPr>
                                  <a:latin typeface="Cambria Math" panose="02040503050406030204" pitchFamily="18" charset="0"/>
                                </a:rPr>
                                <m:t>𝜆</m:t>
                              </m:r>
                            </m:e>
                          </m:d>
                        </m:e>
                      </m:func>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𝜆</m:t>
                      </m:r>
                    </m:oMath>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a:rPr>
                                  <a:latin typeface="Cambria Math" panose="02040503050406030204" pitchFamily="18" charset="0"/>
                                </a:rPr>
                                <m:t>𝐹</m:t>
                              </m:r>
                            </m:e>
                            <m:sub>
                              <m:r>
                                <a:rPr>
                                  <a:latin typeface="Cambria Math" panose="02040503050406030204" pitchFamily="18" charset="0"/>
                                </a:rPr>
                                <m:t>𝜆</m:t>
                              </m:r>
                            </m:sub>
                          </m:sSub>
                        </m:fName>
                        <m:e>
                          <m:d>
                            <m:dPr>
                              <m:sepChr m:val=","/>
                              <m:ctrlPr>
                                <a:rPr i="1">
                                  <a:latin typeface="Cambria Math" panose="02040503050406030204" pitchFamily="18" charset="0"/>
                                </a:rPr>
                              </m:ctrlPr>
                            </m:dPr>
                            <m:e>
                              <m:r>
                                <a:rPr>
                                  <a:latin typeface="Cambria Math" panose="02040503050406030204" pitchFamily="18" charset="0"/>
                                </a:rPr>
                                <m:t>𝑥</m:t>
                              </m:r>
                            </m:e>
                            <m:e>
                              <m:r>
                                <a:rPr>
                                  <a:latin typeface="Cambria Math" panose="02040503050406030204" pitchFamily="18" charset="0"/>
                                </a:rPr>
                                <m:t>𝑦</m:t>
                              </m:r>
                            </m:e>
                            <m:e>
                              <m:r>
                                <a:rPr>
                                  <a:latin typeface="Cambria Math" panose="02040503050406030204" pitchFamily="18" charset="0"/>
                                </a:rPr>
                                <m:t>𝜆</m:t>
                              </m:r>
                            </m:e>
                          </m:d>
                        </m:e>
                      </m:func>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3</m:t>
                      </m:r>
                    </m:oMath>
                  </m:oMathPara>
                </a14:m>
                <a:endParaRPr sz="2800"/>
              </a:p>
              <a:p>
                <a:pPr>
                  <a:defRPr sz="2800"/>
                </a:pPr>
                <a:r>
                  <a:rPr sz="2800" b="1"/>
                  <a:t>Note:</a:t>
                </a:r>
                <a:r>
                  <a:rPr sz="2800"/>
                  <a:t> The constraint function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a:t> will always be equal to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r>
                          <a:rPr>
                            <a:latin typeface="Cambria Math" panose="02040503050406030204" pitchFamily="18" charset="0"/>
                          </a:rPr>
                          <m:t>𝜆</m:t>
                        </m:r>
                      </m:sub>
                    </m:sSub>
                  </m:oMath>
                </a14:m>
                <a:r>
                  <a:rPr sz="2800"/>
                  <a:t> because it is treated as a constant coefficient of </a:t>
                </a:r>
                <a14:m>
                  <m:oMath xmlns:m="http://schemas.openxmlformats.org/officeDocument/2006/math">
                    <m:r>
                      <a:rPr>
                        <a:latin typeface="Cambria Math" panose="02040503050406030204" pitchFamily="18" charset="0"/>
                      </a:rPr>
                      <m:t>𝜆</m:t>
                    </m:r>
                  </m:oMath>
                </a14:m>
                <a:r>
                  <a:rPr sz="2800"/>
                  <a:t> in the Lagrange function.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Applying the Method of Lagrange Multipliers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3: Solve the following system of equations.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r>
                                <a:rPr lang="en-US">
                                  <a:latin typeface="Cambria Math" panose="02040503050406030204" pitchFamily="18" charset="0"/>
                                </a:rPr>
                                <m:t>2</m:t>
                              </m:r>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𝜆</m:t>
                              </m:r>
                              <m:r>
                                <a:rPr lang="en-US">
                                  <a:latin typeface="Cambria Math" panose="02040503050406030204" pitchFamily="18" charset="0"/>
                                </a:rPr>
                                <m:t>=</m:t>
                              </m:r>
                              <m:r>
                                <a:rPr lang="en-US">
                                  <a:latin typeface="Cambria Math" panose="02040503050406030204" pitchFamily="18" charset="0"/>
                                </a:rPr>
                                <m:t>0</m:t>
                              </m:r>
                            </m:e>
                            <m:e>
                              <m:r>
                                <a:rPr lang="en-US">
                                  <a:latin typeface="Cambria Math" panose="02040503050406030204" pitchFamily="18" charset="0"/>
                                </a:rPr>
                                <m:t>2</m:t>
                              </m:r>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𝜆</m:t>
                              </m:r>
                              <m:r>
                                <a:rPr lang="en-US">
                                  <a:latin typeface="Cambria Math" panose="02040503050406030204" pitchFamily="18" charset="0"/>
                                </a:rPr>
                                <m:t>=</m:t>
                              </m:r>
                              <m:r>
                                <a:rPr lang="en-US">
                                  <a:latin typeface="Cambria Math" panose="02040503050406030204" pitchFamily="18" charset="0"/>
                                </a:rPr>
                                <m:t>0</m:t>
                              </m:r>
                            </m:e>
                            <m:e>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0</m:t>
                              </m:r>
                            </m:e>
                          </m:eqArr>
                        </m:e>
                      </m:d>
                      <m:m>
                        <m:mPr>
                          <m:plcHide m:val="on"/>
                          <m:mcs>
                            <m:mc>
                              <m:mcPr>
                                <m:count m:val="2"/>
                                <m:mcJc m:val="center"/>
                              </m:mcPr>
                            </m:mc>
                          </m:mcs>
                          <m:ctrlPr>
                            <a:rPr i="1">
                              <a:latin typeface="Cambria Math" panose="02040503050406030204" pitchFamily="18" charset="0"/>
                            </a:rPr>
                          </m:ctrlPr>
                        </m:mPr>
                        <m:mr>
                          <m:e/>
                          <m:e>
                            <m:r>
                              <m:rPr>
                                <m:nor/>
                              </m:rPr>
                              <a:rPr/>
                              <m:t>(</m:t>
                            </m:r>
                            <m:r>
                              <m:rPr>
                                <m:nor/>
                              </m:rPr>
                              <a:rPr/>
                              <m:t>1</m:t>
                            </m:r>
                            <m:r>
                              <m:rPr>
                                <m:nor/>
                              </m:rPr>
                              <a:rPr/>
                              <m:t>)</m:t>
                            </m:r>
                          </m:e>
                        </m:mr>
                        <m:mr>
                          <m:e/>
                          <m:e>
                            <m:r>
                              <m:rPr>
                                <m:nor/>
                              </m:rPr>
                              <a:rPr/>
                              <m:t>(</m:t>
                            </m:r>
                            <m:r>
                              <m:rPr>
                                <m:nor/>
                              </m:rPr>
                              <a:rPr/>
                              <m:t>2</m:t>
                            </m:r>
                            <m:r>
                              <m:rPr>
                                <m:nor/>
                              </m:rPr>
                              <a:rPr/>
                              <m:t>)</m:t>
                            </m:r>
                          </m:e>
                        </m:mr>
                        <m:mr>
                          <m:e/>
                          <m:e>
                            <m:r>
                              <m:rPr>
                                <m:nor/>
                              </m:rPr>
                              <a:rPr/>
                              <m:t>(</m:t>
                            </m:r>
                            <m:r>
                              <m:rPr>
                                <m:nor/>
                              </m:rPr>
                              <a:rPr/>
                              <m:t>3</m:t>
                            </m:r>
                            <m:r>
                              <m:rPr>
                                <m:nor/>
                              </m:rPr>
                              <a:rPr/>
                              <m:t>)</m:t>
                            </m:r>
                          </m:e>
                        </m:mr>
                      </m:m>
                    </m:oMath>
                  </m:oMathPara>
                </a14:m>
                <a:endParaRPr sz="2800" dirty="0"/>
              </a:p>
              <a:p>
                <a:pPr>
                  <a:defRPr sz="2800"/>
                </a:pPr>
                <a:r>
                  <a:rPr sz="2800" dirty="0"/>
                  <a:t>Isolate </a:t>
                </a:r>
                <a14:m>
                  <m:oMath xmlns:m="http://schemas.openxmlformats.org/officeDocument/2006/math">
                    <m:r>
                      <a:rPr>
                        <a:latin typeface="Cambria Math" panose="02040503050406030204" pitchFamily="18" charset="0"/>
                      </a:rPr>
                      <m:t>𝜆</m:t>
                    </m:r>
                  </m:oMath>
                </a14:m>
                <a:r>
                  <a:rPr sz="2800" dirty="0"/>
                  <a:t> in equations (1) and (2) and solve the resulting equations.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A8D1B34D-B773-DC2D-16EE-F11B720DB12E}"/>
                  </a:ext>
                </a:extLst>
              </p:cNvPr>
              <p:cNvGraphicFramePr>
                <a:graphicFrameLocks/>
              </p:cNvGraphicFramePr>
              <p:nvPr>
                <p:extLst>
                  <p:ext uri="{D42A27DB-BD31-4B8C-83A1-F6EECF244321}">
                    <p14:modId xmlns:p14="http://schemas.microsoft.com/office/powerpoint/2010/main" val="4057985964"/>
                  </p:ext>
                </p:extLst>
              </p:nvPr>
            </p:nvGraphicFramePr>
            <p:xfrm>
              <a:off x="2819400" y="3864392"/>
              <a:ext cx="5334000" cy="207264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pPr algn="r">
                            <a:defRPr sz="1800"/>
                          </a:pPr>
                          <a:r>
                            <a:rPr sz="2800"/>
                            <a:t>​</a:t>
                          </a:r>
                          <a14:m>
                            <m:oMath xmlns:m="http://schemas.openxmlformats.org/officeDocument/2006/math">
                              <m:r>
                                <a:rPr sz="2800">
                                  <a:latin typeface="Cambria Math"/>
                                </a:rPr>
                                <m:t>2</m:t>
                              </m:r>
                              <m:r>
                                <a:rPr sz="2800">
                                  <a:latin typeface="Cambria Math"/>
                                </a:rPr>
                                <m:t>𝑥</m:t>
                              </m:r>
                              <m:r>
                                <a:rPr sz="2800">
                                  <a:latin typeface="Cambria Math"/>
                                </a:rPr>
                                <m:t>+</m:t>
                              </m:r>
                              <m:r>
                                <a:rPr sz="2800">
                                  <a:latin typeface="Cambria Math"/>
                                </a:rPr>
                                <m:t>𝜆</m:t>
                              </m:r>
                            </m:oMath>
                          </a14:m>
                          <a:endParaRPr sz="2800"/>
                        </a:p>
                      </a:txBody>
                      <a:tcPr/>
                    </a:tc>
                    <a:tc>
                      <a:txBody>
                        <a:bodyPr/>
                        <a:lstStyle/>
                        <a:p>
                          <a:pPr algn="l">
                            <a:defRPr sz="1800"/>
                          </a:pPr>
                          <a:r>
                            <a:rPr sz="2800"/>
                            <a:t>​</a:t>
                          </a:r>
                          <a14:m>
                            <m:oMath xmlns:m="http://schemas.openxmlformats.org/officeDocument/2006/math">
                              <m:r>
                                <a:rPr sz="2800">
                                  <a:latin typeface="Cambria Math"/>
                                </a:rPr>
                                <m:t>=</m:t>
                              </m:r>
                              <m:r>
                                <a:rPr sz="2800">
                                  <a:latin typeface="Cambria Math"/>
                                </a:rPr>
                                <m:t>0</m:t>
                              </m:r>
                            </m:oMath>
                          </a14:m>
                          <a:endParaRPr sz="2800"/>
                        </a:p>
                      </a:txBody>
                      <a:tcPr/>
                    </a:tc>
                    <a:tc>
                      <a:txBody>
                        <a:bodyPr/>
                        <a:lstStyle/>
                        <a:p>
                          <a:pPr algn="l">
                            <a:defRPr sz="1800" b="1"/>
                          </a:pPr>
                          <a:r>
                            <a:rPr sz="2800"/>
                            <a:t>(1)</a:t>
                          </a:r>
                        </a:p>
                      </a:txBody>
                      <a:tcPr/>
                    </a:tc>
                    <a:extLst>
                      <a:ext uri="{0D108BD9-81ED-4DB2-BD59-A6C34878D82A}">
                        <a16:rowId xmlns:a16="http://schemas.microsoft.com/office/drawing/2014/main" val="10000"/>
                      </a:ext>
                    </a:extLst>
                  </a:tr>
                  <a:tr h="370840">
                    <a:tc>
                      <a:txBody>
                        <a:bodyPr/>
                        <a:lstStyle/>
                        <a:p>
                          <a:pPr algn="r">
                            <a:defRPr sz="1800"/>
                          </a:pPr>
                          <a:r>
                            <a:rPr sz="2800"/>
                            <a:t>​</a:t>
                          </a:r>
                          <a14:m>
                            <m:oMath xmlns:m="http://schemas.openxmlformats.org/officeDocument/2006/math">
                              <m:r>
                                <a:rPr sz="2800">
                                  <a:latin typeface="Cambria Math"/>
                                </a:rPr>
                                <m:t>𝜆</m:t>
                              </m:r>
                            </m:oMath>
                          </a14:m>
                          <a:endParaRPr sz="2800"/>
                        </a:p>
                      </a:txBody>
                      <a:tcPr/>
                    </a:tc>
                    <a:tc>
                      <a:txBody>
                        <a:bodyPr/>
                        <a:lstStyle/>
                        <a:p>
                          <a:pPr algn="l">
                            <a:defRPr sz="1800"/>
                          </a:pPr>
                          <a:r>
                            <a:rPr sz="2800"/>
                            <a:t>​</a:t>
                          </a:r>
                          <a14:m>
                            <m:oMath xmlns:m="http://schemas.openxmlformats.org/officeDocument/2006/math">
                              <m:r>
                                <a:rPr sz="2800">
                                  <a:latin typeface="Cambria Math"/>
                                </a:rPr>
                                <m:t>=−</m:t>
                              </m:r>
                              <m:r>
                                <a:rPr sz="2800">
                                  <a:latin typeface="Cambria Math"/>
                                </a:rPr>
                                <m:t>2</m:t>
                              </m:r>
                              <m:r>
                                <a:rPr sz="2800">
                                  <a:latin typeface="Cambria Math"/>
                                </a:rPr>
                                <m:t>𝑥</m:t>
                              </m:r>
                            </m:oMath>
                          </a14:m>
                          <a:endParaRPr sz="2800"/>
                        </a:p>
                      </a:txBody>
                      <a:tcPr/>
                    </a:tc>
                    <a:tc>
                      <a:txBody>
                        <a:bodyPr/>
                        <a:lstStyle/>
                        <a:p>
                          <a:pPr algn="l"/>
                          <a:endParaRPr sz="2800"/>
                        </a:p>
                      </a:txBody>
                      <a:tcP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a:rPr sz="2800">
                                  <a:latin typeface="Cambria Math"/>
                                </a:rPr>
                                <m:t>2</m:t>
                              </m:r>
                              <m:r>
                                <a:rPr sz="2800">
                                  <a:latin typeface="Cambria Math"/>
                                </a:rPr>
                                <m:t>𝑦</m:t>
                              </m:r>
                              <m:r>
                                <a:rPr sz="2800">
                                  <a:latin typeface="Cambria Math"/>
                                </a:rPr>
                                <m:t>+</m:t>
                              </m:r>
                              <m:r>
                                <a:rPr sz="2800">
                                  <a:latin typeface="Cambria Math"/>
                                </a:rPr>
                                <m:t>𝜆</m:t>
                              </m:r>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0</m:t>
                              </m:r>
                            </m:oMath>
                          </a14:m>
                          <a:endParaRPr sz="2800" dirty="0"/>
                        </a:p>
                      </a:txBody>
                      <a:tcPr/>
                    </a:tc>
                    <a:tc>
                      <a:txBody>
                        <a:bodyPr/>
                        <a:lstStyle/>
                        <a:p>
                          <a:pPr algn="l">
                            <a:defRPr sz="1800" b="1"/>
                          </a:pPr>
                          <a:r>
                            <a:rPr sz="2800"/>
                            <a:t>(2)</a:t>
                          </a:r>
                        </a:p>
                      </a:txBody>
                      <a:tcPr/>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𝜆</m:t>
                              </m:r>
                            </m:oMath>
                          </a14:m>
                          <a:endParaRPr sz="2800" dirty="0"/>
                        </a:p>
                      </a:txBody>
                      <a:tcPr/>
                    </a:tc>
                    <a:tc>
                      <a:txBody>
                        <a:bodyPr/>
                        <a:lstStyle/>
                        <a:p>
                          <a:pPr algn="l">
                            <a:defRPr sz="1800"/>
                          </a:pPr>
                          <a:r>
                            <a:rPr sz="2800"/>
                            <a:t>​</a:t>
                          </a:r>
                          <a14:m>
                            <m:oMath xmlns:m="http://schemas.openxmlformats.org/officeDocument/2006/math">
                              <m:r>
                                <a:rPr sz="2800">
                                  <a:latin typeface="Cambria Math"/>
                                </a:rPr>
                                <m:t>=−</m:t>
                              </m:r>
                              <m:r>
                                <a:rPr sz="2800">
                                  <a:latin typeface="Cambria Math"/>
                                </a:rPr>
                                <m:t>2</m:t>
                              </m:r>
                              <m:r>
                                <a:rPr sz="2800">
                                  <a:latin typeface="Cambria Math"/>
                                </a:rPr>
                                <m:t>𝑦</m:t>
                              </m:r>
                            </m:oMath>
                          </a14:m>
                          <a:endParaRPr sz="2800"/>
                        </a:p>
                      </a:txBody>
                      <a:tcPr/>
                    </a:tc>
                    <a:tc>
                      <a:txBody>
                        <a:bodyPr/>
                        <a:lstStyle/>
                        <a:p>
                          <a:pPr algn="l"/>
                          <a:endParaRPr sz="280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A8D1B34D-B773-DC2D-16EE-F11B720DB12E}"/>
                  </a:ext>
                </a:extLst>
              </p:cNvPr>
              <p:cNvGraphicFramePr>
                <a:graphicFrameLocks/>
              </p:cNvGraphicFramePr>
              <p:nvPr>
                <p:extLst>
                  <p:ext uri="{D42A27DB-BD31-4B8C-83A1-F6EECF244321}">
                    <p14:modId xmlns:p14="http://schemas.microsoft.com/office/powerpoint/2010/main" val="4057985964"/>
                  </p:ext>
                </p:extLst>
              </p:nvPr>
            </p:nvGraphicFramePr>
            <p:xfrm>
              <a:off x="2819400" y="3864392"/>
              <a:ext cx="5334000" cy="207264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518160">
                    <a:tc>
                      <a:txBody>
                        <a:bodyPr/>
                        <a:lstStyle/>
                        <a:p>
                          <a:endParaRPr lang="en-US"/>
                        </a:p>
                      </a:txBody>
                      <a:tcPr>
                        <a:blipFill>
                          <a:blip r:embed="rId3"/>
                          <a:stretch>
                            <a:fillRect t="-10588" r="-338000" b="-335294"/>
                          </a:stretch>
                        </a:blipFill>
                      </a:tcPr>
                    </a:tc>
                    <a:tc>
                      <a:txBody>
                        <a:bodyPr/>
                        <a:lstStyle/>
                        <a:p>
                          <a:endParaRPr lang="en-US"/>
                        </a:p>
                      </a:txBody>
                      <a:tcPr>
                        <a:blipFill>
                          <a:blip r:embed="rId3"/>
                          <a:stretch>
                            <a:fillRect l="-79681" t="-10588" r="-169323" b="-335294"/>
                          </a:stretch>
                        </a:blipFill>
                      </a:tcPr>
                    </a:tc>
                    <a:tc>
                      <a:txBody>
                        <a:bodyPr/>
                        <a:lstStyle/>
                        <a:p>
                          <a:pPr algn="l">
                            <a:defRPr sz="1800" b="1"/>
                          </a:pPr>
                          <a:r>
                            <a:rPr sz="2800"/>
                            <a:t>(1)</a:t>
                          </a:r>
                        </a:p>
                      </a:txBody>
                      <a:tcPr/>
                    </a:tc>
                    <a:extLst>
                      <a:ext uri="{0D108BD9-81ED-4DB2-BD59-A6C34878D82A}">
                        <a16:rowId xmlns:a16="http://schemas.microsoft.com/office/drawing/2014/main" val="10000"/>
                      </a:ext>
                    </a:extLst>
                  </a:tr>
                  <a:tr h="518160">
                    <a:tc>
                      <a:txBody>
                        <a:bodyPr/>
                        <a:lstStyle/>
                        <a:p>
                          <a:endParaRPr lang="en-US"/>
                        </a:p>
                      </a:txBody>
                      <a:tcPr>
                        <a:blipFill>
                          <a:blip r:embed="rId3"/>
                          <a:stretch>
                            <a:fillRect t="-109302" r="-338000" b="-231395"/>
                          </a:stretch>
                        </a:blipFill>
                      </a:tcPr>
                    </a:tc>
                    <a:tc>
                      <a:txBody>
                        <a:bodyPr/>
                        <a:lstStyle/>
                        <a:p>
                          <a:endParaRPr lang="en-US"/>
                        </a:p>
                      </a:txBody>
                      <a:tcPr>
                        <a:blipFill>
                          <a:blip r:embed="rId3"/>
                          <a:stretch>
                            <a:fillRect l="-79681" t="-109302" r="-169323" b="-231395"/>
                          </a:stretch>
                        </a:blipFill>
                      </a:tcPr>
                    </a:tc>
                    <a:tc>
                      <a:txBody>
                        <a:bodyPr/>
                        <a:lstStyle/>
                        <a:p>
                          <a:pPr algn="l"/>
                          <a:endParaRPr sz="2800"/>
                        </a:p>
                      </a:txBody>
                      <a:tcPr/>
                    </a:tc>
                    <a:extLst>
                      <a:ext uri="{0D108BD9-81ED-4DB2-BD59-A6C34878D82A}">
                        <a16:rowId xmlns:a16="http://schemas.microsoft.com/office/drawing/2014/main" val="10001"/>
                      </a:ext>
                    </a:extLst>
                  </a:tr>
                  <a:tr h="518160">
                    <a:tc>
                      <a:txBody>
                        <a:bodyPr/>
                        <a:lstStyle/>
                        <a:p>
                          <a:endParaRPr lang="en-US"/>
                        </a:p>
                      </a:txBody>
                      <a:tcPr>
                        <a:blipFill>
                          <a:blip r:embed="rId3"/>
                          <a:stretch>
                            <a:fillRect t="-211765" r="-338000" b="-134118"/>
                          </a:stretch>
                        </a:blipFill>
                      </a:tcPr>
                    </a:tc>
                    <a:tc>
                      <a:txBody>
                        <a:bodyPr/>
                        <a:lstStyle/>
                        <a:p>
                          <a:endParaRPr lang="en-US"/>
                        </a:p>
                      </a:txBody>
                      <a:tcPr>
                        <a:blipFill>
                          <a:blip r:embed="rId3"/>
                          <a:stretch>
                            <a:fillRect l="-79681" t="-211765" r="-169323" b="-134118"/>
                          </a:stretch>
                        </a:blipFill>
                      </a:tcPr>
                    </a:tc>
                    <a:tc>
                      <a:txBody>
                        <a:bodyPr/>
                        <a:lstStyle/>
                        <a:p>
                          <a:pPr algn="l">
                            <a:defRPr sz="1800" b="1"/>
                          </a:pPr>
                          <a:r>
                            <a:rPr sz="2800"/>
                            <a:t>(2)</a:t>
                          </a:r>
                        </a:p>
                      </a:txBody>
                      <a:tcPr/>
                    </a:tc>
                    <a:extLst>
                      <a:ext uri="{0D108BD9-81ED-4DB2-BD59-A6C34878D82A}">
                        <a16:rowId xmlns:a16="http://schemas.microsoft.com/office/drawing/2014/main" val="10002"/>
                      </a:ext>
                    </a:extLst>
                  </a:tr>
                  <a:tr h="518160">
                    <a:tc>
                      <a:txBody>
                        <a:bodyPr/>
                        <a:lstStyle/>
                        <a:p>
                          <a:endParaRPr lang="en-US"/>
                        </a:p>
                      </a:txBody>
                      <a:tcPr>
                        <a:blipFill>
                          <a:blip r:embed="rId3"/>
                          <a:stretch>
                            <a:fillRect t="-311765" r="-338000" b="-34118"/>
                          </a:stretch>
                        </a:blipFill>
                      </a:tcPr>
                    </a:tc>
                    <a:tc>
                      <a:txBody>
                        <a:bodyPr/>
                        <a:lstStyle/>
                        <a:p>
                          <a:endParaRPr lang="en-US"/>
                        </a:p>
                      </a:txBody>
                      <a:tcPr>
                        <a:blipFill>
                          <a:blip r:embed="rId3"/>
                          <a:stretch>
                            <a:fillRect l="-79681" t="-311765" r="-169323" b="-34118"/>
                          </a:stretch>
                        </a:blipFill>
                      </a:tcPr>
                    </a:tc>
                    <a:tc>
                      <a:txBody>
                        <a:bodyPr/>
                        <a:lstStyle/>
                        <a:p>
                          <a:pPr algn="l"/>
                          <a:endParaRPr sz="280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Applying the Method of Lagrange Multipliers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Thus </a:t>
                </a:r>
                <a14:m>
                  <m:oMath xmlns:m="http://schemas.openxmlformats.org/officeDocument/2006/math">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=−2</m:t>
                    </m:r>
                    <m:r>
                      <a:rPr>
                        <a:latin typeface="Cambria Math" panose="02040503050406030204" pitchFamily="18" charset="0"/>
                      </a:rPr>
                      <m:t>𝑦</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oMath>
                </a14:m>
                <a:r>
                  <a:rPr sz="2800" dirty="0"/>
                  <a:t>. Now substitute </a:t>
                </a:r>
                <a14:m>
                  <m:oMath xmlns:m="http://schemas.openxmlformats.org/officeDocument/2006/math">
                    <m:r>
                      <a:rPr>
                        <a:latin typeface="Cambria Math" panose="02040503050406030204" pitchFamily="18" charset="0"/>
                      </a:rPr>
                      <m:t>𝑥</m:t>
                    </m:r>
                  </m:oMath>
                </a14:m>
                <a:r>
                  <a:rPr sz="2800" dirty="0"/>
                  <a:t> for </a:t>
                </a:r>
                <a14:m>
                  <m:oMath xmlns:m="http://schemas.openxmlformats.org/officeDocument/2006/math">
                    <m:r>
                      <a:rPr>
                        <a:latin typeface="Cambria Math" panose="02040503050406030204" pitchFamily="18" charset="0"/>
                      </a:rPr>
                      <m:t>𝑦</m:t>
                    </m:r>
                  </m:oMath>
                </a14:m>
                <a:r>
                  <a:rPr sz="2800" dirty="0"/>
                  <a:t> in equation (3) and solve for </a:t>
                </a:r>
                <a14:m>
                  <m:oMath xmlns:m="http://schemas.openxmlformats.org/officeDocument/2006/math">
                    <m:r>
                      <a:rPr>
                        <a:latin typeface="Cambria Math" panose="02040503050406030204" pitchFamily="18" charset="0"/>
                      </a:rPr>
                      <m:t>𝑥</m:t>
                    </m:r>
                  </m:oMath>
                </a14:m>
                <a:r>
                  <a:rPr sz="2800" dirty="0"/>
                  <a:t>.</a:t>
                </a:r>
              </a:p>
              <a:p>
                <a:pPr algn="ctr"/>
                <a:r>
                  <a:rPr dirty="0"/>
                  <a:t>​</a:t>
                </a:r>
              </a:p>
              <a:p>
                <a:pPr algn="l">
                  <a:defRPr sz="2800"/>
                </a:pPr>
                <a:endParaRPr lang="en-US" sz="2800" dirty="0"/>
              </a:p>
              <a:p>
                <a:pPr algn="l">
                  <a:defRPr sz="2800"/>
                </a:pPr>
                <a:endParaRPr lang="en-US" dirty="0"/>
              </a:p>
              <a:p>
                <a:pPr algn="l">
                  <a:defRPr sz="2800"/>
                </a:pPr>
                <a:endParaRPr lang="en-US" sz="2800" dirty="0"/>
              </a:p>
              <a:p>
                <a:pPr algn="l">
                  <a:defRPr sz="2800"/>
                </a:pPr>
                <a:r>
                  <a:rPr sz="2800" dirty="0"/>
                  <a:t>Since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oMath>
                </a14:m>
                <a:r>
                  <a:rPr sz="2800" dirty="0"/>
                  <a:t>, we have </a:t>
                </a:r>
                <a14:m>
                  <m:oMath xmlns:m="http://schemas.openxmlformats.org/officeDocument/2006/math">
                    <m:r>
                      <a:rPr>
                        <a:latin typeface="Cambria Math" panose="02040503050406030204" pitchFamily="18" charset="0"/>
                      </a:rPr>
                      <m:t>𝑦</m:t>
                    </m:r>
                    <m:r>
                      <a:rPr>
                        <a:latin typeface="Cambria Math" panose="02040503050406030204" pitchFamily="18" charset="0"/>
                      </a:rPr>
                      <m:t>=1.5</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507803662"/>
                  </p:ext>
                </p:extLst>
              </p:nvPr>
            </p:nvGraphicFramePr>
            <p:xfrm>
              <a:off x="2743200" y="20574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a:t>​</a:t>
                          </a:r>
                          <a14:m>
                            <m:oMath xmlns:m="http://schemas.openxmlformats.org/officeDocument/2006/math">
                              <m:r>
                                <a:rPr sz="2800">
                                  <a:latin typeface="Cambria Math"/>
                                </a:rPr>
                                <m:t>𝑥</m:t>
                              </m:r>
                              <m:r>
                                <a:rPr sz="2800">
                                  <a:latin typeface="Cambria Math"/>
                                </a:rPr>
                                <m:t>+</m:t>
                              </m:r>
                              <m:r>
                                <a:rPr sz="2800">
                                  <a:latin typeface="Cambria Math"/>
                                </a:rPr>
                                <m:t>𝑥</m:t>
                              </m:r>
                              <m:r>
                                <a:rPr sz="2800">
                                  <a:latin typeface="Cambria Math"/>
                                </a:rPr>
                                <m:t>−3</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a:t>​</a:t>
                          </a:r>
                          <a14:m>
                            <m:oMath xmlns:m="http://schemas.openxmlformats.org/officeDocument/2006/math">
                              <m:r>
                                <a:rPr sz="2800">
                                  <a:latin typeface="Cambria Math"/>
                                </a:rPr>
                                <m:t>2</m:t>
                              </m:r>
                              <m:r>
                                <a:rPr sz="2800">
                                  <a:latin typeface="Cambria Math"/>
                                </a:rPr>
                                <m:t>𝑥</m:t>
                              </m:r>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=3</m:t>
                              </m:r>
                            </m:oMath>
                          </a14:m>
                          <a:endParaRPr sz="280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=1.5</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507803662"/>
                  </p:ext>
                </p:extLst>
              </p:nvPr>
            </p:nvGraphicFramePr>
            <p:xfrm>
              <a:off x="2743200" y="20574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1000" r="-100000" b="-222000"/>
                          </a:stretch>
                        </a:blipFill>
                      </a:tcPr>
                    </a:tc>
                    <a:tc>
                      <a:txBody>
                        <a:bodyPr/>
                        <a:lstStyle/>
                        <a:p>
                          <a:endParaRPr lang="en-US"/>
                        </a:p>
                      </a:txBody>
                      <a:tcPr marL="36576" marR="36576" marT="36576" marB="36576" anchor="ctr">
                        <a:blipFill>
                          <a:blip r:embed="rId3"/>
                          <a:stretch>
                            <a:fillRect l="-100000" t="-1000" b="-222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0000" r="-100000" b="-119802"/>
                          </a:stretch>
                        </a:blipFill>
                      </a:tcPr>
                    </a:tc>
                    <a:tc>
                      <a:txBody>
                        <a:bodyPr/>
                        <a:lstStyle/>
                        <a:p>
                          <a:endParaRPr lang="en-US"/>
                        </a:p>
                      </a:txBody>
                      <a:tcPr marL="36576" marR="36576" marT="36576" marB="36576" anchor="ctr">
                        <a:blipFill>
                          <a:blip r:embed="rId3"/>
                          <a:stretch>
                            <a:fillRect l="-100000" t="-100000" b="-119802"/>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2000" r="-100000" b="-21000"/>
                          </a:stretch>
                        </a:blipFill>
                      </a:tcPr>
                    </a:tc>
                    <a:tc>
                      <a:txBody>
                        <a:bodyPr/>
                        <a:lstStyle/>
                        <a:p>
                          <a:endParaRPr lang="en-US"/>
                        </a:p>
                      </a:txBody>
                      <a:tcPr marL="36576" marR="36576" marT="36576" marB="36576" anchor="ctr">
                        <a:blipFill>
                          <a:blip r:embed="rId3"/>
                          <a:stretch>
                            <a:fillRect l="-100000" t="-202000" b="-21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Applying the Method of Lagrange Multipliers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4: From the graph in Figure 1, we can see that</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1.5</m:t>
                              </m:r>
                              <m:r>
                                <m:rPr>
                                  <m:nor/>
                                </m:rPr>
                                <a:rPr/>
                                <m:t>, </m:t>
                              </m:r>
                              <m:r>
                                <a:rPr>
                                  <a:latin typeface="Cambria Math" panose="02040503050406030204" pitchFamily="18" charset="0"/>
                                </a:rPr>
                                <m:t>1.5</m:t>
                              </m:r>
                            </m:e>
                          </m:d>
                        </m:e>
                      </m:func>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1.5</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1.5</m:t>
                              </m:r>
                            </m:e>
                          </m:d>
                        </m:e>
                        <m:sup>
                          <m:r>
                            <a:rPr>
                              <a:latin typeface="Cambria Math" panose="02040503050406030204" pitchFamily="18" charset="0"/>
                            </a:rPr>
                            <m:t>2</m:t>
                          </m:r>
                        </m:sup>
                      </m:sSup>
                      <m:r>
                        <a:rPr>
                          <a:latin typeface="Cambria Math" panose="02040503050406030204" pitchFamily="18" charset="0"/>
                        </a:rPr>
                        <m:t>+2=6.50</m:t>
                      </m:r>
                    </m:oMath>
                  </m:oMathPara>
                </a14:m>
                <a:endParaRPr sz="2800"/>
              </a:p>
              <a:p>
                <a:pPr>
                  <a:defRPr sz="2800"/>
                </a:pPr>
                <a:r>
                  <a:rPr sz="2800"/>
                  <a:t>is a minimum. In order to verify this result algebraically, we choose the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1.4</m:t>
                        </m:r>
                        <m:r>
                          <m:rPr>
                            <m:nor/>
                          </m:rPr>
                          <a:rPr/>
                          <m:t>, </m:t>
                        </m:r>
                        <m:r>
                          <a:rPr>
                            <a:latin typeface="Cambria Math" panose="02040503050406030204" pitchFamily="18" charset="0"/>
                          </a:rPr>
                          <m:t>1.6</m:t>
                        </m:r>
                      </m:e>
                    </m:d>
                  </m:oMath>
                </a14:m>
                <a:r>
                  <a:rPr sz="2800"/>
                  <a:t>, which is close to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1.5</m:t>
                        </m:r>
                        <m:r>
                          <m:rPr>
                            <m:nor/>
                          </m:rPr>
                          <a:rPr/>
                          <m:t>, </m:t>
                        </m:r>
                        <m:r>
                          <a:rPr>
                            <a:latin typeface="Cambria Math" panose="02040503050406030204" pitchFamily="18" charset="0"/>
                          </a:rPr>
                          <m:t>1.5</m:t>
                        </m:r>
                      </m:e>
                    </m:d>
                  </m:oMath>
                </a14:m>
                <a:r>
                  <a:rPr sz="2800"/>
                  <a:t> and satisfies the constraint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−3=0</m:t>
                    </m:r>
                  </m:oMath>
                </a14:m>
                <a:r>
                  <a:rPr sz="2800"/>
                  <a:t>, and find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1.4</m:t>
                            </m:r>
                            <m:r>
                              <m:rPr>
                                <m:nor/>
                              </m:rPr>
                              <a:rPr/>
                              <m:t>, </m:t>
                            </m:r>
                            <m:r>
                              <a:rPr>
                                <a:latin typeface="Cambria Math" panose="02040503050406030204" pitchFamily="18" charset="0"/>
                              </a:rPr>
                              <m:t>1.6</m:t>
                            </m:r>
                          </m:e>
                        </m:d>
                      </m:e>
                    </m:func>
                    <m:r>
                      <a:rPr>
                        <a:latin typeface="Cambria Math" panose="02040503050406030204" pitchFamily="18" charset="0"/>
                      </a:rPr>
                      <m:t>=6.52&gt;6.50</m:t>
                    </m:r>
                  </m:oMath>
                </a14:m>
                <a:r>
                  <a:rPr sz="2800"/>
                  <a:t>. The </a:t>
                </a:r>
                <a14:m>
                  <m:oMath xmlns:m="http://schemas.openxmlformats.org/officeDocument/2006/math">
                    <m:r>
                      <a:rPr>
                        <a:latin typeface="Cambria Math" panose="02040503050406030204" pitchFamily="18" charset="0"/>
                      </a:rPr>
                      <m:t>𝐷</m:t>
                    </m:r>
                  </m:oMath>
                </a14:m>
                <a:r>
                  <a:rPr sz="2800"/>
                  <a:t>-Test can also be used to verify this.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630"/>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Applying the Method of Lagrange Multipliers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Use the method of Lagrange multipliers to find the maximum value of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r>
                      <a:rPr>
                        <a:latin typeface="Cambria Math" panose="02040503050406030204" pitchFamily="18" charset="0"/>
                      </a:rPr>
                      <m:t>=</m:t>
                    </m:r>
                    <m:r>
                      <a:rPr>
                        <a:latin typeface="Cambria Math" panose="02040503050406030204" pitchFamily="18" charset="0"/>
                      </a:rPr>
                      <m:t>𝑥𝑦</m:t>
                    </m:r>
                  </m:oMath>
                </a14:m>
                <a:r>
                  <a:rPr sz="2800"/>
                  <a:t> under the restriction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200</m:t>
                    </m:r>
                    <m:r>
                      <a:rPr>
                        <a:latin typeface="Cambria Math" panose="02040503050406030204" pitchFamily="18" charset="0"/>
                      </a:rPr>
                      <m:t>=</m:t>
                    </m:r>
                    <m:r>
                      <a:rPr>
                        <a:latin typeface="Cambria Math" panose="02040503050406030204" pitchFamily="18" charset="0"/>
                      </a:rPr>
                      <m:t>0</m:t>
                    </m:r>
                  </m:oMath>
                </a14:m>
                <a:r>
                  <a:rPr sz="2800"/>
                  <a:t>, where </a:t>
                </a:r>
                <a14:m>
                  <m:oMath xmlns:m="http://schemas.openxmlformats.org/officeDocument/2006/math">
                    <m:r>
                      <a:rPr>
                        <a:latin typeface="Cambria Math" panose="02040503050406030204" pitchFamily="18" charset="0"/>
                      </a:rPr>
                      <m:t>𝑥</m:t>
                    </m:r>
                    <m:r>
                      <a:rPr>
                        <a:latin typeface="Cambria Math" panose="02040503050406030204" pitchFamily="18" charset="0"/>
                      </a:rPr>
                      <m:t>&gt;</m:t>
                    </m:r>
                    <m:r>
                      <a:rPr>
                        <a:latin typeface="Cambria Math" panose="02040503050406030204" pitchFamily="18" charset="0"/>
                      </a:rPr>
                      <m:t>0</m:t>
                    </m:r>
                  </m:oMath>
                </a14:m>
                <a:r>
                  <a:rPr sz="280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&gt;</m:t>
                    </m:r>
                    <m:r>
                      <a:rPr>
                        <a:latin typeface="Cambria Math" panose="02040503050406030204" pitchFamily="18" charset="0"/>
                      </a:rPr>
                      <m:t>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9A11D2D-D5A5-D5B8-5C40-34C5495A9115}"/>
                  </a:ext>
                </a:extLst>
              </p:cNvPr>
              <p:cNvSpPr txBox="1"/>
              <p:nvPr/>
            </p:nvSpPr>
            <p:spPr>
              <a:xfrm>
                <a:off x="457200" y="2895600"/>
                <a:ext cx="8229600" cy="1471172"/>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800" b="1" i="0" u="none" strike="noStrike" kern="1200" cap="none" spc="0" normalizeH="0" baseline="0" noProof="0" dirty="0">
                    <a:ln>
                      <a:noFill/>
                    </a:ln>
                    <a:solidFill>
                      <a:srgbClr val="366092"/>
                    </a:solidFill>
                    <a:effectLst/>
                    <a:uLnTx/>
                    <a:uFillTx/>
                    <a:latin typeface="Calibri"/>
                    <a:ea typeface="+mn-ea"/>
                    <a:cs typeface="+mn-cs"/>
                  </a:rPr>
                  <a:t>Step 1: Form the Lagrange function.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14:m>
                  <m:oMathPara xmlns:m="http://schemas.openxmlformats.org/officeDocument/2006/math">
                    <m:oMathParaPr>
                      <m:jc m:val="centerGroup"/>
                    </m:oMathParaPr>
                    <m:oMath xmlns:m="http://schemas.openxmlformats.org/officeDocument/2006/math">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𝐹</m:t>
                          </m:r>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𝜆</m:t>
                              </m:r>
                            </m:e>
                          </m:d>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𝑥𝑦</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𝜆</m:t>
                      </m:r>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200</m:t>
                          </m:r>
                        </m:e>
                      </m:d>
                    </m:oMath>
                  </m:oMathPara>
                </a14:m>
                <a:endParaRPr kumimoji="0" lang="ar-AE" sz="2800" b="0" i="0" u="none" strike="noStrike" kern="1200" cap="none" spc="0" normalizeH="0" baseline="0" noProof="0" dirty="0">
                  <a:ln>
                    <a:noFill/>
                  </a:ln>
                  <a:solidFill>
                    <a:srgbClr val="366092"/>
                  </a:solidFill>
                  <a:effectLst/>
                  <a:uLnTx/>
                  <a:uFillTx/>
                  <a:latin typeface="Calibri"/>
                  <a:ea typeface="+mn-ea"/>
                  <a:cs typeface="+mn-cs"/>
                </a:endParaRPr>
              </a:p>
            </p:txBody>
          </p:sp>
        </mc:Choice>
        <mc:Fallback xmlns="">
          <p:sp>
            <p:nvSpPr>
              <p:cNvPr id="5" name="TextBox 4">
                <a:extLst>
                  <a:ext uri="{FF2B5EF4-FFF2-40B4-BE49-F238E27FC236}">
                    <a16:creationId xmlns:a16="http://schemas.microsoft.com/office/drawing/2014/main" id="{A9A11D2D-D5A5-D5B8-5C40-34C5495A9115}"/>
                  </a:ext>
                </a:extLst>
              </p:cNvPr>
              <p:cNvSpPr txBox="1">
                <a:spLocks noRot="1" noChangeAspect="1" noMove="1" noResize="1" noEditPoints="1" noAdjustHandles="1" noChangeArrowheads="1" noChangeShapeType="1" noTextEdit="1"/>
              </p:cNvSpPr>
              <p:nvPr/>
            </p:nvSpPr>
            <p:spPr>
              <a:xfrm>
                <a:off x="457200" y="2895600"/>
                <a:ext cx="8229600" cy="1471172"/>
              </a:xfrm>
              <a:prstGeom prst="rect">
                <a:avLst/>
              </a:prstGeom>
              <a:blipFill>
                <a:blip r:embed="rId3"/>
                <a:stretch>
                  <a:fillRect l="-1481" t="-3734"/>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1334</Words>
  <Application>Microsoft Office PowerPoint</Application>
  <PresentationFormat>On-screen Show (4:3)</PresentationFormat>
  <Paragraphs>133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Cambria Math</vt:lpstr>
      <vt:lpstr>Courier New</vt:lpstr>
      <vt:lpstr>Office Theme</vt:lpstr>
      <vt:lpstr>Section 8.4</vt:lpstr>
      <vt:lpstr>The Method of Lagrange Multipliers</vt:lpstr>
      <vt:lpstr>The Method of Lagrange Multipliers (cont.)</vt:lpstr>
      <vt:lpstr>Example 1: Applying the Method of Lagrange Multipliers</vt:lpstr>
      <vt:lpstr>Example 1: Applying the Method of Lagrange Multipliers (cont.)</vt:lpstr>
      <vt:lpstr>Example 1: Applying the Method of Lagrange Multipliers (cont.)</vt:lpstr>
      <vt:lpstr>Example 1: Applying the Method of Lagrange Multipliers (cont.)</vt:lpstr>
      <vt:lpstr>Example 1: Applying the Method of Lagrange Multipliers (cont.)</vt:lpstr>
      <vt:lpstr>Example 2: Applying the Method of Lagrange Multipliers</vt:lpstr>
      <vt:lpstr>Example 2: Applying the Method of Lagrange Multipliers (cont.)</vt:lpstr>
      <vt:lpstr>Example 2: Applying the Method of Lagrange Multipliers (cont.)</vt:lpstr>
      <vt:lpstr>Example 2: Applying the Method of Lagrange Multipliers (cont.)</vt:lpstr>
      <vt:lpstr>Example 2: Applying the Method of Lagrange Multipliers (cont.)</vt:lpstr>
      <vt:lpstr>Example 2: Applying the Method of Lagrange Multipliers (cont.)</vt:lpstr>
      <vt:lpstr>Example 3: Optimization Using the Cobb‐Douglas Production Formula</vt:lpstr>
      <vt:lpstr>Example 3: Optimization Using the Cobb‐Douglas Production Formula (cont.)</vt:lpstr>
      <vt:lpstr>Example 3: Optimization Using the Cobb‐Douglas Production Formula (cont.)</vt:lpstr>
      <vt:lpstr>PowerPoint Presentation</vt:lpstr>
      <vt:lpstr>Example 3: Optimization Using the Cobb‐Douglas Production Formula (cont.)</vt:lpstr>
      <vt:lpstr>Note: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 3rd edition</dc:title>
  <dc:creator>Hawkes Learning</dc:creator>
  <cp:lastModifiedBy>Kyle Gilstrap</cp:lastModifiedBy>
  <cp:revision>128</cp:revision>
  <dcterms:created xsi:type="dcterms:W3CDTF">2013-04-26T14:43:13Z</dcterms:created>
  <dcterms:modified xsi:type="dcterms:W3CDTF">2022-08-25T20:23:20Z</dcterms:modified>
</cp:coreProperties>
</file>