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Method of Least Squares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8.5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Forecasting Grade Point Averages with Linear Regression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t>​</a:t>
                </a:r>
                <a:r>
                  <a:rPr sz="2800"/>
                  <a:t>Now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=2.8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/>
                  <a:t>From Formula 1, we have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74.64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28.0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25.0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82.28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28.0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46.4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38.8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≈1.20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/>
                  <a:t>From Formula 2, we have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=2.5−1.20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2.8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=−0.86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Thus the line of regression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=1.20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−0.86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Forecasting Grade Point Averages with Linear Regression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best prediction for the C-GPA of a student with an HS-GPA of </a:t>
                </a:r>
                <a:r>
                  <a:rPr sz="2800">
                    <a:latin typeface="Cambria Math"/>
                  </a:rPr>
                  <a:t>2.5</a:t>
                </a:r>
                <a:r>
                  <a:rPr sz="2800"/>
                  <a:t> is found by substituting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sz="2800"/>
                  <a:t> in the equation for the line of regression and 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: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=1.20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2.5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−0.86=2.14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Forecasting Grade Point Averages with Linear Regression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22F80-32BA-000B-33C9-CAAAAD87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017" y="1037121"/>
            <a:ext cx="4503965" cy="4813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use of the Greek capital letter sigma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</m:d>
                  </m:oMath>
                </a14:m>
                <a:r>
                  <a:rPr sz="2800"/>
                  <a:t> to indicate summations is a standard notation in mathematics.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Least-Squares Regression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a set of data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, …,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, the regression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where (omitting indices in the summations)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⋅∑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−∑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⋅∑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sz="2800" dirty="0"/>
                  <a:t>,</a:t>
                </a:r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Linear Regression on Tabular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sz="2800" dirty="0"/>
              <a:t>Use the formulas to find the regression line for the data given in the table in Figure 1.</a:t>
            </a:r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r>
              <a:rPr lang="en-US" sz="2800" dirty="0"/>
              <a:t>				Figure 1</a:t>
            </a:r>
            <a:endParaRPr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D4CD9-7900-8F4D-091C-8B7CDD72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06" y="1911640"/>
            <a:ext cx="3182187" cy="31292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Linear Regression on Tabular Data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The data are shown and calculations are made in Table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241FEE-2274-1058-B3D2-F19022721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6769132"/>
                  </p:ext>
                </p:extLst>
              </p:nvPr>
            </p:nvGraphicFramePr>
            <p:xfrm>
              <a:off x="457912" y="2209800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6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t>Sums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765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241FEE-2274-1058-B3D2-F19022721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6769132"/>
                  </p:ext>
                </p:extLst>
              </p:nvPr>
            </p:nvGraphicFramePr>
            <p:xfrm>
              <a:off x="457912" y="2209800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70" t="-108197" r="-301111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631" t="-108197" r="-200000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741" t="-108197" r="-100741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741" t="-108197" r="-741" b="-6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t>Sums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765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Linear Regression on Tabular Data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/>
                  <a:t>We find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=5.6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Thus, from Formula 1,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351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55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765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1755−1540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3825−3025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215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≈0.27</m:t>
                      </m:r>
                    </m:oMath>
                  </m:oMathPara>
                </a14:m>
                <a:endParaRPr sz="2800"/>
              </a:p>
              <a:p>
                <a:r>
                  <a:rPr sz="2800"/>
                  <a:t>and, from Formula 2,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=5.6−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0.27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=5.6−2.97=2.63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The line of regression is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=0.27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+2.63</m:t>
                    </m:r>
                  </m:oMath>
                </a14:m>
                <a:r>
                  <a:rPr sz="2800"/>
                  <a:t>,</a:t>
                </a:r>
              </a:p>
              <a:p>
                <a:r>
                  <a:rPr sz="2800"/>
                  <a:t>which is in agreement (except for slight rounding errors) with the previous calculations.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Forecasting Grade Point Averages with Linear Regression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Table 2 shows the high school grade point averages (HS-GPA) and the college grade point averages (C-GPA) after one year of college for </a:t>
            </a:r>
            <a:r>
              <a:rPr sz="2800">
                <a:latin typeface="Cambria Math"/>
              </a:rPr>
              <a:t>10</a:t>
            </a:r>
            <a:r>
              <a:rPr sz="2800"/>
              <a:t> students.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  <a:r>
              <a:rPr sz="2800"/>
              <a:t>Find the regression line for the data given in Table 2.</a:t>
            </a:r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  <a:r>
              <a:rPr sz="2800"/>
              <a:t>What would be your best prediction for the C-GPA of a high school student with an HS-GPA of </a:t>
            </a:r>
            <a:r>
              <a:rPr sz="2800">
                <a:latin typeface="Cambria Math"/>
              </a:rPr>
              <a:t>2.5</a:t>
            </a:r>
            <a:r>
              <a:rPr sz="2800"/>
              <a:t>?</a:t>
            </a:r>
          </a:p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  <a:r>
              <a:rPr sz="2800"/>
              <a:t>Graph the data and the regression line on the same set of axes.</a:t>
            </a:r>
          </a:p>
          <a:p>
            <a:r>
              <a:t>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Forecasting Grade Point Averages with Linear Regression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1407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81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4815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370840">
                    <a:tc gridSpan="11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1400"/>
                            <a:t>HS-GPA (</a:t>
                          </a:r>
                          <a14:m>
                            <m:oMath xmlns:m="http://schemas.openxmlformats.org/officeDocument/2006/math">
                              <m:r>
                                <a:rPr sz="1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40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1400"/>
                            <a:t>C-GPA (</a:t>
                          </a:r>
                          <a14:m>
                            <m:oMath xmlns:m="http://schemas.openxmlformats.org/officeDocument/2006/math">
                              <m:r>
                                <a:rPr sz="1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40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1407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81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4815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370840">
                    <a:tc gridSpan="11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" t="-76744" r="-1000000" b="-1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" t="-178824" r="-10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>
                              <a:latin typeface="Cambria Math"/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1D3961-76C8-350C-AC8E-903D3684D947}"/>
              </a:ext>
            </a:extLst>
          </p:cNvPr>
          <p:cNvSpPr txBox="1"/>
          <p:nvPr/>
        </p:nvSpPr>
        <p:spPr>
          <a:xfrm>
            <a:off x="457200" y="2743200"/>
            <a:ext cx="822960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8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​In Table 3, we calculate the values needed for Formulas 1 and 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Forecasting Grade Point Averages with Linear Regression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482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3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6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8.96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10.24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10.24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11.55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10.89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12.58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13.69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t>Sums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28.0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74.64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82.28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482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3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741" t="-108197" r="-301111" b="-1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741" t="-108197" r="-201111" b="-1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741" t="-108197" r="-101111" b="-1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741" t="-108197" r="-1111" b="-1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4.84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8.96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10.24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10.24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11.55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10.89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12.58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13.69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t>Sums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28.0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25.0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74.64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82.28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634</Words>
  <Application>Microsoft Office PowerPoint</Application>
  <PresentationFormat>On-screen Show (4:3)</PresentationFormat>
  <Paragraphs>159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Office Theme</vt:lpstr>
      <vt:lpstr>Section 8.5</vt:lpstr>
      <vt:lpstr>Note:</vt:lpstr>
      <vt:lpstr>The Least-Squares Regression Line</vt:lpstr>
      <vt:lpstr>Example 1: Using Linear Regression on Tabular Data</vt:lpstr>
      <vt:lpstr>Example 1: Using Linear Regression on Tabular Data (cont.)</vt:lpstr>
      <vt:lpstr>Example 1: Using Linear Regression on Tabular Data (cont.)</vt:lpstr>
      <vt:lpstr>Example 2: Forecasting Grade Point Averages with Linear Regression</vt:lpstr>
      <vt:lpstr>Example 2: Forecasting Grade Point Averages with Linear Regression (cont.)</vt:lpstr>
      <vt:lpstr>Example 2: Forecasting Grade Point Averages with Linear Regression (cont.)</vt:lpstr>
      <vt:lpstr>Example 2: Forecasting Grade Point Averages with Linear Regression (cont.)</vt:lpstr>
      <vt:lpstr>Example 2: Forecasting Grade Point Averages with Linear Regression (cont.)</vt:lpstr>
      <vt:lpstr>Example 2: Forecasting Grade Point Averages with Linear Regression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2022-08-26T17:29:54Z</dcterms:modified>
</cp:coreProperties>
</file>