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70" r:id="rId12"/>
    <p:sldId id="272" r:id="rId13"/>
    <p:sldId id="273" r:id="rId14"/>
    <p:sldId id="275" r:id="rId15"/>
    <p:sldId id="276" r:id="rId16"/>
    <p:sldId id="278" r:id="rId17"/>
    <p:sldId id="279" r:id="rId18"/>
    <p:sldId id="280" r:id="rId19"/>
    <p:sldId id="281" r:id="rId20"/>
    <p:sldId id="284" r:id="rId21"/>
    <p:sldId id="282" r:id="rId22"/>
    <p:sldId id="283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Double Integrals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8.6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Evaluating a Double Integral on a Type I Region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FB390EF-0520-8DE0-BBE2-4201C9F6DD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123049"/>
                  </p:ext>
                </p:extLst>
              </p:nvPr>
            </p:nvGraphicFramePr>
            <p:xfrm>
              <a:off x="762000" y="1029287"/>
              <a:ext cx="7924800" cy="499338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nary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𝑑𝑦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nary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Integrate first with respect to y and evaluate at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y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y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800" b="0" dirty="0"/>
                            <a:t>. The variable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is treated as a constant.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⋅</m:t>
                                          </m:r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]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⋅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⋅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⋅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27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27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nary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Now integrate with respect to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and evaluate.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1−0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FB390EF-0520-8DE0-BBE2-4201C9F6DD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123049"/>
                  </p:ext>
                </p:extLst>
              </p:nvPr>
            </p:nvGraphicFramePr>
            <p:xfrm>
              <a:off x="762000" y="1029287"/>
              <a:ext cx="7924800" cy="499338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3" r="-44444" b="-24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000" t="-2083" b="-24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1609" r="-44444" b="-574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6047" r="-44444" b="-4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86047" r="-44444" b="-3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6047" r="-44444" b="-2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3333" r="-44444" b="-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000" t="-393333" b="-6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70588" r="-44444" b="-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Evaluating a Double Integral on a Type II Region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the double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36571-3243-F0C5-5AD0-DAD11B80805D}"/>
                  </a:ext>
                </a:extLst>
              </p:cNvPr>
              <p:cNvSpPr txBox="1"/>
              <p:nvPr/>
            </p:nvSpPr>
            <p:spPr>
              <a:xfrm>
                <a:off x="457200" y="1958540"/>
                <a:ext cx="822960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region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of Type II and is illustrated in the graph.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36571-3243-F0C5-5AD0-DAD11B808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58540"/>
                <a:ext cx="8229600" cy="1040285"/>
              </a:xfrm>
              <a:prstGeom prst="rect">
                <a:avLst/>
              </a:prstGeom>
              <a:blipFill>
                <a:blip r:embed="rId3"/>
                <a:stretch>
                  <a:fillRect l="-1481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Evaluating a Double Integral on a Type II Region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A8725-F898-2138-066E-CBBF0B38C2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44366" y="1082675"/>
            <a:ext cx="4855268" cy="48498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Evaluating a Double Integral on a Type II Region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2CD4B69-D450-7C96-3BB2-2ACDC60FEF1E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95046121"/>
                  </p:ext>
                </p:extLst>
              </p:nvPr>
            </p:nvGraphicFramePr>
            <p:xfrm>
              <a:off x="457200" y="1061334"/>
              <a:ext cx="8229600" cy="48060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988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 dirty="0"/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nary>
                                  <m:r>
                                    <a:rPr sz="1600">
                                      <a:latin typeface="Cambria Math"/>
                                    </a:rPr>
                                    <m:t>𝑑𝑦</m:t>
                                  </m:r>
                                </m:e>
                              </m:nary>
                              <m:r>
                                <a:rPr sz="16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nary>
                                  <m:r>
                                    <a:rPr sz="1600">
                                      <a:latin typeface="Cambria Math"/>
                                    </a:rPr>
                                    <m:t>𝑑𝑦</m:t>
                                  </m:r>
                                </m:e>
                              </m:d>
                              <m:r>
                                <a:rPr sz="16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975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Integrate first with respect to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evaluate at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1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1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ar-AE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5121254"/>
                      </a:ext>
                    </a:extLst>
                  </a:tr>
                  <a:tr h="48181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⋅</m:t>
                                          </m:r>
                                          <m:f>
                                            <m:f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6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6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]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⋅</m:t>
                                      </m:r>
                                      <m:f>
                                        <m:f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sz="1600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sz="16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]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sz="16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6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6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6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r>
                                        <a:rPr sz="16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6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6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6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7855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sz="16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988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600">
                                          <a:latin typeface="Cambria Math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6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429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/>
                                    </a:rPr>
                                    <m:t>42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/>
                                    </a:rPr>
                                    <m:t>210</m:t>
                                  </m:r>
                                </m:den>
                              </m:f>
                              <m:r>
                                <a:rPr sz="16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/>
                                    </a:rPr>
                                    <m:t>105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/>
                                    </a:rPr>
                                    <m:t>210</m:t>
                                  </m:r>
                                </m:den>
                              </m:f>
                              <m:r>
                                <a:rPr sz="16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/>
                                    </a:rPr>
                                    <m:t>70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/>
                                    </a:rPr>
                                    <m:t>210</m:t>
                                  </m:r>
                                </m:den>
                              </m:f>
                              <m:r>
                                <a:rPr sz="16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/>
                                    </a:rPr>
                                    <m:t>210</m:t>
                                  </m:r>
                                </m:den>
                              </m:f>
                            </m:oMath>
                          </a14:m>
                          <a:endParaRPr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43595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6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6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6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6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  <m:r>
                                        <a:rPr sz="1600">
                                          <a:latin typeface="Cambria Math"/>
                                        </a:rPr>
                                        <m:t>𝑑𝑦𝑑𝑥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/>
                                    </a:rPr>
                                    <m:t>187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/>
                                    </a:rPr>
                                    <m:t>210</m:t>
                                  </m:r>
                                </m:den>
                              </m:f>
                              <m:r>
                                <a:rPr sz="1600">
                                  <a:latin typeface="Cambria Math"/>
                                </a:rPr>
                                <m:t>≈</m:t>
                              </m:r>
                              <m:r>
                                <a:rPr sz="1600">
                                  <a:latin typeface="Cambria Math"/>
                                </a:rPr>
                                <m:t>0</m:t>
                              </m:r>
                              <m:r>
                                <a:rPr sz="1600">
                                  <a:latin typeface="Cambria Math"/>
                                </a:rPr>
                                <m:t>.</m:t>
                              </m:r>
                              <m:r>
                                <a:rPr sz="1600">
                                  <a:latin typeface="Cambria Math"/>
                                </a:rPr>
                                <m:t>89</m:t>
                              </m:r>
                            </m:oMath>
                          </a14:m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2CD4B69-D450-7C96-3BB2-2ACDC60FEF1E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95046121"/>
                  </p:ext>
                </p:extLst>
              </p:nvPr>
            </p:nvGraphicFramePr>
            <p:xfrm>
              <a:off x="457200" y="1061334"/>
              <a:ext cx="8229600" cy="48060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9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667" b="-95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9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5357" b="-118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21254"/>
                      </a:ext>
                    </a:extLst>
                  </a:tr>
                  <a:tr h="481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1899" b="-7379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7143" b="-73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7143" b="-63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05797" b="-5420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45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95714" b="-4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785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5063" b="-284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9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48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42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73973" b="-105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43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3973" b="-5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Evaluating a Double Integral on a Type III Region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the double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Evaluating a Double Integral on a Type III Region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8486CF4-0386-38C3-1589-4F4A2BCC676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1323288"/>
                  </p:ext>
                </p:extLst>
              </p:nvPr>
            </p:nvGraphicFramePr>
            <p:xfrm>
              <a:off x="457200" y="1600200"/>
              <a:ext cx="8229600" cy="40010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Integrate first with respect to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x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evaluate at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x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y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ar-AE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x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372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]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b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⋅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⋅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8486CF4-0386-38C3-1589-4F4A2BCC676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1323288"/>
                  </p:ext>
                </p:extLst>
              </p:nvPr>
            </p:nvGraphicFramePr>
            <p:xfrm>
              <a:off x="457200" y="1600200"/>
              <a:ext cx="8229600" cy="40010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0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b="-584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6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9333" b="-65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372787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8276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0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6907" b="-287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3077" b="-206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23077" b="-106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30000" b="-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Volume of a Geometric Solid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volume of the solid bounded above by 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=10−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and below by the triangular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/>
                  <a:t>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/>
                  <a:t>-plane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Volume of a Geometric Solid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The surface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is a plane, and the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/>
                  <a:t> is a triangle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/>
                  <a:t>-plane with the given points as vertices. The volume to be found is illustrated in the three-dimensional graph.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Volume of a Geometric Solid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4F623-80DA-A0B9-5051-57C9F81BE9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18831" y="1082675"/>
            <a:ext cx="4906337" cy="48498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Volume of a Geometric Solid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To determine the limits of integration, we need to represent the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in terms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 We can do this by determining the equation of the line through the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 dirty="0"/>
                  <a:t> on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 dirty="0"/>
                  <a:t>-coordinate system and then setting constant restrictions on one of the variables so that the triangular region is described.</a:t>
                </a:r>
              </a:p>
              <a:p>
                <a:r>
                  <a:rPr sz="2800" dirty="0"/>
                  <a:t>The slope of the line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0−8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and the equation of the line is</a:t>
                </a:r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406515"/>
                  </p:ext>
                </p:extLst>
              </p:nvPr>
            </p:nvGraphicFramePr>
            <p:xfrm>
              <a:off x="2438400" y="5236490"/>
              <a:ext cx="3657600" cy="76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+8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406515"/>
                  </p:ext>
                </p:extLst>
              </p:nvPr>
            </p:nvGraphicFramePr>
            <p:xfrm>
              <a:off x="2438400" y="5236490"/>
              <a:ext cx="3657600" cy="76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349" r="-100000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6349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6349" r="-10000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6349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Double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continuous on a closed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 dirty="0"/>
                  <a:t>-plane, the </a:t>
                </a:r>
                <a:r>
                  <a:rPr sz="2800" b="1" dirty="0"/>
                  <a:t>double integral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is denoted and defined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∬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∬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/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D2AF-0E4C-D479-3BFC-5D39F0D8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Finding the Volume of a Geometric Solid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14F8C45-A4A1-202B-1172-14034F28823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can be described by the following restrictions on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0≤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≤4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0≤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≤−2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+8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14F8C45-A4A1-202B-1172-14034F288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46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Volume of a Geometric Solid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99B5A-EE4E-2680-3AA9-51C832597FE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41656" y="1082675"/>
            <a:ext cx="4860687" cy="48498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Volume of a Geometric Solid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sz="2800"/>
                  <a:t>The described volume is now found by using double integration.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sup>
                          </m:sSub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+8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10−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+8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+8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10−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+48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+48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+8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10−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−96+192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−0=96</m:t>
                      </m:r>
                    </m:oMath>
                  </m:oMathPara>
                </a14:m>
                <a:endParaRPr sz="2800"/>
              </a:p>
              <a:p>
                <a:r>
                  <a:rPr sz="2800"/>
                  <a:t>Thus the volume of the solid described is </a:t>
                </a:r>
                <a:r>
                  <a:rPr sz="2800">
                    <a:latin typeface="Cambria Math"/>
                  </a:rPr>
                  <a:t>96</a:t>
                </a:r>
                <a:r>
                  <a:rPr sz="2800"/>
                  <a:t> cubic units.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296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Value of the Double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 continuous function on a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 dirty="0"/>
                  <a:t>-plane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, then the volume of the solid bounded above by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below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value of the double integral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∬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Evaluating Double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 continuous function on a closed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, then the value of the double integral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is determined as follows, depending on the type of the region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 b="1"/>
                </a:pPr>
                <a:r>
                  <a:rPr sz="2800" dirty="0"/>
                  <a:t>Case 1: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is of Type 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∬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/>
                                            <m:t>, 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/>
                                        <m:t>, 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/>
                                            <m:t>, 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/>
                                        <m:t>, 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Evaluating Double Integrals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/>
                  <a:t>Case 2: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/>
                  <a:t> is of Type II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∬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sub>
                                <m:sup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sup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/>
                                            <m:t>, 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sub>
                            <m:sup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/>
                                        <m:t>, 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Evaluating Double Integrals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/>
                  <a:t>Case 3: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/>
                  <a:t> is of Type III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∬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lim>
                      </m:limLow>
                      <m:r>
                        <a:rPr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sub>
                                <m:sup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sup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/>
                                            <m:t>, 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sub>
                            <m:sup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/>
                                        <m:t>, 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sz="2800"/>
              </a:p>
              <a:p>
                <a:r>
                  <a:rPr sz="2800" b="1"/>
                  <a:t>Note:</a:t>
                </a:r>
                <a:r>
                  <a:rPr sz="2800"/>
                  <a:t> Only in Case 1 have we shown that the order of integration may be reversed. There are problems of the types in Case 2 and Case 3 in which the order of integration may be reversed; however, we will not discuss reversing the order of integration for such problems.</a:t>
                </a:r>
              </a:p>
              <a:p>
                <a:endParaRPr sz="280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328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Evaluating a Double Integral on a Type I Region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the double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nary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4550A-6FAC-7E50-D2EA-EE2CAF10FDAC}"/>
                  </a:ext>
                </a:extLst>
              </p:cNvPr>
              <p:cNvSpPr txBox="1"/>
              <p:nvPr/>
            </p:nvSpPr>
            <p:spPr>
              <a:xfrm>
                <a:off x="457200" y="1719244"/>
                <a:ext cx="8229600" cy="2332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of Type I (a rectangular region), we may integrate in either order and obtain the same result. Both integrations are shown here to clarify the idea of reversing the order of integration.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4550A-6FAC-7E50-D2EA-EE2CAF10F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19244"/>
                <a:ext cx="8229600" cy="2332946"/>
              </a:xfrm>
              <a:prstGeom prst="rect">
                <a:avLst/>
              </a:prstGeom>
              <a:blipFill>
                <a:blip r:embed="rId3"/>
                <a:stretch>
                  <a:fillRect l="-1481" t="-2350" b="-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Evaluating a Double Integral on a Type I Region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45163-4014-90C1-AB06-48BBE86744C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44338" y="1082675"/>
            <a:ext cx="4855324" cy="48498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Evaluating a Double Integral on a Type I Region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6D6B595-5490-EEC3-C7FA-C5B2333D4DB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03506952"/>
                  </p:ext>
                </p:extLst>
              </p:nvPr>
            </p:nvGraphicFramePr>
            <p:xfrm>
              <a:off x="762000" y="1044242"/>
              <a:ext cx="7924800" cy="46515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nary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nary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Integrate first with respect to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evaluate at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 The variable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is treated as constant.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592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func>
                                            <m:func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sz="1800">
                                                  <a:latin typeface="Cambria Math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]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sz="1800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Now integrate with respect to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evaluate.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060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𝑑𝑥𝑑𝑦</m:t>
                                      </m:r>
                                    </m:e>
                                  </m:nary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6D6B595-5490-EEC3-C7FA-C5B2333D4DB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03506952"/>
                  </p:ext>
                </p:extLst>
              </p:nvPr>
            </p:nvGraphicFramePr>
            <p:xfrm>
              <a:off x="762000" y="1044242"/>
              <a:ext cx="7924800" cy="46515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b="-795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132" b="-5452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3592258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5882" b="-5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5882" b="-4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5882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9767" b="-275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88333" b="-29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060840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89535" b="-1058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98824" b="-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1131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Office Theme</vt:lpstr>
      <vt:lpstr>Section 8.6</vt:lpstr>
      <vt:lpstr>Double Integral</vt:lpstr>
      <vt:lpstr>Value of the Double Integral</vt:lpstr>
      <vt:lpstr>Evaluating Double Integrals</vt:lpstr>
      <vt:lpstr>Evaluating Double Integrals (cont.)</vt:lpstr>
      <vt:lpstr>Evaluating Double Integrals (cont.)</vt:lpstr>
      <vt:lpstr>Example 1: Evaluating a Double Integral on a Type I Region</vt:lpstr>
      <vt:lpstr>Example 1: Evaluating a Double Integral on a Type I Region (cont.)</vt:lpstr>
      <vt:lpstr>Example 1: Evaluating a Double Integral on a Type I Region (cont.)</vt:lpstr>
      <vt:lpstr>Example 1: Evaluating a Double Integral on a Type I Region (cont.)</vt:lpstr>
      <vt:lpstr>Example 2: Evaluating a Double Integral on a Type II Region</vt:lpstr>
      <vt:lpstr>Example 2: Evaluating a Double Integral on a Type II Region (cont.)</vt:lpstr>
      <vt:lpstr>Example 2: Evaluating a Double Integral on a Type II Region (cont.)</vt:lpstr>
      <vt:lpstr>Example 3: Evaluating a Double Integral on a Type III Region</vt:lpstr>
      <vt:lpstr>Example 3: Evaluating a Double Integral on a Type III Region (cont.)</vt:lpstr>
      <vt:lpstr>Example 4: Finding the Volume of a Geometric Solid</vt:lpstr>
      <vt:lpstr>Example 4: Finding the Volume of a Geometric Solid (cont.)</vt:lpstr>
      <vt:lpstr>Example 4: Finding the Volume of a Geometric Solid (cont.)</vt:lpstr>
      <vt:lpstr>Example 4: Finding the Volume of a Geometric Solid (cont.)</vt:lpstr>
      <vt:lpstr>Example 4: Finding the Volume of a Geometric Solid (cont.)</vt:lpstr>
      <vt:lpstr>Example 4: Finding the Volume of a Geometric Solid (cont.)</vt:lpstr>
      <vt:lpstr>Example 4: Finding the Volume of a Geometric Solid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123</cp:revision>
  <dcterms:created xsi:type="dcterms:W3CDTF">2013-04-26T14:43:13Z</dcterms:created>
  <dcterms:modified xsi:type="dcterms:W3CDTF">2022-08-26T17:49:57Z</dcterms:modified>
</cp:coreProperties>
</file>