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handoutMasterIdLst>
    <p:handoutMasterId r:id="rId24"/>
  </p:handoutMasterIdLst>
  <p:sldIdLst>
    <p:sldId id="256" r:id="rId2"/>
    <p:sldId id="257" r:id="rId3"/>
    <p:sldId id="258" r:id="rId4"/>
    <p:sldId id="259" r:id="rId5"/>
    <p:sldId id="260" r:id="rId6"/>
    <p:sldId id="261" r:id="rId7"/>
    <p:sldId id="262" r:id="rId8"/>
    <p:sldId id="263" r:id="rId9"/>
    <p:sldId id="265" r:id="rId10"/>
    <p:sldId id="267" r:id="rId11"/>
    <p:sldId id="268" r:id="rId12"/>
    <p:sldId id="269" r:id="rId13"/>
    <p:sldId id="270" r:id="rId14"/>
    <p:sldId id="271" r:id="rId15"/>
    <p:sldId id="272" r:id="rId16"/>
    <p:sldId id="273" r:id="rId17"/>
    <p:sldId id="274" r:id="rId18"/>
    <p:sldId id="275" r:id="rId19"/>
    <p:sldId id="278" r:id="rId20"/>
    <p:sldId id="282" r:id="rId21"/>
    <p:sldId id="284" r:id="rId22"/>
  </p:sldIdLst>
  <p:sldSz cx="9144000" cy="6858000" type="screen4x3"/>
  <p:notesSz cx="6858000" cy="9144000"/>
  <p:embeddedFontLst>
    <p:embeddedFont>
      <p:font typeface="Calibri" panose="020F0502020204030204" pitchFamily="34" charset="0"/>
      <p:regular r:id="rId25"/>
      <p:bold r:id="rId26"/>
      <p:italic r:id="rId27"/>
      <p:boldItalic r:id="rId28"/>
    </p:embeddedFont>
    <p:embeddedFont>
      <p:font typeface="Cambria Math" panose="02040503050406030204" pitchFamily="18"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53" autoAdjust="0"/>
    <p:restoredTop sz="94660"/>
  </p:normalViewPr>
  <p:slideViewPr>
    <p:cSldViewPr>
      <p:cViewPr varScale="1">
        <p:scale>
          <a:sx n="112" d="100"/>
          <a:sy n="112" d="100"/>
        </p:scale>
        <p:origin x="1746" y="96"/>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commentAuthors" Target="commentAuthor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8/26/2022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8/26/2022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Trigonometric Functions</a:t>
            </a:r>
          </a:p>
        </p:txBody>
      </p:sp>
      <p:sp>
        <p:nvSpPr>
          <p:cNvPr id="3" name="Title 2"/>
          <p:cNvSpPr>
            <a:spLocks noGrp="1"/>
          </p:cNvSpPr>
          <p:nvPr>
            <p:ph type="title"/>
          </p:nvPr>
        </p:nvSpPr>
        <p:spPr/>
        <p:txBody>
          <a:bodyPr/>
          <a:lstStyle/>
          <a:p>
            <a:r>
              <a:t>Section 9.1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Values of Trigonometric Functions</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a:t>Use Table 1 and the fact that the sine and cosine functions have period </a:t>
                </a:r>
                <a14:m>
                  <m:oMath xmlns:m="http://schemas.openxmlformats.org/officeDocument/2006/math">
                    <m:r>
                      <a:rPr>
                        <a:latin typeface="Cambria Math" panose="02040503050406030204" pitchFamily="18" charset="0"/>
                      </a:rPr>
                      <m:t>2</m:t>
                    </m:r>
                    <m:r>
                      <a:rPr>
                        <a:latin typeface="Cambria Math" panose="02040503050406030204" pitchFamily="18" charset="0"/>
                      </a:rPr>
                      <m:t>𝜋</m:t>
                    </m:r>
                  </m:oMath>
                </a14:m>
                <a:r>
                  <a:rPr sz="2800"/>
                  <a:t> to find the value of each trigonometric function.</a:t>
                </a:r>
              </a:p>
              <a:p>
                <a:pPr marL="514350" indent="-514350">
                  <a:buFont typeface="+mj-lt"/>
                  <a:buAutoNum type="alphaLcPeriod"/>
                  <a:defRPr sz="2800"/>
                </a:pPr>
                <a:r>
                  <a:t>​</a:t>
                </a:r>
                <a14:m>
                  <m:oMath xmlns:m="http://schemas.openxmlformats.org/officeDocument/2006/math">
                    <m:r>
                      <m:rPr>
                        <m:sty m:val="p"/>
                      </m:rPr>
                      <a:rPr>
                        <a:latin typeface="Cambria Math" panose="02040503050406030204" pitchFamily="18" charset="0"/>
                      </a:rPr>
                      <m:t>sin</m:t>
                    </m:r>
                    <m:r>
                      <a:rPr>
                        <a:latin typeface="Cambria Math" panose="02040503050406030204" pitchFamily="18" charset="0"/>
                      </a:rPr>
                      <m:t>⁡</m:t>
                    </m:r>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5</m:t>
                            </m:r>
                            <m:r>
                              <a:rPr>
                                <a:latin typeface="Cambria Math" panose="02040503050406030204" pitchFamily="18" charset="0"/>
                              </a:rPr>
                              <m:t>𝜋</m:t>
                            </m:r>
                          </m:num>
                          <m:den>
                            <m:r>
                              <a:rPr>
                                <a:latin typeface="Cambria Math" panose="02040503050406030204" pitchFamily="18" charset="0"/>
                              </a:rPr>
                              <m:t>2</m:t>
                            </m:r>
                          </m:den>
                        </m:f>
                      </m:e>
                    </m:d>
                  </m:oMath>
                </a14:m>
                <a:endParaRPr/>
              </a:p>
              <a:p>
                <a:pPr marL="514350" indent="-514350">
                  <a:buFont typeface="+mj-lt"/>
                  <a:buAutoNum type="alphaLcPeriod" startAt="2"/>
                  <a:defRPr sz="2800"/>
                </a:pPr>
                <a:r>
                  <a:t>​</a:t>
                </a:r>
                <a14:m>
                  <m:oMath xmlns:m="http://schemas.openxmlformats.org/officeDocument/2006/math">
                    <m:r>
                      <m:rPr>
                        <m:sty m:val="p"/>
                      </m:rPr>
                      <a:rPr>
                        <a:latin typeface="Cambria Math" panose="02040503050406030204" pitchFamily="18" charset="0"/>
                      </a:rPr>
                      <m:t>cos</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3</m:t>
                        </m:r>
                        <m:r>
                          <a:rPr>
                            <a:latin typeface="Cambria Math" panose="02040503050406030204" pitchFamily="18" charset="0"/>
                          </a:rPr>
                          <m:t>𝜋</m:t>
                        </m:r>
                      </m:e>
                    </m:d>
                  </m:oMath>
                </a14:m>
                <a:endParaRPr/>
              </a:p>
              <a:p>
                <a:pPr marL="514350" indent="-514350">
                  <a:buFont typeface="+mj-lt"/>
                  <a:buAutoNum type="alphaLcPeriod" startAt="3"/>
                  <a:defRPr sz="2800"/>
                </a:pPr>
                <a:r>
                  <a:t>​</a:t>
                </a:r>
                <a14:m>
                  <m:oMath xmlns:m="http://schemas.openxmlformats.org/officeDocument/2006/math">
                    <m:r>
                      <m:rPr>
                        <m:sty m:val="p"/>
                      </m:rPr>
                      <a:rPr>
                        <a:latin typeface="Cambria Math" panose="02040503050406030204" pitchFamily="18" charset="0"/>
                      </a:rPr>
                      <m:t>sin</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9</m:t>
                            </m:r>
                            <m:r>
                              <a:rPr>
                                <a:latin typeface="Cambria Math" panose="02040503050406030204" pitchFamily="18" charset="0"/>
                              </a:rPr>
                              <m:t>𝜋</m:t>
                            </m:r>
                          </m:num>
                          <m:den>
                            <m:r>
                              <a:rPr>
                                <a:latin typeface="Cambria Math" panose="02040503050406030204" pitchFamily="18" charset="0"/>
                              </a:rPr>
                              <m:t>4</m:t>
                            </m:r>
                          </m:den>
                        </m:f>
                      </m:e>
                    </m:d>
                  </m:oMath>
                </a14:m>
                <a:endParaRP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Values of Trigonometric Functions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sz="2800" b="1"/>
                  <a:t>Solution</a:t>
                </a:r>
              </a:p>
              <a:p>
                <a:pPr marL="514350" indent="-514350">
                  <a:buFont typeface="+mj-lt"/>
                  <a:buAutoNum type="alphaLcPeriod"/>
                  <a:defRPr sz="2800"/>
                </a:pPr>
                <a:r>
                  <a:t>​</a:t>
                </a:r>
                <a14:m>
                  <m:oMath xmlns:m="http://schemas.openxmlformats.org/officeDocument/2006/math">
                    <m:func>
                      <m:funcPr>
                        <m:ctrlPr>
                          <a:rPr>
                            <a:latin typeface="Cambria Math" panose="02040503050406030204" pitchFamily="18" charset="0"/>
                          </a:rPr>
                        </m:ctrlPr>
                      </m:funcPr>
                      <m:fName>
                        <m:r>
                          <m:rPr>
                            <m:sty m:val="p"/>
                          </m:rPr>
                          <a:rPr>
                            <a:latin typeface="Cambria Math" panose="02040503050406030204" pitchFamily="18" charset="0"/>
                          </a:rPr>
                          <m:t>sin</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5</m:t>
                                </m:r>
                                <m:r>
                                  <a:rPr>
                                    <a:latin typeface="Cambria Math" panose="02040503050406030204" pitchFamily="18" charset="0"/>
                                  </a:rPr>
                                  <m:t>𝜋</m:t>
                                </m:r>
                              </m:num>
                              <m:den>
                                <m:r>
                                  <a:rPr>
                                    <a:latin typeface="Cambria Math" panose="02040503050406030204" pitchFamily="18" charset="0"/>
                                  </a:rPr>
                                  <m:t>2</m:t>
                                </m:r>
                              </m:den>
                            </m:f>
                          </m:e>
                        </m:d>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sin</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r>
                              <a:rPr>
                                <a:latin typeface="Cambria Math" panose="02040503050406030204" pitchFamily="18" charset="0"/>
                              </a:rPr>
                              <m:t>+2</m:t>
                            </m:r>
                            <m:r>
                              <a:rPr>
                                <a:latin typeface="Cambria Math" panose="02040503050406030204" pitchFamily="18" charset="0"/>
                              </a:rPr>
                              <m:t>𝜋</m:t>
                            </m:r>
                          </m:e>
                        </m:d>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sin</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e>
                        </m:d>
                      </m:e>
                    </m:func>
                    <m:r>
                      <a:rPr>
                        <a:latin typeface="Cambria Math" panose="02040503050406030204" pitchFamily="18" charset="0"/>
                      </a:rPr>
                      <m:t>=1</m:t>
                    </m:r>
                  </m:oMath>
                </a14:m>
                <a:endParaRPr/>
              </a:p>
              <a:p>
                <a:pPr marL="514350" indent="-514350">
                  <a:buFont typeface="+mj-lt"/>
                  <a:buAutoNum type="alphaLcPeriod" startAt="2"/>
                  <a:defRPr sz="2800"/>
                </a:pPr>
                <a:r>
                  <a:t>​</a:t>
                </a:r>
                <a14:m>
                  <m:oMath xmlns:m="http://schemas.openxmlformats.org/officeDocument/2006/math">
                    <m:func>
                      <m:funcPr>
                        <m:ctrlPr>
                          <a:rPr>
                            <a:latin typeface="Cambria Math" panose="02040503050406030204" pitchFamily="18" charset="0"/>
                          </a:rPr>
                        </m:ctrlPr>
                      </m:funcPr>
                      <m:fName>
                        <m:r>
                          <m:rPr>
                            <m:sty m:val="p"/>
                          </m:rPr>
                          <a:rPr>
                            <a:latin typeface="Cambria Math" panose="02040503050406030204" pitchFamily="18" charset="0"/>
                          </a:rPr>
                          <m:t>cos</m:t>
                        </m:r>
                      </m:fName>
                      <m:e>
                        <m:d>
                          <m:dPr>
                            <m:ctrlPr>
                              <a:rPr i="1">
                                <a:latin typeface="Cambria Math" panose="02040503050406030204" pitchFamily="18" charset="0"/>
                              </a:rPr>
                            </m:ctrlPr>
                          </m:dPr>
                          <m:e>
                            <m:r>
                              <a:rPr>
                                <a:latin typeface="Cambria Math" panose="02040503050406030204" pitchFamily="18" charset="0"/>
                              </a:rPr>
                              <m:t>3</m:t>
                            </m:r>
                            <m:r>
                              <a:rPr>
                                <a:latin typeface="Cambria Math" panose="02040503050406030204" pitchFamily="18" charset="0"/>
                              </a:rPr>
                              <m:t>𝜋</m:t>
                            </m:r>
                          </m:e>
                        </m:d>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cos</m:t>
                        </m:r>
                      </m:fName>
                      <m:e>
                        <m:d>
                          <m:dPr>
                            <m:ctrlPr>
                              <a:rPr i="1">
                                <a:latin typeface="Cambria Math" panose="02040503050406030204" pitchFamily="18" charset="0"/>
                              </a:rPr>
                            </m:ctrlPr>
                          </m:dPr>
                          <m:e>
                            <m:r>
                              <a:rPr>
                                <a:latin typeface="Cambria Math" panose="02040503050406030204" pitchFamily="18" charset="0"/>
                              </a:rPr>
                              <m:t>𝜋</m:t>
                            </m:r>
                            <m:r>
                              <a:rPr>
                                <a:latin typeface="Cambria Math" panose="02040503050406030204" pitchFamily="18" charset="0"/>
                              </a:rPr>
                              <m:t>+2</m:t>
                            </m:r>
                            <m:r>
                              <a:rPr>
                                <a:latin typeface="Cambria Math" panose="02040503050406030204" pitchFamily="18" charset="0"/>
                              </a:rPr>
                              <m:t>𝜋</m:t>
                            </m:r>
                          </m:e>
                        </m:d>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cos</m:t>
                        </m:r>
                      </m:fName>
                      <m:e>
                        <m:d>
                          <m:dPr>
                            <m:ctrlPr>
                              <a:rPr i="1">
                                <a:latin typeface="Cambria Math" panose="02040503050406030204" pitchFamily="18" charset="0"/>
                              </a:rPr>
                            </m:ctrlPr>
                          </m:dPr>
                          <m:e>
                            <m:r>
                              <a:rPr>
                                <a:latin typeface="Cambria Math" panose="02040503050406030204" pitchFamily="18" charset="0"/>
                              </a:rPr>
                              <m:t>𝜋</m:t>
                            </m:r>
                          </m:e>
                        </m:d>
                      </m:e>
                    </m:func>
                    <m:r>
                      <a:rPr>
                        <a:latin typeface="Cambria Math" panose="02040503050406030204" pitchFamily="18" charset="0"/>
                      </a:rPr>
                      <m:t>=−1</m:t>
                    </m:r>
                  </m:oMath>
                </a14:m>
                <a:endParaRPr/>
              </a:p>
              <a:p>
                <a:pPr marL="514350" indent="-514350">
                  <a:buFont typeface="+mj-lt"/>
                  <a:buAutoNum type="alphaLcPeriod" startAt="3"/>
                  <a:defRPr sz="2800"/>
                </a:pPr>
                <a:r>
                  <a:t>​</a:t>
                </a:r>
                <a14:m>
                  <m:oMath xmlns:m="http://schemas.openxmlformats.org/officeDocument/2006/math">
                    <m:func>
                      <m:funcPr>
                        <m:ctrlPr>
                          <a:rPr>
                            <a:latin typeface="Cambria Math" panose="02040503050406030204" pitchFamily="18" charset="0"/>
                          </a:rPr>
                        </m:ctrlPr>
                      </m:funcPr>
                      <m:fName>
                        <m:r>
                          <m:rPr>
                            <m:sty m:val="p"/>
                          </m:rPr>
                          <a:rPr>
                            <a:latin typeface="Cambria Math" panose="02040503050406030204" pitchFamily="18" charset="0"/>
                          </a:rPr>
                          <m:t>sin</m:t>
                        </m:r>
                      </m:fName>
                      <m:e>
                        <m:d>
                          <m:dPr>
                            <m:ctrlPr>
                              <a:rPr i="1">
                                <a:latin typeface="Cambria Math" panose="02040503050406030204" pitchFamily="18" charset="0"/>
                              </a:rPr>
                            </m:ctrlPr>
                          </m:dPr>
                          <m: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9</m:t>
                                </m:r>
                                <m:r>
                                  <a:rPr>
                                    <a:latin typeface="Cambria Math" panose="02040503050406030204" pitchFamily="18" charset="0"/>
                                  </a:rPr>
                                  <m:t>𝜋</m:t>
                                </m:r>
                              </m:num>
                              <m:den>
                                <m:r>
                                  <a:rPr>
                                    <a:latin typeface="Cambria Math" panose="02040503050406030204" pitchFamily="18" charset="0"/>
                                  </a:rPr>
                                  <m:t>4</m:t>
                                </m:r>
                              </m:den>
                            </m:f>
                          </m:e>
                        </m:d>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sin</m:t>
                        </m:r>
                      </m:fName>
                      <m:e>
                        <m:d>
                          <m:dPr>
                            <m:ctrlPr>
                              <a:rPr i="1">
                                <a:latin typeface="Cambria Math" panose="02040503050406030204" pitchFamily="18" charset="0"/>
                              </a:rPr>
                            </m:ctrlPr>
                          </m:dPr>
                          <m: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4</m:t>
                                </m:r>
                              </m:den>
                            </m:f>
                            <m:r>
                              <a:rPr>
                                <a:latin typeface="Cambria Math" panose="02040503050406030204" pitchFamily="18" charset="0"/>
                              </a:rPr>
                              <m:t>−2</m:t>
                            </m:r>
                            <m:r>
                              <a:rPr>
                                <a:latin typeface="Cambria Math" panose="02040503050406030204" pitchFamily="18" charset="0"/>
                              </a:rPr>
                              <m:t>𝜋</m:t>
                            </m:r>
                          </m:e>
                        </m:d>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sin</m:t>
                        </m:r>
                      </m:fName>
                      <m:e>
                        <m:d>
                          <m:dPr>
                            <m:ctrlPr>
                              <a:rPr i="1">
                                <a:latin typeface="Cambria Math" panose="02040503050406030204" pitchFamily="18" charset="0"/>
                              </a:rPr>
                            </m:ctrlPr>
                          </m:dPr>
                          <m: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4</m:t>
                                </m:r>
                              </m:den>
                            </m:f>
                          </m:e>
                        </m:d>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sin</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4</m:t>
                                </m:r>
                              </m:den>
                            </m:f>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ad>
                          <m:radPr>
                            <m:degHide m:val="on"/>
                            <m:ctrlPr>
                              <a:rPr i="1">
                                <a:latin typeface="Cambria Math" panose="02040503050406030204" pitchFamily="18" charset="0"/>
                              </a:rPr>
                            </m:ctrlPr>
                          </m:radPr>
                          <m:deg/>
                          <m:e>
                            <m:r>
                              <a:rPr>
                                <a:latin typeface="Cambria Math" panose="02040503050406030204" pitchFamily="18" charset="0"/>
                              </a:rPr>
                              <m:t>2</m:t>
                            </m:r>
                          </m:e>
                        </m:rad>
                      </m:den>
                    </m:f>
                  </m:oMath>
                </a14:m>
                <a:endParaRP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Note</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a:t>Both functions </a:t>
                </a:r>
                <a14:m>
                  <m:oMath xmlns:m="http://schemas.openxmlformats.org/officeDocument/2006/math">
                    <m:r>
                      <a:rPr>
                        <a:latin typeface="Cambria Math" panose="02040503050406030204" pitchFamily="18" charset="0"/>
                      </a:rPr>
                      <m:t>𝑦</m:t>
                    </m:r>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𝑥</m:t>
                        </m:r>
                      </m:e>
                    </m:func>
                  </m:oMath>
                </a14:m>
                <a:r>
                  <a:rPr sz="2800"/>
                  <a:t> and </a:t>
                </a:r>
                <a14:m>
                  <m:oMath xmlns:m="http://schemas.openxmlformats.org/officeDocument/2006/math">
                    <m:r>
                      <a:rPr>
                        <a:latin typeface="Cambria Math" panose="02040503050406030204" pitchFamily="18" charset="0"/>
                      </a:rPr>
                      <m:t>𝑦</m:t>
                    </m:r>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𝑥</m:t>
                        </m:r>
                      </m:e>
                    </m:func>
                  </m:oMath>
                </a14:m>
                <a:r>
                  <a:rPr sz="2800"/>
                  <a:t> have period </a:t>
                </a:r>
                <a14:m>
                  <m:oMath xmlns:m="http://schemas.openxmlformats.org/officeDocument/2006/math">
                    <m:r>
                      <a:rPr>
                        <a:latin typeface="Cambria Math" panose="02040503050406030204" pitchFamily="18" charset="0"/>
                      </a:rPr>
                      <m:t>2</m:t>
                    </m:r>
                    <m:r>
                      <a:rPr>
                        <a:latin typeface="Cambria Math" panose="02040503050406030204" pitchFamily="18" charset="0"/>
                      </a:rPr>
                      <m:t>𝜋</m:t>
                    </m:r>
                  </m:oMath>
                </a14:m>
                <a:r>
                  <a:rPr sz="2800"/>
                  <a:t> and are </a:t>
                </a:r>
                <a:r>
                  <a:rPr sz="2800" b="1"/>
                  <a:t>continuous for all real numbers</a:t>
                </a:r>
                <a:r>
                  <a:rPr sz="2800"/>
                  <a:t>. This means that the pattern of each graph on the interval </a:t>
                </a:r>
                <a14:m>
                  <m:oMath xmlns:m="http://schemas.openxmlformats.org/officeDocument/2006/math">
                    <m:d>
                      <m:dPr>
                        <m:begChr m:val="["/>
                        <m:endChr m:val="]"/>
                        <m:ctrlPr>
                          <a:rPr>
                            <a:latin typeface="Cambria Math" panose="02040503050406030204" pitchFamily="18" charset="0"/>
                          </a:rPr>
                        </m:ctrlPr>
                      </m:dPr>
                      <m:e>
                        <m:r>
                          <a:rPr>
                            <a:latin typeface="Cambria Math" panose="02040503050406030204" pitchFamily="18" charset="0"/>
                          </a:rPr>
                          <m:t>0</m:t>
                        </m:r>
                        <m:r>
                          <m:rPr>
                            <m:nor/>
                          </m:rPr>
                          <a:rPr/>
                          <m:t>, </m:t>
                        </m:r>
                        <m:r>
                          <a:rPr>
                            <a:latin typeface="Cambria Math" panose="02040503050406030204" pitchFamily="18" charset="0"/>
                          </a:rPr>
                          <m:t>2</m:t>
                        </m:r>
                        <m:r>
                          <a:rPr>
                            <a:latin typeface="Cambria Math" panose="02040503050406030204" pitchFamily="18" charset="0"/>
                          </a:rPr>
                          <m:t>𝜋</m:t>
                        </m:r>
                      </m:e>
                    </m:d>
                  </m:oMath>
                </a14:m>
                <a:r>
                  <a:rPr sz="2800"/>
                  <a:t> is continuously repeated on the entire interval of real numbers </a:t>
                </a:r>
                <a14:m>
                  <m:oMath xmlns:m="http://schemas.openxmlformats.org/officeDocument/2006/math">
                    <m:d>
                      <m:dPr>
                        <m:ctrlPr>
                          <a:rPr>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m:t>
                        </m:r>
                        <m:r>
                          <m:rPr>
                            <m:nor/>
                          </m:rPr>
                          <a:rPr/>
                          <m:t>, </m:t>
                        </m:r>
                        <m:r>
                          <a:rPr>
                            <a:latin typeface="Cambria Math" panose="02040503050406030204" pitchFamily="18" charset="0"/>
                          </a:rPr>
                          <m:t>+</m:t>
                        </m:r>
                        <m:r>
                          <a:rPr>
                            <a:latin typeface="Cambria Math" panose="02040503050406030204" pitchFamily="18" charset="0"/>
                          </a:rPr>
                          <m:t>∞</m:t>
                        </m:r>
                      </m:e>
                    </m:d>
                  </m:oMath>
                </a14:m>
                <a:r>
                  <a:rPr sz="280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98" r="-1181"/>
                </a:stretch>
              </a:blipFill>
            </p:spPr>
            <p:txBody>
              <a:bodyPr/>
              <a:lstStyle/>
              <a:p>
                <a:r>
                  <a:rPr 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Periodic Function</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dirty="0"/>
                  <a:t>A function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is called </a:t>
                </a:r>
                <a:r>
                  <a:rPr sz="2800" b="1" dirty="0"/>
                  <a:t>periodic</a:t>
                </a:r>
                <a:r>
                  <a:rPr sz="2800" dirty="0"/>
                  <a:t> of period </a:t>
                </a:r>
                <a14:m>
                  <m:oMath xmlns:m="http://schemas.openxmlformats.org/officeDocument/2006/math">
                    <m:r>
                      <a:rPr>
                        <a:latin typeface="Cambria Math" panose="02040503050406030204" pitchFamily="18" charset="0"/>
                      </a:rPr>
                      <m:t>𝑇</m:t>
                    </m:r>
                  </m:oMath>
                </a14:m>
                <a:r>
                  <a:rPr sz="2800" dirty="0"/>
                  <a:t> if </a:t>
                </a:r>
                <a14:m>
                  <m:oMath xmlns:m="http://schemas.openxmlformats.org/officeDocument/2006/math">
                    <m:func>
                      <m:funcPr>
                        <m:ctrlPr>
                          <a:rPr>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𝑇</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oMath>
                </a14:m>
                <a:r>
                  <a:rPr sz="2800" dirty="0"/>
                  <a:t> for every </a:t>
                </a:r>
                <a14:m>
                  <m:oMath xmlns:m="http://schemas.openxmlformats.org/officeDocument/2006/math">
                    <m:r>
                      <a:rPr>
                        <a:latin typeface="Cambria Math" panose="02040503050406030204" pitchFamily="18" charset="0"/>
                      </a:rPr>
                      <m:t>𝑥</m:t>
                    </m:r>
                  </m:oMath>
                </a14:m>
                <a:r>
                  <a:rPr sz="2800" dirty="0"/>
                  <a:t> in the domain of </a:t>
                </a:r>
                <a14:m>
                  <m:oMath xmlns:m="http://schemas.openxmlformats.org/officeDocument/2006/math">
                    <m:r>
                      <a:rPr>
                        <a:latin typeface="Cambria Math" panose="02040503050406030204" pitchFamily="18" charset="0"/>
                      </a:rPr>
                      <m:t>𝑓</m:t>
                    </m:r>
                  </m:oMath>
                </a14:m>
                <a:r>
                  <a:rPr sz="2800" dirty="0"/>
                  <a:t>, and if </a:t>
                </a:r>
                <a14:m>
                  <m:oMath xmlns:m="http://schemas.openxmlformats.org/officeDocument/2006/math">
                    <m:r>
                      <a:rPr>
                        <a:latin typeface="Cambria Math" panose="02040503050406030204" pitchFamily="18" charset="0"/>
                      </a:rPr>
                      <m:t>𝑇</m:t>
                    </m:r>
                  </m:oMath>
                </a14:m>
                <a:r>
                  <a:rPr sz="2800" dirty="0"/>
                  <a:t> is the smallest positive number for which this is true.</a:t>
                </a:r>
              </a:p>
              <a:p>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The Predator-Prey Model</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85000" lnSpcReduction="10000"/>
              </a:bodyPr>
              <a:lstStyle/>
              <a:p>
                <a:r>
                  <a:rPr sz="2800" dirty="0"/>
                  <a:t>Ranchers in a certain area note that the populations of coyotes (predators) and rabbits (prey) interact with each other and are cyclic over a period of some number of years. As the population of rabbits increases, the population of coyotes also increases until the prey begins to decrease. The predator population continues to increase to the point where there is not enough food for the coyotes and their population begins to decrease. Then the decreasing population of coyotes allows an increase in the rabbit population, and the cycle begins again.</a:t>
                </a:r>
              </a:p>
              <a:p>
                <a:r>
                  <a:rPr sz="2800" dirty="0"/>
                  <a:t>The coyote-rabbit population interaction might be represented by the following two functions and their graphs:</a:t>
                </a:r>
              </a:p>
              <a:p>
                <a:pPr algn="ctr">
                  <a:defRPr sz="2800"/>
                </a:pPr>
                <a14:m>
                  <m:oMath xmlns:m="http://schemas.openxmlformats.org/officeDocument/2006/math">
                    <m:func>
                      <m:funcPr>
                        <m:ctrlPr>
                          <a:rPr sz="2100">
                            <a:latin typeface="Cambria Math" panose="02040503050406030204" pitchFamily="18" charset="0"/>
                          </a:rPr>
                        </m:ctrlPr>
                      </m:funcPr>
                      <m:fName>
                        <m:r>
                          <a:rPr sz="2100">
                            <a:latin typeface="Cambria Math" panose="02040503050406030204" pitchFamily="18" charset="0"/>
                          </a:rPr>
                          <m:t>𝐶</m:t>
                        </m:r>
                      </m:fName>
                      <m:e>
                        <m:d>
                          <m:dPr>
                            <m:ctrlPr>
                              <a:rPr sz="2100" i="1">
                                <a:latin typeface="Cambria Math" panose="02040503050406030204" pitchFamily="18" charset="0"/>
                              </a:rPr>
                            </m:ctrlPr>
                          </m:dPr>
                          <m:e>
                            <m:r>
                              <a:rPr sz="2100">
                                <a:latin typeface="Cambria Math" panose="02040503050406030204" pitchFamily="18" charset="0"/>
                              </a:rPr>
                              <m:t>𝑡</m:t>
                            </m:r>
                          </m:e>
                        </m:d>
                      </m:e>
                    </m:func>
                    <m:r>
                      <a:rPr sz="2100">
                        <a:latin typeface="Cambria Math" panose="02040503050406030204" pitchFamily="18" charset="0"/>
                      </a:rPr>
                      <m:t>=</m:t>
                    </m:r>
                    <m:r>
                      <a:rPr sz="2100">
                        <a:latin typeface="Cambria Math" panose="02040503050406030204" pitchFamily="18" charset="0"/>
                      </a:rPr>
                      <m:t>1000</m:t>
                    </m:r>
                    <m:r>
                      <a:rPr sz="2100">
                        <a:latin typeface="Cambria Math" panose="02040503050406030204" pitchFamily="18" charset="0"/>
                      </a:rPr>
                      <m:t>+</m:t>
                    </m:r>
                    <m:r>
                      <a:rPr sz="2100">
                        <a:latin typeface="Cambria Math" panose="02040503050406030204" pitchFamily="18" charset="0"/>
                      </a:rPr>
                      <m:t>500</m:t>
                    </m:r>
                    <m:r>
                      <m:rPr>
                        <m:nor/>
                      </m:rPr>
                      <a:rPr sz="2100"/>
                      <m:t> </m:t>
                    </m:r>
                    <m:r>
                      <m:rPr>
                        <m:sty m:val="p"/>
                      </m:rPr>
                      <a:rPr sz="2100">
                        <a:latin typeface="Cambria Math" panose="02040503050406030204" pitchFamily="18" charset="0"/>
                      </a:rPr>
                      <m:t>sin</m:t>
                    </m:r>
                    <m:r>
                      <a:rPr sz="2100">
                        <a:latin typeface="Cambria Math" panose="02040503050406030204" pitchFamily="18" charset="0"/>
                      </a:rPr>
                      <m:t>⁡</m:t>
                    </m:r>
                    <m:d>
                      <m:dPr>
                        <m:ctrlPr>
                          <a:rPr sz="2100" i="1">
                            <a:latin typeface="Cambria Math" panose="02040503050406030204" pitchFamily="18" charset="0"/>
                          </a:rPr>
                        </m:ctrlPr>
                      </m:dPr>
                      <m:e>
                        <m:f>
                          <m:fPr>
                            <m:ctrlPr>
                              <a:rPr sz="2100" i="1">
                                <a:latin typeface="Cambria Math" panose="02040503050406030204" pitchFamily="18" charset="0"/>
                              </a:rPr>
                            </m:ctrlPr>
                          </m:fPr>
                          <m:num>
                            <m:r>
                              <a:rPr sz="2100">
                                <a:latin typeface="Cambria Math" panose="02040503050406030204" pitchFamily="18" charset="0"/>
                              </a:rPr>
                              <m:t>2</m:t>
                            </m:r>
                            <m:r>
                              <a:rPr sz="2100">
                                <a:latin typeface="Cambria Math" panose="02040503050406030204" pitchFamily="18" charset="0"/>
                              </a:rPr>
                              <m:t>𝜋</m:t>
                            </m:r>
                          </m:num>
                          <m:den>
                            <m:r>
                              <a:rPr sz="2100">
                                <a:latin typeface="Cambria Math" panose="02040503050406030204" pitchFamily="18" charset="0"/>
                              </a:rPr>
                              <m:t>3</m:t>
                            </m:r>
                          </m:den>
                        </m:f>
                        <m:r>
                          <a:rPr sz="2100">
                            <a:latin typeface="Cambria Math" panose="02040503050406030204" pitchFamily="18" charset="0"/>
                          </a:rPr>
                          <m:t>𝑡</m:t>
                        </m:r>
                      </m:e>
                    </m:d>
                  </m:oMath>
                </a14:m>
                <a:r>
                  <a:rPr sz="2100" dirty="0"/>
                  <a:t> and </a:t>
                </a:r>
                <a14:m>
                  <m:oMath xmlns:m="http://schemas.openxmlformats.org/officeDocument/2006/math">
                    <m:func>
                      <m:funcPr>
                        <m:ctrlPr>
                          <a:rPr sz="2100">
                            <a:latin typeface="Cambria Math" panose="02040503050406030204" pitchFamily="18" charset="0"/>
                          </a:rPr>
                        </m:ctrlPr>
                      </m:funcPr>
                      <m:fName>
                        <m:r>
                          <a:rPr sz="2100">
                            <a:latin typeface="Cambria Math" panose="02040503050406030204" pitchFamily="18" charset="0"/>
                          </a:rPr>
                          <m:t>𝑅</m:t>
                        </m:r>
                      </m:fName>
                      <m:e>
                        <m:d>
                          <m:dPr>
                            <m:ctrlPr>
                              <a:rPr sz="2100" i="1">
                                <a:latin typeface="Cambria Math" panose="02040503050406030204" pitchFamily="18" charset="0"/>
                              </a:rPr>
                            </m:ctrlPr>
                          </m:dPr>
                          <m:e>
                            <m:r>
                              <a:rPr sz="2100">
                                <a:latin typeface="Cambria Math" panose="02040503050406030204" pitchFamily="18" charset="0"/>
                              </a:rPr>
                              <m:t>𝑡</m:t>
                            </m:r>
                          </m:e>
                        </m:d>
                      </m:e>
                    </m:func>
                    <m:r>
                      <a:rPr sz="2100">
                        <a:latin typeface="Cambria Math" panose="02040503050406030204" pitchFamily="18" charset="0"/>
                      </a:rPr>
                      <m:t>=</m:t>
                    </m:r>
                    <m:r>
                      <a:rPr sz="2100">
                        <a:latin typeface="Cambria Math" panose="02040503050406030204" pitchFamily="18" charset="0"/>
                      </a:rPr>
                      <m:t>10</m:t>
                    </m:r>
                    <m:r>
                      <a:rPr sz="2100">
                        <a:latin typeface="Cambria Math" panose="02040503050406030204" pitchFamily="18" charset="0"/>
                      </a:rPr>
                      <m:t>,</m:t>
                    </m:r>
                    <m:r>
                      <a:rPr sz="2100">
                        <a:latin typeface="Cambria Math" panose="02040503050406030204" pitchFamily="18" charset="0"/>
                      </a:rPr>
                      <m:t>000</m:t>
                    </m:r>
                    <m:r>
                      <a:rPr sz="2100">
                        <a:latin typeface="Cambria Math" panose="02040503050406030204" pitchFamily="18" charset="0"/>
                      </a:rPr>
                      <m:t>+</m:t>
                    </m:r>
                    <m:r>
                      <a:rPr sz="2100">
                        <a:latin typeface="Cambria Math" panose="02040503050406030204" pitchFamily="18" charset="0"/>
                      </a:rPr>
                      <m:t>2000</m:t>
                    </m:r>
                    <m:r>
                      <m:rPr>
                        <m:nor/>
                      </m:rPr>
                      <a:rPr sz="2100"/>
                      <m:t> </m:t>
                    </m:r>
                    <m:r>
                      <m:rPr>
                        <m:sty m:val="p"/>
                      </m:rPr>
                      <a:rPr sz="2100">
                        <a:latin typeface="Cambria Math" panose="02040503050406030204" pitchFamily="18" charset="0"/>
                      </a:rPr>
                      <m:t>cos</m:t>
                    </m:r>
                    <m:r>
                      <a:rPr sz="2100">
                        <a:latin typeface="Cambria Math" panose="02040503050406030204" pitchFamily="18" charset="0"/>
                      </a:rPr>
                      <m:t>⁡</m:t>
                    </m:r>
                    <m:d>
                      <m:dPr>
                        <m:ctrlPr>
                          <a:rPr sz="2100" i="1">
                            <a:latin typeface="Cambria Math" panose="02040503050406030204" pitchFamily="18" charset="0"/>
                          </a:rPr>
                        </m:ctrlPr>
                      </m:dPr>
                      <m:e>
                        <m:f>
                          <m:fPr>
                            <m:ctrlPr>
                              <a:rPr sz="2100" i="1">
                                <a:latin typeface="Cambria Math" panose="02040503050406030204" pitchFamily="18" charset="0"/>
                              </a:rPr>
                            </m:ctrlPr>
                          </m:fPr>
                          <m:num>
                            <m:r>
                              <a:rPr sz="2100">
                                <a:latin typeface="Cambria Math" panose="02040503050406030204" pitchFamily="18" charset="0"/>
                              </a:rPr>
                              <m:t>2</m:t>
                            </m:r>
                            <m:r>
                              <a:rPr sz="2100">
                                <a:latin typeface="Cambria Math" panose="02040503050406030204" pitchFamily="18" charset="0"/>
                              </a:rPr>
                              <m:t>𝜋</m:t>
                            </m:r>
                          </m:num>
                          <m:den>
                            <m:r>
                              <a:rPr sz="2100">
                                <a:latin typeface="Cambria Math" panose="02040503050406030204" pitchFamily="18" charset="0"/>
                              </a:rPr>
                              <m:t>3</m:t>
                            </m:r>
                          </m:den>
                        </m:f>
                        <m:r>
                          <a:rPr sz="2100">
                            <a:latin typeface="Cambria Math" panose="02040503050406030204" pitchFamily="18" charset="0"/>
                          </a:rPr>
                          <m:t>𝑡</m:t>
                        </m:r>
                      </m:e>
                    </m:d>
                  </m:oMath>
                </a14:m>
                <a:endParaRPr sz="2100" dirty="0"/>
              </a:p>
              <a:p>
                <a:pPr>
                  <a:defRPr sz="2800"/>
                </a:pPr>
                <a:r>
                  <a:rPr sz="2800" dirty="0"/>
                  <a:t>where </a:t>
                </a:r>
                <a14:m>
                  <m:oMath xmlns:m="http://schemas.openxmlformats.org/officeDocument/2006/math">
                    <m:r>
                      <a:rPr>
                        <a:latin typeface="Cambria Math" panose="02040503050406030204" pitchFamily="18" charset="0"/>
                      </a:rPr>
                      <m:t>𝑡</m:t>
                    </m:r>
                  </m:oMath>
                </a14:m>
                <a:r>
                  <a:rPr sz="2800" dirty="0"/>
                  <a:t> is time in years.</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1718"/>
                </a:stretch>
              </a:blipFill>
            </p:spPr>
            <p:txBody>
              <a:bodyPr/>
              <a:lstStyle/>
              <a:p>
                <a:r>
                  <a:rPr lang="en-US">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The Predator-Prey Model (cont.)</a:t>
            </a:r>
          </a:p>
        </p:txBody>
      </p:sp>
      <p:pic>
        <p:nvPicPr>
          <p:cNvPr id="5" name="Content Placeholder 4">
            <a:extLst>
              <a:ext uri="{FF2B5EF4-FFF2-40B4-BE49-F238E27FC236}">
                <a16:creationId xmlns:a16="http://schemas.microsoft.com/office/drawing/2014/main" id="{52F41030-3BD8-54C8-A471-9953FDE596E9}"/>
              </a:ext>
            </a:extLst>
          </p:cNvPr>
          <p:cNvPicPr>
            <a:picLocks noGrp="1" noChangeAspect="1"/>
          </p:cNvPicPr>
          <p:nvPr>
            <p:ph sz="quarter" idx="11"/>
          </p:nvPr>
        </p:nvPicPr>
        <p:blipFill>
          <a:blip r:embed="rId2"/>
          <a:stretch>
            <a:fillRect/>
          </a:stretch>
        </p:blipFill>
        <p:spPr>
          <a:xfrm>
            <a:off x="2029990" y="1082675"/>
            <a:ext cx="5084020" cy="4849813"/>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The Predator-Prey Model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marL="514350" indent="-514350">
                  <a:buFont typeface="+mj-lt"/>
                  <a:buAutoNum type="alphaLcPeriod"/>
                  <a:defRPr sz="2800"/>
                </a:pPr>
                <a:r>
                  <a:t>​</a:t>
                </a:r>
                <a:r>
                  <a:rPr sz="2800"/>
                  <a:t>Calculate the period of the function </a:t>
                </a:r>
                <a14:m>
                  <m:oMath xmlns:m="http://schemas.openxmlformats.org/officeDocument/2006/math">
                    <m:r>
                      <a:rPr>
                        <a:latin typeface="Cambria Math" panose="02040503050406030204" pitchFamily="18" charset="0"/>
                      </a:rPr>
                      <m:t>𝐶</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𝑡</m:t>
                        </m:r>
                      </m:e>
                    </m:d>
                  </m:oMath>
                </a14:m>
                <a:r>
                  <a:rPr sz="2800"/>
                  <a:t> algebraically.</a:t>
                </a:r>
              </a:p>
              <a:p>
                <a:pPr marL="514350" indent="-514350">
                  <a:buFont typeface="+mj-lt"/>
                  <a:buAutoNum type="alphaLcPeriod" startAt="2"/>
                  <a:defRPr sz="2800"/>
                </a:pPr>
                <a:r>
                  <a:t>​</a:t>
                </a:r>
                <a:r>
                  <a:rPr sz="2800"/>
                  <a:t>Calculate the period of the function </a:t>
                </a:r>
                <a14:m>
                  <m:oMath xmlns:m="http://schemas.openxmlformats.org/officeDocument/2006/math">
                    <m:r>
                      <a:rPr>
                        <a:latin typeface="Cambria Math" panose="02040503050406030204" pitchFamily="18" charset="0"/>
                      </a:rPr>
                      <m:t>𝑅</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𝑡</m:t>
                        </m:r>
                      </m:e>
                    </m:d>
                  </m:oMath>
                </a14:m>
                <a:r>
                  <a:rPr sz="2800"/>
                  <a:t> graphically.</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The Predator-Prey Model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lnSpcReduction="10000"/>
              </a:bodyPr>
              <a:lstStyle/>
              <a:p>
                <a:r>
                  <a:rPr lang="en-US" sz="2800" b="1" dirty="0"/>
                  <a:t>Solution</a:t>
                </a:r>
              </a:p>
              <a:p>
                <a:pPr marL="514350" indent="-514350">
                  <a:buFont typeface="+mj-lt"/>
                  <a:buAutoNum type="alphaLcPeriod"/>
                  <a:defRPr sz="2800"/>
                </a:pPr>
                <a:r>
                  <a:rPr lang="en-US" dirty="0"/>
                  <a:t>​</a:t>
                </a:r>
                <a:r>
                  <a:rPr lang="en-US" sz="2800" dirty="0"/>
                  <a:t>Since the sine function has a period of </a:t>
                </a:r>
                <a14:m>
                  <m:oMath xmlns:m="http://schemas.openxmlformats.org/officeDocument/2006/math">
                    <m:r>
                      <a:rPr lang="en-US">
                        <a:latin typeface="Cambria Math" panose="02040503050406030204" pitchFamily="18" charset="0"/>
                      </a:rPr>
                      <m:t>2</m:t>
                    </m:r>
                    <m:r>
                      <a:rPr lang="en-US">
                        <a:latin typeface="Cambria Math" panose="02040503050406030204" pitchFamily="18" charset="0"/>
                      </a:rPr>
                      <m:t>𝜋</m:t>
                    </m:r>
                  </m:oMath>
                </a14:m>
                <a:r>
                  <a:rPr lang="en-US" sz="2800" dirty="0"/>
                  <a:t>, we set </a:t>
                </a:r>
                <a14:m>
                  <m:oMath xmlns:m="http://schemas.openxmlformats.org/officeDocument/2006/math">
                    <m:f>
                      <m:fPr>
                        <m:ctrlPr>
                          <a:rPr lang="ar-AE">
                            <a:latin typeface="Cambria Math" panose="02040503050406030204" pitchFamily="18" charset="0"/>
                          </a:rPr>
                        </m:ctrlPr>
                      </m:fPr>
                      <m:num>
                        <m:r>
                          <a:rPr lang="ar-AE">
                            <a:latin typeface="Cambria Math" panose="02040503050406030204" pitchFamily="18" charset="0"/>
                          </a:rPr>
                          <m:t>2</m:t>
                        </m:r>
                        <m:r>
                          <a:rPr lang="ar-AE">
                            <a:latin typeface="Cambria Math" panose="02040503050406030204" pitchFamily="18" charset="0"/>
                          </a:rPr>
                          <m:t>𝜋</m:t>
                        </m:r>
                        <m:r>
                          <a:rPr lang="ar-AE">
                            <a:latin typeface="Cambria Math" panose="02040503050406030204" pitchFamily="18" charset="0"/>
                          </a:rPr>
                          <m:t>𝑡</m:t>
                        </m:r>
                      </m:num>
                      <m:den>
                        <m:r>
                          <a:rPr lang="ar-AE">
                            <a:latin typeface="Cambria Math" panose="02040503050406030204" pitchFamily="18" charset="0"/>
                          </a:rPr>
                          <m:t>3</m:t>
                        </m:r>
                      </m:den>
                    </m:f>
                    <m:r>
                      <a:rPr lang="ar-AE">
                        <a:latin typeface="Cambria Math" panose="02040503050406030204" pitchFamily="18" charset="0"/>
                      </a:rPr>
                      <m:t>=</m:t>
                    </m:r>
                    <m:r>
                      <a:rPr lang="ar-AE">
                        <a:latin typeface="Cambria Math" panose="02040503050406030204" pitchFamily="18" charset="0"/>
                      </a:rPr>
                      <m:t>0</m:t>
                    </m:r>
                  </m:oMath>
                </a14:m>
                <a:r>
                  <a:rPr lang="ar-AE" sz="2800" dirty="0"/>
                  <a:t> </a:t>
                </a:r>
                <a:r>
                  <a:rPr lang="en-US" sz="2800" dirty="0"/>
                  <a:t>and </a:t>
                </a:r>
                <a14:m>
                  <m:oMath xmlns:m="http://schemas.openxmlformats.org/officeDocument/2006/math">
                    <m:f>
                      <m:fPr>
                        <m:ctrlPr>
                          <a:rPr lang="ar-AE">
                            <a:latin typeface="Cambria Math" panose="02040503050406030204" pitchFamily="18" charset="0"/>
                          </a:rPr>
                        </m:ctrlPr>
                      </m:fPr>
                      <m:num>
                        <m:r>
                          <a:rPr lang="ar-AE">
                            <a:latin typeface="Cambria Math" panose="02040503050406030204" pitchFamily="18" charset="0"/>
                          </a:rPr>
                          <m:t>2</m:t>
                        </m:r>
                        <m:r>
                          <a:rPr lang="ar-AE">
                            <a:latin typeface="Cambria Math" panose="02040503050406030204" pitchFamily="18" charset="0"/>
                          </a:rPr>
                          <m:t>𝜋</m:t>
                        </m:r>
                        <m:r>
                          <a:rPr lang="ar-AE">
                            <a:latin typeface="Cambria Math" panose="02040503050406030204" pitchFamily="18" charset="0"/>
                          </a:rPr>
                          <m:t>𝑡</m:t>
                        </m:r>
                      </m:num>
                      <m:den>
                        <m:r>
                          <a:rPr lang="ar-AE">
                            <a:latin typeface="Cambria Math" panose="02040503050406030204" pitchFamily="18" charset="0"/>
                          </a:rPr>
                          <m:t>3</m:t>
                        </m:r>
                      </m:den>
                    </m:f>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𝜋</m:t>
                    </m:r>
                  </m:oMath>
                </a14:m>
                <a:r>
                  <a:rPr lang="ar-AE" sz="2800" dirty="0"/>
                  <a:t> </a:t>
                </a:r>
                <a:r>
                  <a:rPr lang="en-US" sz="2800" dirty="0"/>
                  <a:t>and solve for </a:t>
                </a:r>
                <a14:m>
                  <m:oMath xmlns:m="http://schemas.openxmlformats.org/officeDocument/2006/math">
                    <m:r>
                      <a:rPr lang="en-US">
                        <a:latin typeface="Cambria Math" panose="02040503050406030204" pitchFamily="18" charset="0"/>
                      </a:rPr>
                      <m:t>𝑡</m:t>
                    </m:r>
                  </m:oMath>
                </a14:m>
                <a:r>
                  <a:rPr lang="en-US" sz="2800" dirty="0"/>
                  <a:t> in each case.</a:t>
                </a:r>
              </a:p>
              <a:p>
                <a:pPr>
                  <a:defRPr sz="2000"/>
                </a:pPr>
                <a:r>
                  <a:rPr lang="en-US" dirty="0"/>
                  <a:t>​</a:t>
                </a:r>
                <a:r>
                  <a:rPr lang="en-US" sz="2800" dirty="0"/>
                  <a:t> </a:t>
                </a:r>
                <a14:m>
                  <m:oMath xmlns:m="http://schemas.openxmlformats.org/officeDocument/2006/math">
                    <m:d>
                      <m:dPr>
                        <m:begChr m:val=""/>
                        <m:endChr m:val="}"/>
                        <m:ctrlPr>
                          <a:rPr lang="ar-AE" i="1" smtClean="0">
                            <a:latin typeface="Cambria Math" panose="02040503050406030204" pitchFamily="18" charset="0"/>
                          </a:rPr>
                        </m:ctrlPr>
                      </m:dPr>
                      <m:e>
                        <m:eqArr>
                          <m:eqArrPr>
                            <m:ctrlPr>
                              <a:rPr lang="ar-AE" i="1" smtClean="0">
                                <a:latin typeface="Cambria Math" panose="02040503050406030204" pitchFamily="18" charset="0"/>
                              </a:rPr>
                            </m:ctrlPr>
                          </m:eqArrPr>
                          <m:e>
                            <m:f>
                              <m:fPr>
                                <m:ctrlPr>
                                  <a:rPr lang="ar-AE" i="1">
                                    <a:latin typeface="Cambria Math" panose="02040503050406030204" pitchFamily="18" charset="0"/>
                                  </a:rPr>
                                </m:ctrlPr>
                              </m:fPr>
                              <m:num>
                                <m:r>
                                  <a:rPr lang="ar-AE">
                                    <a:latin typeface="Cambria Math" panose="02040503050406030204" pitchFamily="18" charset="0"/>
                                  </a:rPr>
                                  <m:t>2</m:t>
                                </m:r>
                                <m:r>
                                  <a:rPr lang="ar-AE">
                                    <a:latin typeface="Cambria Math" panose="02040503050406030204" pitchFamily="18" charset="0"/>
                                  </a:rPr>
                                  <m:t>𝜋</m:t>
                                </m:r>
                                <m:r>
                                  <a:rPr lang="ar-AE">
                                    <a:latin typeface="Cambria Math" panose="02040503050406030204" pitchFamily="18" charset="0"/>
                                  </a:rPr>
                                  <m:t>𝑡</m:t>
                                </m:r>
                              </m:num>
                              <m:den>
                                <m:r>
                                  <a:rPr lang="ar-AE">
                                    <a:latin typeface="Cambria Math" panose="02040503050406030204" pitchFamily="18" charset="0"/>
                                  </a:rPr>
                                  <m:t>3</m:t>
                                </m:r>
                              </m:den>
                            </m:f>
                            <m:r>
                              <a:rPr lang="ar-AE">
                                <a:latin typeface="Cambria Math" panose="02040503050406030204" pitchFamily="18" charset="0"/>
                              </a:rPr>
                              <m:t>=</m:t>
                            </m:r>
                            <m:r>
                              <a:rPr lang="ar-AE">
                                <a:latin typeface="Cambria Math" panose="02040503050406030204" pitchFamily="18" charset="0"/>
                              </a:rPr>
                              <m:t>0</m:t>
                            </m:r>
                            <m:phant>
                              <m:phantPr>
                                <m:show m:val="off"/>
                                <m:ctrlPr>
                                  <a:rPr lang="ar-AE" i="1">
                                    <a:latin typeface="Cambria Math" panose="02040503050406030204" pitchFamily="18" charset="0"/>
                                  </a:rPr>
                                </m:ctrlPr>
                              </m:phantPr>
                              <m:e/>
                            </m:phant>
                            <m:r>
                              <a:rPr lang="ar-AE">
                                <a:latin typeface="Cambria Math" panose="02040503050406030204" pitchFamily="18" charset="0"/>
                              </a:rPr>
                              <m:t>⇒</m:t>
                            </m:r>
                            <m:phant>
                              <m:phantPr>
                                <m:show m:val="off"/>
                                <m:ctrlPr>
                                  <a:rPr lang="ar-AE" i="1">
                                    <a:latin typeface="Cambria Math" panose="02040503050406030204" pitchFamily="18" charset="0"/>
                                  </a:rPr>
                                </m:ctrlPr>
                              </m:phantPr>
                              <m:e/>
                            </m:phant>
                            <m:r>
                              <a:rPr lang="ar-AE">
                                <a:latin typeface="Cambria Math" panose="02040503050406030204" pitchFamily="18" charset="0"/>
                              </a:rPr>
                              <m:t>𝑡</m:t>
                            </m:r>
                            <m:r>
                              <a:rPr lang="ar-AE">
                                <a:latin typeface="Cambria Math" panose="02040503050406030204" pitchFamily="18" charset="0"/>
                              </a:rPr>
                              <m:t>=</m:t>
                            </m:r>
                            <m:r>
                              <a:rPr lang="ar-AE">
                                <a:latin typeface="Cambria Math" panose="02040503050406030204" pitchFamily="18" charset="0"/>
                              </a:rPr>
                              <m:t>0</m:t>
                            </m:r>
                          </m:e>
                          <m:e>
                            <m:f>
                              <m:fPr>
                                <m:ctrlPr>
                                  <a:rPr lang="ar-AE" i="1">
                                    <a:latin typeface="Cambria Math" panose="02040503050406030204" pitchFamily="18" charset="0"/>
                                  </a:rPr>
                                </m:ctrlPr>
                              </m:fPr>
                              <m:num>
                                <m:r>
                                  <a:rPr lang="ar-AE">
                                    <a:latin typeface="Cambria Math" panose="02040503050406030204" pitchFamily="18" charset="0"/>
                                  </a:rPr>
                                  <m:t>2</m:t>
                                </m:r>
                                <m:r>
                                  <a:rPr lang="ar-AE">
                                    <a:latin typeface="Cambria Math" panose="02040503050406030204" pitchFamily="18" charset="0"/>
                                  </a:rPr>
                                  <m:t>𝜋</m:t>
                                </m:r>
                                <m:r>
                                  <a:rPr lang="ar-AE">
                                    <a:latin typeface="Cambria Math" panose="02040503050406030204" pitchFamily="18" charset="0"/>
                                  </a:rPr>
                                  <m:t>𝑡</m:t>
                                </m:r>
                              </m:num>
                              <m:den>
                                <m:r>
                                  <a:rPr lang="ar-AE">
                                    <a:latin typeface="Cambria Math" panose="02040503050406030204" pitchFamily="18" charset="0"/>
                                  </a:rPr>
                                  <m:t>3</m:t>
                                </m:r>
                              </m:den>
                            </m:f>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𝜋</m:t>
                            </m:r>
                            <m:phant>
                              <m:phantPr>
                                <m:show m:val="off"/>
                                <m:ctrlPr>
                                  <a:rPr lang="ar-AE" i="1">
                                    <a:latin typeface="Cambria Math" panose="02040503050406030204" pitchFamily="18" charset="0"/>
                                  </a:rPr>
                                </m:ctrlPr>
                              </m:phantPr>
                              <m:e/>
                            </m:phant>
                            <m:r>
                              <a:rPr lang="ar-AE">
                                <a:latin typeface="Cambria Math" panose="02040503050406030204" pitchFamily="18" charset="0"/>
                              </a:rPr>
                              <m:t>⇒</m:t>
                            </m:r>
                            <m:phant>
                              <m:phantPr>
                                <m:show m:val="off"/>
                                <m:ctrlPr>
                                  <a:rPr lang="ar-AE" i="1">
                                    <a:latin typeface="Cambria Math" panose="02040503050406030204" pitchFamily="18" charset="0"/>
                                  </a:rPr>
                                </m:ctrlPr>
                              </m:phantPr>
                              <m:e/>
                            </m:phant>
                            <m:r>
                              <a:rPr lang="ar-AE">
                                <a:latin typeface="Cambria Math" panose="02040503050406030204" pitchFamily="18" charset="0"/>
                              </a:rPr>
                              <m:t>𝑡</m:t>
                            </m:r>
                            <m:r>
                              <a:rPr lang="ar-AE">
                                <a:latin typeface="Cambria Math" panose="02040503050406030204" pitchFamily="18" charset="0"/>
                              </a:rPr>
                              <m:t>=</m:t>
                            </m:r>
                            <m:r>
                              <a:rPr lang="ar-AE">
                                <a:latin typeface="Cambria Math" panose="02040503050406030204" pitchFamily="18" charset="0"/>
                              </a:rPr>
                              <m:t>3</m:t>
                            </m:r>
                          </m:e>
                        </m:eqArr>
                      </m:e>
                    </m:d>
                  </m:oMath>
                </a14:m>
                <a:r>
                  <a:rPr lang="ar-AE" sz="2800" dirty="0"/>
                  <a:t> </a:t>
                </a:r>
                <a:r>
                  <a:rPr lang="ar-AE" dirty="0"/>
                  <a:t> </a:t>
                </a:r>
                <a:r>
                  <a:rPr lang="en-US" sz="2000" dirty="0"/>
                  <a:t>The period is the distance between the two times: </a:t>
                </a:r>
                <a14:m>
                  <m:oMath xmlns:m="http://schemas.openxmlformats.org/officeDocument/2006/math">
                    <m:sSub>
                      <m:sSubPr>
                        <m:ctrlPr>
                          <a:rPr lang="ar-AE" sz="2000">
                            <a:latin typeface="Cambria Math" panose="02040503050406030204" pitchFamily="18" charset="0"/>
                          </a:rPr>
                        </m:ctrlPr>
                      </m:sSubPr>
                      <m:e>
                        <m:r>
                          <a:rPr lang="ar-AE" sz="2000">
                            <a:latin typeface="Cambria Math"/>
                          </a:rPr>
                          <m:t>𝑡</m:t>
                        </m:r>
                      </m:e>
                      <m:sub>
                        <m:r>
                          <a:rPr lang="ar-AE" sz="2000">
                            <a:latin typeface="Cambria Math"/>
                          </a:rPr>
                          <m:t>2</m:t>
                        </m:r>
                      </m:sub>
                    </m:sSub>
                    <m:r>
                      <a:rPr lang="ar-AE" sz="2000">
                        <a:latin typeface="Cambria Math"/>
                      </a:rPr>
                      <m:t>−</m:t>
                    </m:r>
                    <m:sSub>
                      <m:sSubPr>
                        <m:ctrlPr>
                          <a:rPr lang="ar-AE" sz="2000" i="1">
                            <a:latin typeface="Cambria Math" panose="02040503050406030204" pitchFamily="18" charset="0"/>
                          </a:rPr>
                        </m:ctrlPr>
                      </m:sSubPr>
                      <m:e>
                        <m:r>
                          <a:rPr lang="ar-AE" sz="2000">
                            <a:latin typeface="Cambria Math"/>
                          </a:rPr>
                          <m:t>𝑡</m:t>
                        </m:r>
                      </m:e>
                      <m:sub>
                        <m:r>
                          <a:rPr lang="ar-AE" sz="2000">
                            <a:latin typeface="Cambria Math"/>
                          </a:rPr>
                          <m:t>1</m:t>
                        </m:r>
                      </m:sub>
                    </m:sSub>
                    <m:r>
                      <a:rPr lang="ar-AE" sz="2000">
                        <a:latin typeface="Cambria Math"/>
                      </a:rPr>
                      <m:t>=</m:t>
                    </m:r>
                    <m:r>
                      <a:rPr lang="ar-AE" sz="2000">
                        <a:latin typeface="Cambria Math"/>
                      </a:rPr>
                      <m:t>3</m:t>
                    </m:r>
                    <m:r>
                      <a:rPr lang="ar-AE" sz="2000">
                        <a:latin typeface="Cambria Math"/>
                      </a:rPr>
                      <m:t>−</m:t>
                    </m:r>
                    <m:r>
                      <a:rPr lang="ar-AE" sz="2000">
                        <a:latin typeface="Cambria Math"/>
                      </a:rPr>
                      <m:t>0</m:t>
                    </m:r>
                    <m:r>
                      <a:rPr lang="ar-AE" sz="2000">
                        <a:latin typeface="Cambria Math"/>
                      </a:rPr>
                      <m:t>=</m:t>
                    </m:r>
                    <m:r>
                      <a:rPr lang="ar-AE" sz="2000">
                        <a:latin typeface="Cambria Math"/>
                      </a:rPr>
                      <m:t>3</m:t>
                    </m:r>
                  </m:oMath>
                </a14:m>
                <a:r>
                  <a:rPr lang="ar-AE" sz="2000" dirty="0"/>
                  <a:t> </a:t>
                </a:r>
                <a:r>
                  <a:rPr lang="en-US" sz="2000" dirty="0"/>
                  <a:t>years.</a:t>
                </a:r>
              </a:p>
              <a:p>
                <a:pPr marL="514350" indent="-514350">
                  <a:buFont typeface="+mj-lt"/>
                  <a:buAutoNum type="alphaLcPeriod" startAt="2"/>
                  <a:defRPr sz="2800"/>
                </a:pPr>
                <a:r>
                  <a:rPr lang="en-US" dirty="0"/>
                  <a:t>​</a:t>
                </a:r>
                <a:r>
                  <a:rPr lang="en-US" sz="2800" dirty="0"/>
                  <a:t>Since two equivalent </a:t>
                </a:r>
                <a14:m>
                  <m:oMath xmlns:m="http://schemas.openxmlformats.org/officeDocument/2006/math">
                    <m:r>
                      <a:rPr lang="en-US">
                        <a:latin typeface="Cambria Math" panose="02040503050406030204" pitchFamily="18" charset="0"/>
                      </a:rPr>
                      <m:t>𝑦</m:t>
                    </m:r>
                  </m:oMath>
                </a14:m>
                <a:r>
                  <a:rPr lang="en-US" sz="2800" dirty="0"/>
                  <a:t>-values on the graph occur for the two minimums </a:t>
                </a:r>
                <a14:m>
                  <m:oMath xmlns:m="http://schemas.openxmlformats.org/officeDocument/2006/math">
                    <m:d>
                      <m:dPr>
                        <m:ctrlPr>
                          <a:rPr lang="ar-AE">
                            <a:latin typeface="Cambria Math" panose="02040503050406030204" pitchFamily="18" charset="0"/>
                          </a:rPr>
                        </m:ctrlPr>
                      </m:dPr>
                      <m:e>
                        <m:sSub>
                          <m:sSubPr>
                            <m:ctrlPr>
                              <a:rPr lang="ar-AE">
                                <a:latin typeface="Cambria Math" panose="02040503050406030204" pitchFamily="18" charset="0"/>
                              </a:rPr>
                            </m:ctrlPr>
                          </m:sSubPr>
                          <m:e>
                            <m:r>
                              <a:rPr lang="ar-AE">
                                <a:latin typeface="Cambria Math" panose="02040503050406030204" pitchFamily="18" charset="0"/>
                              </a:rPr>
                              <m:t>𝑡</m:t>
                            </m:r>
                          </m:e>
                          <m:sub>
                            <m:r>
                              <a:rPr lang="ar-AE">
                                <a:latin typeface="Cambria Math" panose="02040503050406030204" pitchFamily="18" charset="0"/>
                              </a:rPr>
                              <m:t>1</m:t>
                            </m:r>
                          </m:sub>
                        </m:sSub>
                        <m:r>
                          <m:rPr>
                            <m:nor/>
                          </m:rPr>
                          <a:rPr lang="ar-AE"/>
                          <m:t>, </m:t>
                        </m:r>
                        <m:sSub>
                          <m:sSubPr>
                            <m:ctrlPr>
                              <a:rPr lang="ar-AE" i="1">
                                <a:latin typeface="Cambria Math" panose="02040503050406030204" pitchFamily="18" charset="0"/>
                              </a:rPr>
                            </m:ctrlPr>
                          </m:sSubPr>
                          <m:e>
                            <m:r>
                              <a:rPr lang="ar-AE">
                                <a:latin typeface="Cambria Math" panose="02040503050406030204" pitchFamily="18" charset="0"/>
                              </a:rPr>
                              <m:t>𝑦</m:t>
                            </m:r>
                          </m:e>
                          <m:sub>
                            <m:r>
                              <a:rPr lang="ar-AE">
                                <a:latin typeface="Cambria Math" panose="02040503050406030204" pitchFamily="18" charset="0"/>
                              </a:rPr>
                              <m:t>1</m:t>
                            </m:r>
                          </m:sub>
                        </m:sSub>
                      </m:e>
                    </m:d>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5</m:t>
                        </m:r>
                        <m:r>
                          <m:rPr>
                            <m:nor/>
                          </m:rPr>
                          <a:rPr lang="ar-AE"/>
                          <m:t>, </m:t>
                        </m:r>
                        <m:r>
                          <a:rPr lang="ar-AE">
                            <a:latin typeface="Cambria Math" panose="02040503050406030204" pitchFamily="18" charset="0"/>
                          </a:rPr>
                          <m:t>8000</m:t>
                        </m:r>
                      </m:e>
                    </m:d>
                  </m:oMath>
                </a14:m>
                <a:r>
                  <a:rPr lang="ar-AE" sz="2800" dirty="0"/>
                  <a:t> </a:t>
                </a:r>
                <a:r>
                  <a:rPr lang="en-US" sz="2800" dirty="0"/>
                  <a:t>and </a:t>
                </a:r>
                <a14:m>
                  <m:oMath xmlns:m="http://schemas.openxmlformats.org/officeDocument/2006/math">
                    <m:d>
                      <m:dPr>
                        <m:ctrlPr>
                          <a:rPr lang="ar-AE">
                            <a:latin typeface="Cambria Math" panose="02040503050406030204" pitchFamily="18" charset="0"/>
                          </a:rPr>
                        </m:ctrlPr>
                      </m:dPr>
                      <m:e>
                        <m:sSub>
                          <m:sSubPr>
                            <m:ctrlPr>
                              <a:rPr lang="ar-AE">
                                <a:latin typeface="Cambria Math" panose="02040503050406030204" pitchFamily="18" charset="0"/>
                              </a:rPr>
                            </m:ctrlPr>
                          </m:sSubPr>
                          <m:e>
                            <m:r>
                              <a:rPr lang="ar-AE">
                                <a:latin typeface="Cambria Math" panose="02040503050406030204" pitchFamily="18" charset="0"/>
                              </a:rPr>
                              <m:t>𝑡</m:t>
                            </m:r>
                          </m:e>
                          <m:sub>
                            <m:r>
                              <a:rPr lang="ar-AE">
                                <a:latin typeface="Cambria Math" panose="02040503050406030204" pitchFamily="18" charset="0"/>
                              </a:rPr>
                              <m:t>2</m:t>
                            </m:r>
                          </m:sub>
                        </m:sSub>
                        <m:r>
                          <m:rPr>
                            <m:nor/>
                          </m:rPr>
                          <a:rPr lang="ar-AE"/>
                          <m:t>, </m:t>
                        </m:r>
                        <m:sSub>
                          <m:sSubPr>
                            <m:ctrlPr>
                              <a:rPr lang="ar-AE" i="1">
                                <a:latin typeface="Cambria Math" panose="02040503050406030204" pitchFamily="18" charset="0"/>
                              </a:rPr>
                            </m:ctrlPr>
                          </m:sSubPr>
                          <m:e>
                            <m:r>
                              <a:rPr lang="ar-AE">
                                <a:latin typeface="Cambria Math" panose="02040503050406030204" pitchFamily="18" charset="0"/>
                              </a:rPr>
                              <m:t>𝑦</m:t>
                            </m:r>
                          </m:e>
                          <m:sub>
                            <m:r>
                              <a:rPr lang="ar-AE">
                                <a:latin typeface="Cambria Math" panose="02040503050406030204" pitchFamily="18" charset="0"/>
                              </a:rPr>
                              <m:t>2</m:t>
                            </m:r>
                          </m:sub>
                        </m:sSub>
                      </m:e>
                    </m:d>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4</m:t>
                        </m:r>
                        <m:r>
                          <a:rPr lang="ar-AE">
                            <a:latin typeface="Cambria Math" panose="02040503050406030204" pitchFamily="18" charset="0"/>
                          </a:rPr>
                          <m:t>.</m:t>
                        </m:r>
                        <m:r>
                          <a:rPr lang="ar-AE">
                            <a:latin typeface="Cambria Math" panose="02040503050406030204" pitchFamily="18" charset="0"/>
                          </a:rPr>
                          <m:t>5</m:t>
                        </m:r>
                        <m:r>
                          <m:rPr>
                            <m:nor/>
                          </m:rPr>
                          <a:rPr lang="ar-AE"/>
                          <m:t>, </m:t>
                        </m:r>
                        <m:r>
                          <a:rPr lang="ar-AE">
                            <a:latin typeface="Cambria Math" panose="02040503050406030204" pitchFamily="18" charset="0"/>
                          </a:rPr>
                          <m:t>8000</m:t>
                        </m:r>
                      </m:e>
                    </m:d>
                  </m:oMath>
                </a14:m>
                <a:r>
                  <a:rPr lang="ar-AE" sz="2800" dirty="0"/>
                  <a:t>, </a:t>
                </a:r>
                <a:r>
                  <a:rPr lang="en-US" sz="2800" dirty="0"/>
                  <a:t>the period is </a:t>
                </a:r>
                <a14:m>
                  <m:oMath xmlns:m="http://schemas.openxmlformats.org/officeDocument/2006/math">
                    <m:sSub>
                      <m:sSubPr>
                        <m:ctrlPr>
                          <a:rPr lang="ar-AE">
                            <a:latin typeface="Cambria Math" panose="02040503050406030204" pitchFamily="18" charset="0"/>
                          </a:rPr>
                        </m:ctrlPr>
                      </m:sSubPr>
                      <m:e>
                        <m:r>
                          <a:rPr lang="ar-AE">
                            <a:latin typeface="Cambria Math" panose="02040503050406030204" pitchFamily="18" charset="0"/>
                          </a:rPr>
                          <m:t>𝑡</m:t>
                        </m:r>
                      </m:e>
                      <m:sub>
                        <m:r>
                          <a:rPr lang="ar-AE">
                            <a:latin typeface="Cambria Math" panose="02040503050406030204" pitchFamily="18" charset="0"/>
                          </a:rPr>
                          <m:t>2</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𝑡</m:t>
                        </m:r>
                      </m:e>
                      <m:sub>
                        <m:r>
                          <a:rPr lang="ar-AE">
                            <a:latin typeface="Cambria Math" panose="02040503050406030204" pitchFamily="18" charset="0"/>
                          </a:rPr>
                          <m:t>1</m:t>
                        </m:r>
                      </m:sub>
                    </m:sSub>
                    <m:r>
                      <a:rPr lang="ar-AE">
                        <a:latin typeface="Cambria Math" panose="02040503050406030204" pitchFamily="18" charset="0"/>
                      </a:rPr>
                      <m:t>=</m:t>
                    </m:r>
                    <m:r>
                      <a:rPr lang="ar-AE">
                        <a:latin typeface="Cambria Math" panose="02040503050406030204" pitchFamily="18" charset="0"/>
                      </a:rPr>
                      <m:t>4</m:t>
                    </m:r>
                    <m:r>
                      <a:rPr lang="ar-AE">
                        <a:latin typeface="Cambria Math" panose="02040503050406030204" pitchFamily="18" charset="0"/>
                      </a:rPr>
                      <m:t>.</m:t>
                    </m:r>
                    <m:r>
                      <a:rPr lang="ar-AE">
                        <a:latin typeface="Cambria Math" panose="02040503050406030204" pitchFamily="18" charset="0"/>
                      </a:rPr>
                      <m:t>5</m:t>
                    </m:r>
                    <m:r>
                      <a:rPr lang="ar-AE">
                        <a:latin typeface="Cambria Math" panose="02040503050406030204" pitchFamily="18" charset="0"/>
                      </a:rPr>
                      <m:t>−</m:t>
                    </m:r>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5</m:t>
                    </m:r>
                    <m:r>
                      <a:rPr lang="ar-AE">
                        <a:latin typeface="Cambria Math" panose="02040503050406030204" pitchFamily="18" charset="0"/>
                      </a:rPr>
                      <m:t>=</m:t>
                    </m:r>
                    <m:r>
                      <a:rPr lang="ar-AE">
                        <a:latin typeface="Cambria Math" panose="02040503050406030204" pitchFamily="18" charset="0"/>
                      </a:rPr>
                      <m:t>3</m:t>
                    </m:r>
                  </m:oMath>
                </a14:m>
                <a:r>
                  <a:rPr lang="ar-AE" sz="2800" dirty="0"/>
                  <a:t> </a:t>
                </a:r>
                <a:r>
                  <a:rPr lang="en-US" sz="2800" dirty="0"/>
                  <a:t>years. Note, one complete cycle (or period) occurs between </a:t>
                </a:r>
                <a14:m>
                  <m:oMath xmlns:m="http://schemas.openxmlformats.org/officeDocument/2006/math">
                    <m:sSub>
                      <m:sSubPr>
                        <m:ctrlPr>
                          <a:rPr lang="ar-AE">
                            <a:latin typeface="Cambria Math" panose="02040503050406030204" pitchFamily="18" charset="0"/>
                          </a:rPr>
                        </m:ctrlPr>
                      </m:sSubPr>
                      <m:e>
                        <m:r>
                          <a:rPr lang="ar-AE">
                            <a:latin typeface="Cambria Math" panose="02040503050406030204" pitchFamily="18" charset="0"/>
                          </a:rPr>
                          <m:t>𝑡</m:t>
                        </m:r>
                      </m:e>
                      <m:sub>
                        <m:r>
                          <a:rPr lang="ar-AE">
                            <a:latin typeface="Cambria Math" panose="02040503050406030204" pitchFamily="18" charset="0"/>
                          </a:rPr>
                          <m:t>1</m:t>
                        </m:r>
                      </m:sub>
                    </m:sSub>
                  </m:oMath>
                </a14:m>
                <a:r>
                  <a:rPr lang="ar-AE" sz="2800" dirty="0"/>
                  <a:t> </a:t>
                </a:r>
                <a:r>
                  <a:rPr lang="en-US" sz="2800" dirty="0"/>
                  <a:t>and </a:t>
                </a:r>
                <a14:m>
                  <m:oMath xmlns:m="http://schemas.openxmlformats.org/officeDocument/2006/math">
                    <m:sSub>
                      <m:sSubPr>
                        <m:ctrlPr>
                          <a:rPr lang="ar-AE">
                            <a:latin typeface="Cambria Math" panose="02040503050406030204" pitchFamily="18" charset="0"/>
                          </a:rPr>
                        </m:ctrlPr>
                      </m:sSubPr>
                      <m:e>
                        <m:r>
                          <a:rPr lang="ar-AE">
                            <a:latin typeface="Cambria Math" panose="02040503050406030204" pitchFamily="18" charset="0"/>
                          </a:rPr>
                          <m:t>𝑡</m:t>
                        </m:r>
                      </m:e>
                      <m:sub>
                        <m:r>
                          <a:rPr lang="ar-AE">
                            <a:latin typeface="Cambria Math" panose="02040503050406030204" pitchFamily="18" charset="0"/>
                          </a:rPr>
                          <m:t>2</m:t>
                        </m:r>
                      </m:sub>
                    </m:sSub>
                  </m:oMath>
                </a14:m>
                <a:r>
                  <a:rPr lang="ar-AE" sz="2800" dirty="0"/>
                  <a:t>.</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2086" b="-982"/>
                </a:stretch>
              </a:blipFill>
            </p:spPr>
            <p:txBody>
              <a:bodyPr/>
              <a:lstStyle/>
              <a:p>
                <a:r>
                  <a:rPr lang="en-US">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5: Trigonometric Identities</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a:t>Verify the trigonometric identity </a:t>
                </a:r>
                <a14:m>
                  <m:oMath xmlns:m="http://schemas.openxmlformats.org/officeDocument/2006/math">
                    <m:r>
                      <a:rPr>
                        <a:latin typeface="Cambria Math" panose="02040503050406030204" pitchFamily="18" charset="0"/>
                      </a:rPr>
                      <m:t>1+</m:t>
                    </m:r>
                    <m:sSup>
                      <m:sSupPr>
                        <m:ctrlPr>
                          <a:rPr i="1">
                            <a:latin typeface="Cambria Math" panose="02040503050406030204" pitchFamily="18" charset="0"/>
                          </a:rPr>
                        </m:ctrlPr>
                      </m:sSupPr>
                      <m:e>
                        <m:r>
                          <m:rPr>
                            <m:sty m:val="p"/>
                          </m:rPr>
                          <a:rPr>
                            <a:latin typeface="Cambria Math" panose="02040503050406030204" pitchFamily="18" charset="0"/>
                          </a:rPr>
                          <m:t>tan</m:t>
                        </m:r>
                        <m:r>
                          <a:rPr>
                            <a:latin typeface="Cambria Math" panose="02040503050406030204" pitchFamily="18" charset="0"/>
                          </a:rPr>
                          <m:t>⁡</m:t>
                        </m:r>
                      </m:e>
                      <m:sup>
                        <m:r>
                          <a:rPr>
                            <a:latin typeface="Cambria Math" panose="02040503050406030204" pitchFamily="18" charset="0"/>
                          </a:rPr>
                          <m:t>2</m:t>
                        </m:r>
                      </m:sup>
                    </m:sSup>
                    <m:r>
                      <a:rPr>
                        <a:latin typeface="Cambria Math" panose="02040503050406030204" pitchFamily="18" charset="0"/>
                      </a:rPr>
                      <m:t>𝜃</m:t>
                    </m:r>
                    <m:r>
                      <a:rPr>
                        <a:latin typeface="Cambria Math" panose="02040503050406030204" pitchFamily="18" charset="0"/>
                      </a:rPr>
                      <m:t>=</m:t>
                    </m:r>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sec</m:t>
                            </m:r>
                          </m:e>
                          <m:sup>
                            <m:r>
                              <a:rPr>
                                <a:latin typeface="Cambria Math" panose="02040503050406030204" pitchFamily="18" charset="0"/>
                              </a:rPr>
                              <m:t>2</m:t>
                            </m:r>
                          </m:sup>
                        </m:sSup>
                      </m:fName>
                      <m:e>
                        <m:r>
                          <a:rPr>
                            <a:latin typeface="Cambria Math" panose="02040503050406030204" pitchFamily="18" charset="0"/>
                          </a:rPr>
                          <m:t>𝜃</m:t>
                        </m:r>
                      </m:e>
                    </m:func>
                  </m:oMath>
                </a14:m>
                <a:r>
                  <a:rPr sz="280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8879BB3C-48D8-AE76-1820-6DD9DF22751E}"/>
                  </a:ext>
                </a:extLst>
              </p:cNvPr>
              <p:cNvSpPr txBox="1"/>
              <p:nvPr/>
            </p:nvSpPr>
            <p:spPr>
              <a:xfrm>
                <a:off x="457200" y="1524000"/>
                <a:ext cx="8229600" cy="2282741"/>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a:ln>
                      <a:noFill/>
                    </a:ln>
                    <a:solidFill>
                      <a:srgbClr val="366092"/>
                    </a:solidFill>
                    <a:effectLst/>
                    <a:uLnTx/>
                    <a:uFillTx/>
                    <a:latin typeface="Calibri"/>
                    <a:ea typeface="+mn-ea"/>
                    <a:cs typeface="+mn-cs"/>
                  </a:rPr>
                  <a:t>Solution</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800" b="0" i="0" u="none" strike="noStrike" kern="1200" cap="none" spc="0" normalizeH="0" baseline="0" noProof="0" dirty="0">
                    <a:ln>
                      <a:noFill/>
                    </a:ln>
                    <a:solidFill>
                      <a:srgbClr val="366092"/>
                    </a:solidFill>
                    <a:effectLst/>
                    <a:uLnTx/>
                    <a:uFillTx/>
                    <a:latin typeface="Calibri"/>
                    <a:ea typeface="+mn-ea"/>
                    <a:cs typeface="+mn-cs"/>
                  </a:rPr>
                  <a:t>First, divide each term in Identity 1 in Table 3 by </a:t>
                </a:r>
                <a14:m>
                  <m:oMath xmlns:m="http://schemas.openxmlformats.org/officeDocument/2006/math">
                    <m:sSup>
                      <m:sSup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m:rPr>
                            <m:sty m:val="p"/>
                          </m:rP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cos</m:t>
                        </m:r>
                      </m:e>
                      <m:sup>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sup>
                    </m:sSup>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𝜃</m:t>
                    </m:r>
                  </m:oMath>
                </a14:m>
                <a:r>
                  <a:rPr kumimoji="0" lang="ar-AE" sz="2800" b="0" i="0" u="none" strike="noStrike" kern="1200" cap="none" spc="0" normalizeH="0" baseline="0" noProof="0" dirty="0">
                    <a:ln>
                      <a:noFill/>
                    </a:ln>
                    <a:solidFill>
                      <a:srgbClr val="366092"/>
                    </a:solidFill>
                    <a:effectLst/>
                    <a:uLnTx/>
                    <a:uFillTx/>
                    <a:latin typeface="Calibri"/>
                    <a:ea typeface="+mn-ea"/>
                    <a:cs typeface="+mn-cs"/>
                  </a:rPr>
                  <a:t>; </a:t>
                </a:r>
                <a:r>
                  <a:rPr kumimoji="0" lang="en-US" sz="2800" b="0" i="0" u="none" strike="noStrike" kern="1200" cap="none" spc="0" normalizeH="0" baseline="0" noProof="0" dirty="0">
                    <a:ln>
                      <a:noFill/>
                    </a:ln>
                    <a:solidFill>
                      <a:srgbClr val="366092"/>
                    </a:solidFill>
                    <a:effectLst/>
                    <a:uLnTx/>
                    <a:uFillTx/>
                    <a:latin typeface="Calibri"/>
                    <a:ea typeface="+mn-ea"/>
                    <a:cs typeface="+mn-cs"/>
                  </a:rPr>
                  <a:t>then use the definitions </a:t>
                </a:r>
                <a14:m>
                  <m:oMath xmlns:m="http://schemas.openxmlformats.org/officeDocument/2006/math">
                    <m:func>
                      <m:func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uncPr>
                      <m:fName>
                        <m:r>
                          <m:rPr>
                            <m:sty m:val="p"/>
                          </m:rP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tan</m:t>
                        </m:r>
                      </m:fName>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𝜃</m:t>
                        </m:r>
                      </m:e>
                    </m:func>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f>
                      <m:f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Pr>
                      <m:num>
                        <m:func>
                          <m:func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uncPr>
                          <m:fName>
                            <m:r>
                              <m:rPr>
                                <m:sty m:val="p"/>
                              </m:rP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sin</m:t>
                            </m:r>
                          </m:fName>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𝜃</m:t>
                            </m:r>
                          </m:e>
                        </m:func>
                      </m:num>
                      <m:den>
                        <m:func>
                          <m:func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uncPr>
                          <m:fName>
                            <m:r>
                              <m:rPr>
                                <m:sty m:val="p"/>
                              </m:rP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cos</m:t>
                            </m:r>
                          </m:fName>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𝜃</m:t>
                            </m:r>
                          </m:e>
                        </m:func>
                      </m:den>
                    </m:f>
                  </m:oMath>
                </a14:m>
                <a:r>
                  <a:rPr kumimoji="0" lang="ar-AE" sz="2800" b="0" i="0" u="none" strike="noStrike" kern="1200" cap="none" spc="0" normalizeH="0" baseline="0" noProof="0" dirty="0">
                    <a:ln>
                      <a:noFill/>
                    </a:ln>
                    <a:solidFill>
                      <a:srgbClr val="366092"/>
                    </a:solidFill>
                    <a:effectLst/>
                    <a:uLnTx/>
                    <a:uFillTx/>
                    <a:latin typeface="Calibri"/>
                    <a:ea typeface="+mn-ea"/>
                    <a:cs typeface="+mn-cs"/>
                  </a:rPr>
                  <a:t> </a:t>
                </a:r>
                <a:r>
                  <a:rPr kumimoji="0" lang="en-US" sz="2800" b="0" i="0" u="none" strike="noStrike" kern="1200" cap="none" spc="0" normalizeH="0" baseline="0" noProof="0" dirty="0">
                    <a:ln>
                      <a:noFill/>
                    </a:ln>
                    <a:solidFill>
                      <a:srgbClr val="366092"/>
                    </a:solidFill>
                    <a:effectLst/>
                    <a:uLnTx/>
                    <a:uFillTx/>
                    <a:latin typeface="Calibri"/>
                    <a:ea typeface="+mn-ea"/>
                    <a:cs typeface="+mn-cs"/>
                  </a:rPr>
                  <a:t>and </a:t>
                </a:r>
                <a14:m>
                  <m:oMath xmlns:m="http://schemas.openxmlformats.org/officeDocument/2006/math">
                    <m:func>
                      <m:func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uncPr>
                      <m:fName>
                        <m:r>
                          <m:rPr>
                            <m:sty m:val="p"/>
                          </m:rP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sec</m:t>
                        </m:r>
                      </m:fName>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𝜃</m:t>
                        </m:r>
                      </m:e>
                    </m:func>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f>
                      <m:f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Pr>
                      <m:num>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m:t>
                        </m:r>
                      </m:num>
                      <m:den>
                        <m:func>
                          <m:func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uncPr>
                          <m:fName>
                            <m:r>
                              <m:rPr>
                                <m:sty m:val="p"/>
                              </m:rP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cos</m:t>
                            </m:r>
                          </m:fName>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𝜃</m:t>
                            </m:r>
                          </m:e>
                        </m:func>
                      </m:den>
                    </m:f>
                  </m:oMath>
                </a14:m>
                <a:r>
                  <a:rPr kumimoji="0" lang="ar-AE" sz="2800" b="0" i="0" u="none" strike="noStrike" kern="1200" cap="none" spc="0" normalizeH="0" baseline="0" noProof="0" dirty="0">
                    <a:ln>
                      <a:noFill/>
                    </a:ln>
                    <a:solidFill>
                      <a:srgbClr val="366092"/>
                    </a:solidFill>
                    <a:effectLst/>
                    <a:uLnTx/>
                    <a:uFillTx/>
                    <a:latin typeface="Calibri"/>
                    <a:ea typeface="+mn-ea"/>
                    <a:cs typeface="+mn-cs"/>
                  </a:rPr>
                  <a:t>.</a:t>
                </a:r>
              </a:p>
            </p:txBody>
          </p:sp>
        </mc:Choice>
        <mc:Fallback>
          <p:sp>
            <p:nvSpPr>
              <p:cNvPr id="5" name="TextBox 4">
                <a:extLst>
                  <a:ext uri="{FF2B5EF4-FFF2-40B4-BE49-F238E27FC236}">
                    <a16:creationId xmlns:a16="http://schemas.microsoft.com/office/drawing/2014/main" id="{8879BB3C-48D8-AE76-1820-6DD9DF22751E}"/>
                  </a:ext>
                </a:extLst>
              </p:cNvPr>
              <p:cNvSpPr txBox="1">
                <a:spLocks noRot="1" noChangeAspect="1" noMove="1" noResize="1" noEditPoints="1" noAdjustHandles="1" noChangeArrowheads="1" noChangeShapeType="1" noTextEdit="1"/>
              </p:cNvSpPr>
              <p:nvPr/>
            </p:nvSpPr>
            <p:spPr>
              <a:xfrm>
                <a:off x="457200" y="1524000"/>
                <a:ext cx="8229600" cy="2282741"/>
              </a:xfrm>
              <a:prstGeom prst="rect">
                <a:avLst/>
              </a:prstGeom>
              <a:blipFill>
                <a:blip r:embed="rId3"/>
                <a:stretch>
                  <a:fillRect l="-1481" t="-2406" b="-213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6" name="Table Placeholder 2">
                <a:extLst>
                  <a:ext uri="{FF2B5EF4-FFF2-40B4-BE49-F238E27FC236}">
                    <a16:creationId xmlns:a16="http://schemas.microsoft.com/office/drawing/2014/main" id="{3E4A3CAB-F9F9-2FFA-8092-15AA7890D7CA}"/>
                  </a:ext>
                </a:extLst>
              </p:cNvPr>
              <p:cNvGraphicFramePr>
                <a:graphicFrameLocks/>
              </p:cNvGraphicFramePr>
              <p:nvPr>
                <p:extLst>
                  <p:ext uri="{D42A27DB-BD31-4B8C-83A1-F6EECF244321}">
                    <p14:modId xmlns:p14="http://schemas.microsoft.com/office/powerpoint/2010/main" val="7655279"/>
                  </p:ext>
                </p:extLst>
              </p:nvPr>
            </p:nvGraphicFramePr>
            <p:xfrm>
              <a:off x="429426" y="4096645"/>
              <a:ext cx="8229600" cy="1793113"/>
            </p:xfrm>
            <a:graphic>
              <a:graphicData uri="http://schemas.openxmlformats.org/drawingml/2006/table">
                <a:tbl>
                  <a:tblPr firstRow="1" bandRow="1">
                    <a:tableStyleId>{2D5ABB26-0587-4C30-8999-92F81FD0307C}</a:tableStyleId>
                  </a:tblPr>
                  <a:tblGrid>
                    <a:gridCol w="2618574">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4163226">
                      <a:extLst>
                        <a:ext uri="{9D8B030D-6E8A-4147-A177-3AD203B41FA5}">
                          <a16:colId xmlns:a16="http://schemas.microsoft.com/office/drawing/2014/main" val="20002"/>
                        </a:ext>
                      </a:extLst>
                    </a:gridCol>
                  </a:tblGrid>
                  <a:tr h="370840">
                    <a:tc>
                      <a:txBody>
                        <a:bodyPr/>
                        <a:lstStyle/>
                        <a:p>
                          <a:pPr algn="r">
                            <a:defRPr sz="1800"/>
                          </a:pPr>
                          <a:r>
                            <a:rPr sz="2800" b="0"/>
                            <a:t>​</a:t>
                          </a:r>
                          <a14:m>
                            <m:oMath xmlns:m="http://schemas.openxmlformats.org/officeDocument/2006/math">
                              <m:sSup>
                                <m:sSupPr>
                                  <m:ctrlPr>
                                    <a:rPr sz="2800" b="0">
                                      <a:latin typeface="Cambria Math" panose="02040503050406030204" pitchFamily="18" charset="0"/>
                                    </a:rPr>
                                  </m:ctrlPr>
                                </m:sSupPr>
                                <m:e>
                                  <m:r>
                                    <a:rPr lang="en-US" sz="2800" b="0" i="1" smtClean="0">
                                      <a:latin typeface="Cambria Math"/>
                                    </a:rPr>
                                    <m:t>𝑐𝑜𝑠</m:t>
                                  </m:r>
                                </m:e>
                                <m:sup>
                                  <m:r>
                                    <a:rPr lang="en-US" sz="2800" b="0" i="1" smtClean="0">
                                      <a:latin typeface="Cambria Math"/>
                                    </a:rPr>
                                    <m:t>2</m:t>
                                  </m:r>
                                </m:sup>
                              </m:sSup>
                              <m:r>
                                <a:rPr lang="en-US" sz="2800" b="0" i="1" smtClean="0">
                                  <a:latin typeface="Cambria Math"/>
                                </a:rPr>
                                <m:t>𝜃</m:t>
                              </m:r>
                              <m:r>
                                <a:rPr lang="en-US" sz="2800" b="0" smtClean="0">
                                  <a:latin typeface="Cambria Math"/>
                                </a:rPr>
                                <m:t>+</m:t>
                              </m:r>
                              <m:sSup>
                                <m:sSupPr>
                                  <m:ctrlPr>
                                    <a:rPr sz="2800" b="0" i="1">
                                      <a:latin typeface="Cambria Math" panose="02040503050406030204" pitchFamily="18" charset="0"/>
                                    </a:rPr>
                                  </m:ctrlPr>
                                </m:sSupPr>
                                <m:e>
                                  <m:r>
                                    <a:rPr lang="en-US" sz="2800" b="0" i="1" smtClean="0">
                                      <a:latin typeface="Cambria Math"/>
                                    </a:rPr>
                                    <m:t>𝑠𝑖𝑛</m:t>
                                  </m:r>
                                </m:e>
                                <m:sup>
                                  <m:r>
                                    <a:rPr lang="en-US" sz="2800" b="0" i="1" smtClean="0">
                                      <a:latin typeface="Cambria Math"/>
                                    </a:rPr>
                                    <m:t>2</m:t>
                                  </m:r>
                                </m:sup>
                              </m:sSup>
                              <m:r>
                                <a:rPr lang="en-US" sz="2800" b="0" i="1" smtClean="0">
                                  <a:latin typeface="Cambria Math"/>
                                </a:rPr>
                                <m:t>𝜃</m:t>
                              </m:r>
                            </m:oMath>
                          </a14:m>
                          <a:endParaRPr sz="2800" b="0"/>
                        </a:p>
                      </a:txBody>
                      <a:tcPr/>
                    </a:tc>
                    <a:tc>
                      <a:txBody>
                        <a:bodyPr/>
                        <a:lstStyle/>
                        <a:p>
                          <a:pPr algn="l">
                            <a:defRPr sz="1800"/>
                          </a:pPr>
                          <a:r>
                            <a:rPr sz="2800" b="0"/>
                            <a:t>​</a:t>
                          </a:r>
                          <a14:m>
                            <m:oMath xmlns:m="http://schemas.openxmlformats.org/officeDocument/2006/math">
                              <m:r>
                                <a:rPr lang="en-US" sz="2800" b="0" smtClean="0">
                                  <a:latin typeface="Cambria Math"/>
                                </a:rPr>
                                <m:t>=</m:t>
                              </m:r>
                              <m:r>
                                <a:rPr lang="en-US" sz="2800" b="0" i="1" smtClean="0">
                                  <a:latin typeface="Cambria Math"/>
                                </a:rPr>
                                <m:t>1</m:t>
                              </m:r>
                            </m:oMath>
                          </a14:m>
                          <a:endParaRPr sz="2800" b="0"/>
                        </a:p>
                      </a:txBody>
                      <a:tcPr/>
                    </a:tc>
                    <a:tc>
                      <a:txBody>
                        <a:bodyPr/>
                        <a:lstStyle/>
                        <a:p>
                          <a:pPr algn="l">
                            <a:defRPr b="1"/>
                          </a:pPr>
                          <a:r>
                            <a:rPr lang="en-US" sz="2800" b="0" dirty="0"/>
                            <a:t>Identity 1, Table 3</a:t>
                          </a:r>
                          <a:endParaRPr sz="2800" b="0" dirty="0"/>
                        </a:p>
                      </a:txBody>
                      <a:tcPr/>
                    </a:tc>
                    <a:extLst>
                      <a:ext uri="{0D108BD9-81ED-4DB2-BD59-A6C34878D82A}">
                        <a16:rowId xmlns:a16="http://schemas.microsoft.com/office/drawing/2014/main" val="10000"/>
                      </a:ext>
                    </a:extLst>
                  </a:tr>
                  <a:tr h="370840">
                    <a:tc>
                      <a:txBody>
                        <a:bodyPr/>
                        <a:lstStyle/>
                        <a:p>
                          <a:pPr algn="r">
                            <a:defRPr sz="1800"/>
                          </a:pPr>
                          <a:r>
                            <a:rPr sz="2800" b="0"/>
                            <a:t>​</a:t>
                          </a:r>
                          <a14:m>
                            <m:oMath xmlns:m="http://schemas.openxmlformats.org/officeDocument/2006/math">
                              <m:f>
                                <m:fPr>
                                  <m:ctrlPr>
                                    <a:rPr sz="2800" b="0">
                                      <a:latin typeface="Cambria Math" panose="02040503050406030204" pitchFamily="18" charset="0"/>
                                    </a:rPr>
                                  </m:ctrlPr>
                                </m:fPr>
                                <m:num>
                                  <m:func>
                                    <m:funcPr>
                                      <m:ctrlPr>
                                        <a:rPr sz="2800" b="0">
                                          <a:latin typeface="Cambria Math" panose="02040503050406030204" pitchFamily="18" charset="0"/>
                                        </a:rPr>
                                      </m:ctrlPr>
                                    </m:funcPr>
                                    <m:fName>
                                      <m:sSup>
                                        <m:sSupPr>
                                          <m:ctrlPr>
                                            <a:rPr sz="2800" b="0">
                                              <a:latin typeface="Cambria Math" panose="02040503050406030204" pitchFamily="18" charset="0"/>
                                            </a:rPr>
                                          </m:ctrlPr>
                                        </m:sSupPr>
                                        <m:e>
                                          <m:r>
                                            <a:rPr lang="en-US" sz="2800" b="0" i="1" smtClean="0">
                                              <a:latin typeface="Cambria Math"/>
                                            </a:rPr>
                                            <m:t>𝑐𝑜𝑠</m:t>
                                          </m:r>
                                        </m:e>
                                        <m:sup>
                                          <m:r>
                                            <a:rPr lang="en-US" sz="2800" b="0" i="1" smtClean="0">
                                              <a:latin typeface="Cambria Math"/>
                                            </a:rPr>
                                            <m:t>2</m:t>
                                          </m:r>
                                        </m:sup>
                                      </m:sSup>
                                    </m:fName>
                                    <m:e>
                                      <m:r>
                                        <a:rPr lang="en-US" sz="2800" b="0" i="1" smtClean="0">
                                          <a:latin typeface="Cambria Math"/>
                                        </a:rPr>
                                        <m:t>𝜃</m:t>
                                      </m:r>
                                    </m:e>
                                  </m:func>
                                </m:num>
                                <m:den>
                                  <m:func>
                                    <m:funcPr>
                                      <m:ctrlPr>
                                        <a:rPr sz="2800" b="0" i="1">
                                          <a:latin typeface="Cambria Math" panose="02040503050406030204" pitchFamily="18" charset="0"/>
                                        </a:rPr>
                                      </m:ctrlPr>
                                    </m:funcPr>
                                    <m:fName>
                                      <m:sSup>
                                        <m:sSupPr>
                                          <m:ctrlPr>
                                            <a:rPr sz="2800" b="0" i="1">
                                              <a:latin typeface="Cambria Math" panose="02040503050406030204" pitchFamily="18" charset="0"/>
                                            </a:rPr>
                                          </m:ctrlPr>
                                        </m:sSupPr>
                                        <m:e>
                                          <m:r>
                                            <a:rPr lang="en-US" sz="2800" b="0" i="1" smtClean="0">
                                              <a:latin typeface="Cambria Math"/>
                                            </a:rPr>
                                            <m:t>𝑐𝑜𝑠</m:t>
                                          </m:r>
                                        </m:e>
                                        <m:sup>
                                          <m:r>
                                            <a:rPr lang="en-US" sz="2800" b="0" i="1" smtClean="0">
                                              <a:latin typeface="Cambria Math"/>
                                            </a:rPr>
                                            <m:t>2</m:t>
                                          </m:r>
                                        </m:sup>
                                      </m:sSup>
                                    </m:fName>
                                    <m:e>
                                      <m:r>
                                        <a:rPr lang="en-US" sz="2800" b="0" i="1" smtClean="0">
                                          <a:latin typeface="Cambria Math"/>
                                        </a:rPr>
                                        <m:t>𝜃</m:t>
                                      </m:r>
                                    </m:e>
                                  </m:func>
                                </m:den>
                              </m:f>
                              <m:r>
                                <a:rPr lang="en-US" sz="2800" b="0" smtClean="0">
                                  <a:latin typeface="Cambria Math"/>
                                </a:rPr>
                                <m:t>+</m:t>
                              </m:r>
                              <m:f>
                                <m:fPr>
                                  <m:ctrlPr>
                                    <a:rPr sz="2800" b="0" i="1">
                                      <a:latin typeface="Cambria Math" panose="02040503050406030204" pitchFamily="18" charset="0"/>
                                    </a:rPr>
                                  </m:ctrlPr>
                                </m:fPr>
                                <m:num>
                                  <m:func>
                                    <m:funcPr>
                                      <m:ctrlPr>
                                        <a:rPr sz="2800" b="0" i="1">
                                          <a:latin typeface="Cambria Math" panose="02040503050406030204" pitchFamily="18" charset="0"/>
                                        </a:rPr>
                                      </m:ctrlPr>
                                    </m:funcPr>
                                    <m:fName>
                                      <m:sSup>
                                        <m:sSupPr>
                                          <m:ctrlPr>
                                            <a:rPr sz="2800" b="0" i="1">
                                              <a:latin typeface="Cambria Math" panose="02040503050406030204" pitchFamily="18" charset="0"/>
                                            </a:rPr>
                                          </m:ctrlPr>
                                        </m:sSupPr>
                                        <m:e>
                                          <m:r>
                                            <a:rPr lang="en-US" sz="2800" b="0" i="1" smtClean="0">
                                              <a:latin typeface="Cambria Math"/>
                                            </a:rPr>
                                            <m:t>𝑠𝑖𝑛</m:t>
                                          </m:r>
                                        </m:e>
                                        <m:sup>
                                          <m:r>
                                            <a:rPr lang="en-US" sz="2800" b="0" i="1" smtClean="0">
                                              <a:latin typeface="Cambria Math"/>
                                            </a:rPr>
                                            <m:t>2</m:t>
                                          </m:r>
                                        </m:sup>
                                      </m:sSup>
                                    </m:fName>
                                    <m:e>
                                      <m:r>
                                        <a:rPr lang="en-US" sz="2800" b="0" i="1" smtClean="0">
                                          <a:latin typeface="Cambria Math"/>
                                        </a:rPr>
                                        <m:t>𝜃</m:t>
                                      </m:r>
                                    </m:e>
                                  </m:func>
                                </m:num>
                                <m:den>
                                  <m:func>
                                    <m:funcPr>
                                      <m:ctrlPr>
                                        <a:rPr sz="2800" b="0" i="1">
                                          <a:latin typeface="Cambria Math" panose="02040503050406030204" pitchFamily="18" charset="0"/>
                                        </a:rPr>
                                      </m:ctrlPr>
                                    </m:funcPr>
                                    <m:fName>
                                      <m:sSup>
                                        <m:sSupPr>
                                          <m:ctrlPr>
                                            <a:rPr sz="2800" b="0" i="1">
                                              <a:latin typeface="Cambria Math" panose="02040503050406030204" pitchFamily="18" charset="0"/>
                                            </a:rPr>
                                          </m:ctrlPr>
                                        </m:sSupPr>
                                        <m:e>
                                          <m:r>
                                            <a:rPr lang="en-US" sz="2800" b="0" i="1" smtClean="0">
                                              <a:latin typeface="Cambria Math"/>
                                            </a:rPr>
                                            <m:t>𝑐𝑜𝑠</m:t>
                                          </m:r>
                                        </m:e>
                                        <m:sup>
                                          <m:r>
                                            <a:rPr lang="en-US" sz="2800" b="0" i="1" smtClean="0">
                                              <a:latin typeface="Cambria Math"/>
                                            </a:rPr>
                                            <m:t>2</m:t>
                                          </m:r>
                                        </m:sup>
                                      </m:sSup>
                                    </m:fName>
                                    <m:e>
                                      <m:r>
                                        <a:rPr lang="en-US" sz="2800" b="0" i="1" smtClean="0">
                                          <a:latin typeface="Cambria Math"/>
                                        </a:rPr>
                                        <m:t>𝜃</m:t>
                                      </m:r>
                                    </m:e>
                                  </m:func>
                                </m:den>
                              </m:f>
                            </m:oMath>
                          </a14:m>
                          <a:endParaRPr sz="2800" b="0"/>
                        </a:p>
                      </a:txBody>
                      <a:tcPr/>
                    </a:tc>
                    <a:tc>
                      <a:txBody>
                        <a:bodyPr/>
                        <a:lstStyle/>
                        <a:p>
                          <a:pPr algn="l">
                            <a:defRPr sz="1800"/>
                          </a:pPr>
                          <a:r>
                            <a:rPr sz="2800" b="0"/>
                            <a:t>​</a:t>
                          </a:r>
                          <a14:m>
                            <m:oMath xmlns:m="http://schemas.openxmlformats.org/officeDocument/2006/math">
                              <m:r>
                                <a:rPr lang="en-US" sz="2800" b="0" smtClean="0">
                                  <a:latin typeface="Cambria Math"/>
                                </a:rPr>
                                <m:t>=</m:t>
                              </m:r>
                              <m:f>
                                <m:fPr>
                                  <m:ctrlPr>
                                    <a:rPr sz="2800" b="0" i="1">
                                      <a:latin typeface="Cambria Math" panose="02040503050406030204" pitchFamily="18" charset="0"/>
                                    </a:rPr>
                                  </m:ctrlPr>
                                </m:fPr>
                                <m:num>
                                  <m:r>
                                    <a:rPr lang="en-US" sz="2800" b="0" i="1" smtClean="0">
                                      <a:latin typeface="Cambria Math"/>
                                    </a:rPr>
                                    <m:t>1</m:t>
                                  </m:r>
                                </m:num>
                                <m:den>
                                  <m:func>
                                    <m:funcPr>
                                      <m:ctrlPr>
                                        <a:rPr sz="2800" b="0" i="1">
                                          <a:latin typeface="Cambria Math" panose="02040503050406030204" pitchFamily="18" charset="0"/>
                                        </a:rPr>
                                      </m:ctrlPr>
                                    </m:funcPr>
                                    <m:fName>
                                      <m:sSup>
                                        <m:sSupPr>
                                          <m:ctrlPr>
                                            <a:rPr sz="2800" b="0" i="1">
                                              <a:latin typeface="Cambria Math" panose="02040503050406030204" pitchFamily="18" charset="0"/>
                                            </a:rPr>
                                          </m:ctrlPr>
                                        </m:sSupPr>
                                        <m:e>
                                          <m:r>
                                            <a:rPr lang="en-US" sz="2800" b="0" i="1" smtClean="0">
                                              <a:latin typeface="Cambria Math"/>
                                            </a:rPr>
                                            <m:t>𝑐𝑜𝑠</m:t>
                                          </m:r>
                                        </m:e>
                                        <m:sup>
                                          <m:r>
                                            <a:rPr lang="en-US" sz="2800" b="0" i="1" smtClean="0">
                                              <a:latin typeface="Cambria Math"/>
                                            </a:rPr>
                                            <m:t>2</m:t>
                                          </m:r>
                                        </m:sup>
                                      </m:sSup>
                                    </m:fName>
                                    <m:e>
                                      <m:r>
                                        <a:rPr lang="en-US" sz="2800" b="0" i="1" smtClean="0">
                                          <a:latin typeface="Cambria Math"/>
                                        </a:rPr>
                                        <m:t>𝜃</m:t>
                                      </m:r>
                                    </m:e>
                                  </m:func>
                                </m:den>
                              </m:f>
                            </m:oMath>
                          </a14:m>
                          <a:endParaRPr sz="2800" b="0"/>
                        </a:p>
                      </a:txBody>
                      <a:tcPr/>
                    </a:tc>
                    <a:tc>
                      <a:txBody>
                        <a:bodyPr/>
                        <a:lstStyle/>
                        <a:p>
                          <a:pPr algn="l">
                            <a:defRPr sz="1100" b="1"/>
                          </a:pPr>
                          <a:r>
                            <a:rPr sz="2800" b="0" dirty="0"/>
                            <a:t>Divide by </a:t>
                          </a:r>
                          <a14:m>
                            <m:oMath xmlns:m="http://schemas.openxmlformats.org/officeDocument/2006/math">
                              <m:sSup>
                                <m:sSupPr>
                                  <m:ctrlPr>
                                    <a:rPr sz="2800" b="0">
                                      <a:latin typeface="Cambria Math" panose="02040503050406030204" pitchFamily="18" charset="0"/>
                                    </a:rPr>
                                  </m:ctrlPr>
                                </m:sSupPr>
                                <m:e>
                                  <m:r>
                                    <a:rPr lang="en-US" sz="2800" b="0" i="1" smtClean="0">
                                      <a:latin typeface="Cambria Math"/>
                                    </a:rPr>
                                    <m:t>𝑐𝑜𝑠</m:t>
                                  </m:r>
                                </m:e>
                                <m:sup>
                                  <m:r>
                                    <a:rPr lang="en-US" sz="2800" b="0" i="1" smtClean="0">
                                      <a:latin typeface="Cambria Math"/>
                                    </a:rPr>
                                    <m:t>2</m:t>
                                  </m:r>
                                </m:sup>
                              </m:sSup>
                              <m:r>
                                <a:rPr lang="en-US" sz="2800" b="0" smtClean="0">
                                  <a:latin typeface="Cambria Math"/>
                                </a:rPr>
                                <m:t>⁡</m:t>
                              </m:r>
                              <m:r>
                                <a:rPr lang="en-US" sz="2800" b="0" i="1" smtClean="0">
                                  <a:latin typeface="Cambria Math"/>
                                </a:rPr>
                                <m:t>𝜃</m:t>
                              </m:r>
                            </m:oMath>
                          </a14:m>
                          <a:r>
                            <a:rPr sz="2800" b="0" dirty="0"/>
                            <a:t>.</a:t>
                          </a:r>
                        </a:p>
                      </a:txBody>
                      <a:tcPr/>
                    </a:tc>
                    <a:extLst>
                      <a:ext uri="{0D108BD9-81ED-4DB2-BD59-A6C34878D82A}">
                        <a16:rowId xmlns:a16="http://schemas.microsoft.com/office/drawing/2014/main" val="10001"/>
                      </a:ext>
                    </a:extLst>
                  </a:tr>
                  <a:tr h="370840">
                    <a:tc>
                      <a:txBody>
                        <a:bodyPr/>
                        <a:lstStyle/>
                        <a:p>
                          <a:pPr algn="r">
                            <a:defRPr sz="1800"/>
                          </a:pPr>
                          <a:r>
                            <a:rPr sz="2800" b="0" dirty="0"/>
                            <a:t>​</a:t>
                          </a:r>
                          <a14:m>
                            <m:oMath xmlns:m="http://schemas.openxmlformats.org/officeDocument/2006/math">
                              <m:r>
                                <a:rPr lang="en-US" sz="2800" b="0" i="1" smtClean="0">
                                  <a:latin typeface="Cambria Math"/>
                                </a:rPr>
                                <m:t>1</m:t>
                              </m:r>
                              <m:r>
                                <a:rPr lang="en-US" sz="2800" b="0" smtClean="0">
                                  <a:latin typeface="Cambria Math"/>
                                </a:rPr>
                                <m:t>+</m:t>
                              </m:r>
                              <m:sSup>
                                <m:sSupPr>
                                  <m:ctrlPr>
                                    <a:rPr sz="2800" b="0" i="1">
                                      <a:latin typeface="Cambria Math" panose="02040503050406030204" pitchFamily="18" charset="0"/>
                                    </a:rPr>
                                  </m:ctrlPr>
                                </m:sSupPr>
                                <m:e>
                                  <m:r>
                                    <a:rPr lang="en-US" sz="2800" b="0" i="1" smtClean="0">
                                      <a:latin typeface="Cambria Math"/>
                                    </a:rPr>
                                    <m:t>𝑡𝑎𝑛</m:t>
                                  </m:r>
                                </m:e>
                                <m:sup>
                                  <m:r>
                                    <a:rPr lang="en-US" sz="2800" b="0" i="1" smtClean="0">
                                      <a:latin typeface="Cambria Math"/>
                                    </a:rPr>
                                    <m:t>2</m:t>
                                  </m:r>
                                </m:sup>
                              </m:sSup>
                              <m:r>
                                <a:rPr lang="en-US" sz="2800" b="0" i="1" smtClean="0">
                                  <a:latin typeface="Cambria Math"/>
                                </a:rPr>
                                <m:t>𝜃</m:t>
                              </m:r>
                            </m:oMath>
                          </a14:m>
                          <a:endParaRPr sz="2800" b="0" dirty="0"/>
                        </a:p>
                      </a:txBody>
                      <a:tcPr/>
                    </a:tc>
                    <a:tc>
                      <a:txBody>
                        <a:bodyPr/>
                        <a:lstStyle/>
                        <a:p>
                          <a:pPr algn="l">
                            <a:defRPr sz="1800"/>
                          </a:pPr>
                          <a:r>
                            <a:rPr sz="2800" b="0"/>
                            <a:t>​</a:t>
                          </a:r>
                          <a14:m>
                            <m:oMath xmlns:m="http://schemas.openxmlformats.org/officeDocument/2006/math">
                              <m:r>
                                <a:rPr lang="en-US" sz="2800" b="0" smtClean="0">
                                  <a:latin typeface="Cambria Math"/>
                                </a:rPr>
                                <m:t>=</m:t>
                              </m:r>
                              <m:sSup>
                                <m:sSupPr>
                                  <m:ctrlPr>
                                    <a:rPr sz="2800" b="0" i="1">
                                      <a:latin typeface="Cambria Math" panose="02040503050406030204" pitchFamily="18" charset="0"/>
                                    </a:rPr>
                                  </m:ctrlPr>
                                </m:sSupPr>
                                <m:e>
                                  <m:r>
                                    <a:rPr lang="en-US" sz="2800" b="0" i="1" smtClean="0">
                                      <a:latin typeface="Cambria Math"/>
                                    </a:rPr>
                                    <m:t>𝑠𝑒𝑐</m:t>
                                  </m:r>
                                </m:e>
                                <m:sup>
                                  <m:r>
                                    <a:rPr lang="en-US" sz="2800" b="0" i="1" smtClean="0">
                                      <a:latin typeface="Cambria Math"/>
                                    </a:rPr>
                                    <m:t>2</m:t>
                                  </m:r>
                                </m:sup>
                              </m:sSup>
                              <m:r>
                                <a:rPr lang="en-US" sz="2800" b="0" i="1" smtClean="0">
                                  <a:latin typeface="Cambria Math"/>
                                </a:rPr>
                                <m:t>𝜃</m:t>
                              </m:r>
                            </m:oMath>
                          </a14:m>
                          <a:endParaRPr sz="2800" b="0"/>
                        </a:p>
                      </a:txBody>
                      <a:tcPr/>
                    </a:tc>
                    <a:tc>
                      <a:txBody>
                        <a:bodyPr/>
                        <a:lstStyle/>
                        <a:p>
                          <a:pPr algn="l"/>
                          <a:endParaRPr sz="2800" b="0" dirty="0"/>
                        </a:p>
                      </a:txBody>
                      <a:tcPr/>
                    </a:tc>
                    <a:extLst>
                      <a:ext uri="{0D108BD9-81ED-4DB2-BD59-A6C34878D82A}">
                        <a16:rowId xmlns:a16="http://schemas.microsoft.com/office/drawing/2014/main" val="10002"/>
                      </a:ext>
                    </a:extLst>
                  </a:tr>
                </a:tbl>
              </a:graphicData>
            </a:graphic>
          </p:graphicFrame>
        </mc:Choice>
        <mc:Fallback>
          <p:graphicFrame>
            <p:nvGraphicFramePr>
              <p:cNvPr id="6" name="Table Placeholder 2">
                <a:extLst>
                  <a:ext uri="{FF2B5EF4-FFF2-40B4-BE49-F238E27FC236}">
                    <a16:creationId xmlns:a16="http://schemas.microsoft.com/office/drawing/2014/main" id="{3E4A3CAB-F9F9-2FFA-8092-15AA7890D7CA}"/>
                  </a:ext>
                </a:extLst>
              </p:cNvPr>
              <p:cNvGraphicFramePr>
                <a:graphicFrameLocks/>
              </p:cNvGraphicFramePr>
              <p:nvPr>
                <p:extLst>
                  <p:ext uri="{D42A27DB-BD31-4B8C-83A1-F6EECF244321}">
                    <p14:modId xmlns:p14="http://schemas.microsoft.com/office/powerpoint/2010/main" val="7655279"/>
                  </p:ext>
                </p:extLst>
              </p:nvPr>
            </p:nvGraphicFramePr>
            <p:xfrm>
              <a:off x="429426" y="4096645"/>
              <a:ext cx="8229600" cy="1793113"/>
            </p:xfrm>
            <a:graphic>
              <a:graphicData uri="http://schemas.openxmlformats.org/drawingml/2006/table">
                <a:tbl>
                  <a:tblPr firstRow="1" bandRow="1">
                    <a:tableStyleId>{2D5ABB26-0587-4C30-8999-92F81FD0307C}</a:tableStyleId>
                  </a:tblPr>
                  <a:tblGrid>
                    <a:gridCol w="2618574">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4163226">
                      <a:extLst>
                        <a:ext uri="{9D8B030D-6E8A-4147-A177-3AD203B41FA5}">
                          <a16:colId xmlns:a16="http://schemas.microsoft.com/office/drawing/2014/main" val="20002"/>
                        </a:ext>
                      </a:extLst>
                    </a:gridCol>
                  </a:tblGrid>
                  <a:tr h="518160">
                    <a:tc>
                      <a:txBody>
                        <a:bodyPr/>
                        <a:lstStyle/>
                        <a:p>
                          <a:endParaRPr lang="en-US"/>
                        </a:p>
                      </a:txBody>
                      <a:tcPr>
                        <a:blipFill>
                          <a:blip r:embed="rId4"/>
                          <a:stretch>
                            <a:fillRect t="-10588" r="-214186" b="-280000"/>
                          </a:stretch>
                        </a:blipFill>
                      </a:tcPr>
                    </a:tc>
                    <a:tc>
                      <a:txBody>
                        <a:bodyPr/>
                        <a:lstStyle/>
                        <a:p>
                          <a:endParaRPr lang="en-US"/>
                        </a:p>
                      </a:txBody>
                      <a:tcPr>
                        <a:blipFill>
                          <a:blip r:embed="rId4"/>
                          <a:stretch>
                            <a:fillRect l="-180672" t="-10588" r="-286975" b="-280000"/>
                          </a:stretch>
                        </a:blipFill>
                      </a:tcPr>
                    </a:tc>
                    <a:tc>
                      <a:txBody>
                        <a:bodyPr/>
                        <a:lstStyle/>
                        <a:p>
                          <a:pPr algn="l">
                            <a:defRPr b="1"/>
                          </a:pPr>
                          <a:r>
                            <a:rPr lang="en-US" sz="2800" b="0" dirty="0"/>
                            <a:t>Identity 1, Table 3</a:t>
                          </a:r>
                          <a:endParaRPr sz="2800" b="0" dirty="0"/>
                        </a:p>
                      </a:txBody>
                      <a:tcPr/>
                    </a:tc>
                    <a:extLst>
                      <a:ext uri="{0D108BD9-81ED-4DB2-BD59-A6C34878D82A}">
                        <a16:rowId xmlns:a16="http://schemas.microsoft.com/office/drawing/2014/main" val="10000"/>
                      </a:ext>
                    </a:extLst>
                  </a:tr>
                  <a:tr h="756793">
                    <a:tc>
                      <a:txBody>
                        <a:bodyPr/>
                        <a:lstStyle/>
                        <a:p>
                          <a:endParaRPr lang="en-US"/>
                        </a:p>
                      </a:txBody>
                      <a:tcPr>
                        <a:blipFill>
                          <a:blip r:embed="rId4"/>
                          <a:stretch>
                            <a:fillRect t="-75200" r="-214186" b="-90400"/>
                          </a:stretch>
                        </a:blipFill>
                      </a:tcPr>
                    </a:tc>
                    <a:tc>
                      <a:txBody>
                        <a:bodyPr/>
                        <a:lstStyle/>
                        <a:p>
                          <a:endParaRPr lang="en-US"/>
                        </a:p>
                      </a:txBody>
                      <a:tcPr>
                        <a:blipFill>
                          <a:blip r:embed="rId4"/>
                          <a:stretch>
                            <a:fillRect l="-180672" t="-75200" r="-286975" b="-90400"/>
                          </a:stretch>
                        </a:blipFill>
                      </a:tcPr>
                    </a:tc>
                    <a:tc>
                      <a:txBody>
                        <a:bodyPr/>
                        <a:lstStyle/>
                        <a:p>
                          <a:endParaRPr lang="en-US"/>
                        </a:p>
                      </a:txBody>
                      <a:tcPr>
                        <a:blipFill>
                          <a:blip r:embed="rId4"/>
                          <a:stretch>
                            <a:fillRect l="-97804" t="-75200" b="-90400"/>
                          </a:stretch>
                        </a:blipFill>
                      </a:tcPr>
                    </a:tc>
                    <a:extLst>
                      <a:ext uri="{0D108BD9-81ED-4DB2-BD59-A6C34878D82A}">
                        <a16:rowId xmlns:a16="http://schemas.microsoft.com/office/drawing/2014/main" val="10001"/>
                      </a:ext>
                    </a:extLst>
                  </a:tr>
                  <a:tr h="518160">
                    <a:tc>
                      <a:txBody>
                        <a:bodyPr/>
                        <a:lstStyle/>
                        <a:p>
                          <a:endParaRPr lang="en-US"/>
                        </a:p>
                      </a:txBody>
                      <a:tcPr>
                        <a:blipFill>
                          <a:blip r:embed="rId4"/>
                          <a:stretch>
                            <a:fillRect t="-257647" r="-214186" b="-32941"/>
                          </a:stretch>
                        </a:blipFill>
                      </a:tcPr>
                    </a:tc>
                    <a:tc>
                      <a:txBody>
                        <a:bodyPr/>
                        <a:lstStyle/>
                        <a:p>
                          <a:endParaRPr lang="en-US"/>
                        </a:p>
                      </a:txBody>
                      <a:tcPr>
                        <a:blipFill>
                          <a:blip r:embed="rId4"/>
                          <a:stretch>
                            <a:fillRect l="-180672" t="-257647" r="-286975" b="-32941"/>
                          </a:stretch>
                        </a:blipFill>
                      </a:tcPr>
                    </a:tc>
                    <a:tc>
                      <a:txBody>
                        <a:bodyPr/>
                        <a:lstStyle/>
                        <a:p>
                          <a:pPr algn="l"/>
                          <a:endParaRPr sz="2800" b="0" dirty="0"/>
                        </a:p>
                      </a:txBody>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Right-Triangle Definitions of Sine, Cosine, and Tangent</a:t>
            </a:r>
          </a:p>
        </p:txBody>
      </p:sp>
      <p:sp>
        <p:nvSpPr>
          <p:cNvPr id="3" name="Text Placeholder 2"/>
          <p:cNvSpPr>
            <a:spLocks noGrp="1"/>
          </p:cNvSpPr>
          <p:nvPr>
            <p:ph type="body" sz="quarter" idx="10"/>
          </p:nvPr>
        </p:nvSpPr>
        <p:spPr/>
        <p:txBody>
          <a:bodyPr>
            <a:normAutofit/>
          </a:bodyPr>
          <a:lstStyle/>
          <a:p>
            <a:pPr algn="ctr">
              <a:defRPr sz="2800" b="1"/>
            </a:pPr>
            <a:endParaRPr lang="en-US" dirty="0"/>
          </a:p>
          <a:p>
            <a:endParaRPr lang="en-US" dirty="0"/>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08130D77-0676-5576-4928-AB35C5BB5C04}"/>
                  </a:ext>
                </a:extLst>
              </p:cNvPr>
              <p:cNvSpPr txBox="1"/>
              <p:nvPr/>
            </p:nvSpPr>
            <p:spPr>
              <a:xfrm>
                <a:off x="304800" y="2209800"/>
                <a:ext cx="4572000" cy="66588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kumimoji="0" lang="ar-AE" sz="1800" b="0" i="1" u="none" strike="noStrike" kern="1200" cap="none" spc="0" normalizeH="0" baseline="0" noProof="0" smtClean="0">
                              <a:ln>
                                <a:noFill/>
                              </a:ln>
                              <a:solidFill>
                                <a:srgbClr val="1F497D"/>
                              </a:solidFill>
                              <a:effectLst/>
                              <a:uLnTx/>
                              <a:uFillTx/>
                              <a:latin typeface="Cambria Math" panose="02040503050406030204" pitchFamily="18" charset="0"/>
                              <a:ea typeface="+mj-ea"/>
                              <a:cs typeface="+mj-cs"/>
                            </a:rPr>
                          </m:ctrlPr>
                        </m:funcPr>
                        <m:fName>
                          <m:r>
                            <m:rPr>
                              <m:sty m:val="p"/>
                            </m:rPr>
                            <a:rPr kumimoji="0" lang="en-US" sz="1800" b="0" i="0" u="none" strike="noStrike" kern="1200" cap="none" spc="0" normalizeH="0" baseline="0" noProof="0">
                              <a:ln>
                                <a:noFill/>
                              </a:ln>
                              <a:solidFill>
                                <a:srgbClr val="1F497D"/>
                              </a:solidFill>
                              <a:effectLst/>
                              <a:uLnTx/>
                              <a:uFillTx/>
                              <a:latin typeface="Cambria Math"/>
                              <a:ea typeface="+mj-ea"/>
                              <a:cs typeface="+mj-cs"/>
                            </a:rPr>
                            <m:t>sin</m:t>
                          </m:r>
                        </m:fName>
                        <m:e>
                          <m:r>
                            <a:rPr kumimoji="0" lang="ar-AE" sz="1800" b="0" i="0" u="none" strike="noStrike" kern="1200" cap="none" spc="0" normalizeH="0" baseline="0" noProof="0">
                              <a:ln>
                                <a:noFill/>
                              </a:ln>
                              <a:solidFill>
                                <a:srgbClr val="1F497D"/>
                              </a:solidFill>
                              <a:effectLst/>
                              <a:uLnTx/>
                              <a:uFillTx/>
                              <a:latin typeface="Cambria Math"/>
                              <a:ea typeface="+mj-ea"/>
                              <a:cs typeface="+mj-cs"/>
                            </a:rPr>
                            <m:t>𝜃</m:t>
                          </m:r>
                        </m:e>
                      </m:func>
                      <m:r>
                        <a:rPr kumimoji="0" lang="ar-AE" sz="1800" b="0" i="0" u="none" strike="noStrike" kern="1200" cap="none" spc="0" normalizeH="0" baseline="0" noProof="0">
                          <a:ln>
                            <a:noFill/>
                          </a:ln>
                          <a:solidFill>
                            <a:srgbClr val="1F497D"/>
                          </a:solidFill>
                          <a:effectLst/>
                          <a:uLnTx/>
                          <a:uFillTx/>
                          <a:latin typeface="Cambria Math"/>
                          <a:ea typeface="+mj-ea"/>
                          <a:cs typeface="+mj-cs"/>
                        </a:rPr>
                        <m:t>=</m:t>
                      </m:r>
                      <m:f>
                        <m:fPr>
                          <m:ctrlPr>
                            <a:rPr kumimoji="0" lang="ar-AE" sz="1800" b="0" i="1" u="none" strike="noStrike" kern="1200" cap="none" spc="0" normalizeH="0" baseline="0" noProof="0">
                              <a:ln>
                                <a:noFill/>
                              </a:ln>
                              <a:solidFill>
                                <a:srgbClr val="1F497D"/>
                              </a:solidFill>
                              <a:effectLst/>
                              <a:uLnTx/>
                              <a:uFillTx/>
                              <a:latin typeface="Cambria Math" panose="02040503050406030204" pitchFamily="18" charset="0"/>
                              <a:ea typeface="+mj-ea"/>
                              <a:cs typeface="+mj-cs"/>
                            </a:rPr>
                          </m:ctrlPr>
                        </m:fPr>
                        <m:num>
                          <m:r>
                            <m:rPr>
                              <m:nor/>
                            </m:rPr>
                            <a:rPr kumimoji="0" lang="en-US" sz="1800" b="0" i="0" u="none" strike="noStrike" kern="1200" cap="none" spc="0" normalizeH="0" baseline="0" noProof="0">
                              <a:ln>
                                <a:noFill/>
                              </a:ln>
                              <a:solidFill>
                                <a:srgbClr val="1F497D"/>
                              </a:solidFill>
                              <a:effectLst/>
                              <a:uLnTx/>
                              <a:uFillTx/>
                              <a:latin typeface="Cambria Math"/>
                              <a:ea typeface="+mj-ea"/>
                              <a:cs typeface="+mj-cs"/>
                            </a:rPr>
                            <m:t>side</m:t>
                          </m:r>
                          <m:r>
                            <m:rPr>
                              <m:nor/>
                            </m:rPr>
                            <a:rPr kumimoji="0" lang="en-US" sz="1800" b="0" i="0" u="none" strike="noStrike" kern="1200" cap="none" spc="0" normalizeH="0" baseline="0" noProof="0">
                              <a:ln>
                                <a:noFill/>
                              </a:ln>
                              <a:solidFill>
                                <a:srgbClr val="1F497D"/>
                              </a:solidFill>
                              <a:effectLst/>
                              <a:uLnTx/>
                              <a:uFillTx/>
                              <a:latin typeface="Cambria Math"/>
                              <a:ea typeface="+mj-ea"/>
                              <a:cs typeface="+mj-cs"/>
                            </a:rPr>
                            <m:t> </m:t>
                          </m:r>
                          <m:r>
                            <m:rPr>
                              <m:nor/>
                            </m:rPr>
                            <a:rPr kumimoji="0" lang="en-US" sz="1800" b="0" i="0" u="none" strike="noStrike" kern="1200" cap="none" spc="0" normalizeH="0" baseline="0" noProof="0">
                              <a:ln>
                                <a:noFill/>
                              </a:ln>
                              <a:solidFill>
                                <a:srgbClr val="1F497D"/>
                              </a:solidFill>
                              <a:effectLst/>
                              <a:uLnTx/>
                              <a:uFillTx/>
                              <a:latin typeface="Cambria Math"/>
                              <a:ea typeface="+mj-ea"/>
                              <a:cs typeface="+mj-cs"/>
                            </a:rPr>
                            <m:t>opposite</m:t>
                          </m:r>
                          <m:r>
                            <a:rPr kumimoji="0" lang="en-US" sz="1800" b="0" i="0" u="none" strike="noStrike" kern="1200" cap="none" spc="0" normalizeH="0" baseline="0" noProof="0">
                              <a:ln>
                                <a:noFill/>
                              </a:ln>
                              <a:solidFill>
                                <a:srgbClr val="1F497D"/>
                              </a:solidFill>
                              <a:effectLst/>
                              <a:uLnTx/>
                              <a:uFillTx/>
                              <a:latin typeface="Cambria Math"/>
                              <a:ea typeface="+mj-ea"/>
                              <a:cs typeface="+mj-cs"/>
                            </a:rPr>
                            <m:t>𝜃</m:t>
                          </m:r>
                        </m:num>
                        <m:den>
                          <m:r>
                            <m:rPr>
                              <m:nor/>
                            </m:rPr>
                            <a:rPr kumimoji="0" lang="en-US" sz="1800" b="0" i="0" u="none" strike="noStrike" kern="1200" cap="none" spc="0" normalizeH="0" baseline="0" noProof="0">
                              <a:ln>
                                <a:noFill/>
                              </a:ln>
                              <a:solidFill>
                                <a:srgbClr val="1F497D"/>
                              </a:solidFill>
                              <a:effectLst/>
                              <a:uLnTx/>
                              <a:uFillTx/>
                              <a:latin typeface="Cambria Math"/>
                              <a:ea typeface="+mj-ea"/>
                              <a:cs typeface="+mj-cs"/>
                            </a:rPr>
                            <m:t>hypotenuse</m:t>
                          </m:r>
                        </m:den>
                      </m:f>
                    </m:oMath>
                  </m:oMathPara>
                </a14:m>
                <a:endParaRPr lang="en-US" dirty="0"/>
              </a:p>
            </p:txBody>
          </p:sp>
        </mc:Choice>
        <mc:Fallback>
          <p:sp>
            <p:nvSpPr>
              <p:cNvPr id="5" name="TextBox 4">
                <a:extLst>
                  <a:ext uri="{FF2B5EF4-FFF2-40B4-BE49-F238E27FC236}">
                    <a16:creationId xmlns:a16="http://schemas.microsoft.com/office/drawing/2014/main" id="{08130D77-0676-5576-4928-AB35C5BB5C04}"/>
                  </a:ext>
                </a:extLst>
              </p:cNvPr>
              <p:cNvSpPr txBox="1">
                <a:spLocks noRot="1" noChangeAspect="1" noMove="1" noResize="1" noEditPoints="1" noAdjustHandles="1" noChangeArrowheads="1" noChangeShapeType="1" noTextEdit="1"/>
              </p:cNvSpPr>
              <p:nvPr/>
            </p:nvSpPr>
            <p:spPr>
              <a:xfrm>
                <a:off x="304800" y="2209800"/>
                <a:ext cx="4572000" cy="665888"/>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CED15F68-9BE9-D482-4F25-AB4727C3B6EA}"/>
                  </a:ext>
                </a:extLst>
              </p:cNvPr>
              <p:cNvSpPr txBox="1"/>
              <p:nvPr/>
            </p:nvSpPr>
            <p:spPr>
              <a:xfrm>
                <a:off x="286996" y="3096056"/>
                <a:ext cx="4572000" cy="66588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kumimoji="0" lang="ar-AE" sz="1800" b="0" i="1" u="none" strike="noStrike" kern="1200" cap="none" spc="0" normalizeH="0" baseline="0" noProof="0" smtClean="0">
                              <a:ln>
                                <a:noFill/>
                              </a:ln>
                              <a:solidFill>
                                <a:srgbClr val="1F497D"/>
                              </a:solidFill>
                              <a:effectLst/>
                              <a:uLnTx/>
                              <a:uFillTx/>
                              <a:latin typeface="Cambria Math" panose="02040503050406030204" pitchFamily="18" charset="0"/>
                              <a:ea typeface="+mj-ea"/>
                              <a:cs typeface="+mj-cs"/>
                            </a:rPr>
                          </m:ctrlPr>
                        </m:funcPr>
                        <m:fName>
                          <m:r>
                            <m:rPr>
                              <m:sty m:val="p"/>
                            </m:rPr>
                            <a:rPr kumimoji="0" lang="en-US" sz="1800" b="0" i="0" u="none" strike="noStrike" kern="1200" cap="none" spc="0" normalizeH="0" baseline="0" noProof="0">
                              <a:ln>
                                <a:noFill/>
                              </a:ln>
                              <a:solidFill>
                                <a:srgbClr val="1F497D"/>
                              </a:solidFill>
                              <a:effectLst/>
                              <a:uLnTx/>
                              <a:uFillTx/>
                              <a:latin typeface="Cambria Math"/>
                              <a:ea typeface="+mj-ea"/>
                              <a:cs typeface="+mj-cs"/>
                            </a:rPr>
                            <m:t>cos</m:t>
                          </m:r>
                        </m:fName>
                        <m:e>
                          <m:r>
                            <a:rPr kumimoji="0" lang="ar-AE" sz="1800" b="0" i="0" u="none" strike="noStrike" kern="1200" cap="none" spc="0" normalizeH="0" baseline="0" noProof="0">
                              <a:ln>
                                <a:noFill/>
                              </a:ln>
                              <a:solidFill>
                                <a:srgbClr val="1F497D"/>
                              </a:solidFill>
                              <a:effectLst/>
                              <a:uLnTx/>
                              <a:uFillTx/>
                              <a:latin typeface="Cambria Math"/>
                              <a:ea typeface="+mj-ea"/>
                              <a:cs typeface="+mj-cs"/>
                            </a:rPr>
                            <m:t>𝜃</m:t>
                          </m:r>
                        </m:e>
                      </m:func>
                      <m:r>
                        <a:rPr kumimoji="0" lang="ar-AE" sz="1800" b="0" i="0" u="none" strike="noStrike" kern="1200" cap="none" spc="0" normalizeH="0" baseline="0" noProof="0">
                          <a:ln>
                            <a:noFill/>
                          </a:ln>
                          <a:solidFill>
                            <a:srgbClr val="1F497D"/>
                          </a:solidFill>
                          <a:effectLst/>
                          <a:uLnTx/>
                          <a:uFillTx/>
                          <a:latin typeface="Cambria Math"/>
                          <a:ea typeface="+mj-ea"/>
                          <a:cs typeface="+mj-cs"/>
                        </a:rPr>
                        <m:t>=</m:t>
                      </m:r>
                      <m:f>
                        <m:fPr>
                          <m:ctrlPr>
                            <a:rPr kumimoji="0" lang="ar-AE" sz="1800" b="0" i="1" u="none" strike="noStrike" kern="1200" cap="none" spc="0" normalizeH="0" baseline="0" noProof="0">
                              <a:ln>
                                <a:noFill/>
                              </a:ln>
                              <a:solidFill>
                                <a:srgbClr val="1F497D"/>
                              </a:solidFill>
                              <a:effectLst/>
                              <a:uLnTx/>
                              <a:uFillTx/>
                              <a:latin typeface="Cambria Math" panose="02040503050406030204" pitchFamily="18" charset="0"/>
                              <a:ea typeface="+mj-ea"/>
                              <a:cs typeface="+mj-cs"/>
                            </a:rPr>
                          </m:ctrlPr>
                        </m:fPr>
                        <m:num>
                          <m:r>
                            <m:rPr>
                              <m:nor/>
                            </m:rPr>
                            <a:rPr kumimoji="0" lang="en-US" sz="1800" b="0" i="0" u="none" strike="noStrike" kern="1200" cap="none" spc="0" normalizeH="0" baseline="0" noProof="0">
                              <a:ln>
                                <a:noFill/>
                              </a:ln>
                              <a:solidFill>
                                <a:srgbClr val="1F497D"/>
                              </a:solidFill>
                              <a:effectLst/>
                              <a:uLnTx/>
                              <a:uFillTx/>
                              <a:latin typeface="Cambria Math"/>
                              <a:ea typeface="+mj-ea"/>
                              <a:cs typeface="+mj-cs"/>
                            </a:rPr>
                            <m:t>side</m:t>
                          </m:r>
                          <m:r>
                            <m:rPr>
                              <m:nor/>
                            </m:rPr>
                            <a:rPr kumimoji="0" lang="en-US" sz="1800" b="0" i="0" u="none" strike="noStrike" kern="1200" cap="none" spc="0" normalizeH="0" baseline="0" noProof="0">
                              <a:ln>
                                <a:noFill/>
                              </a:ln>
                              <a:solidFill>
                                <a:srgbClr val="1F497D"/>
                              </a:solidFill>
                              <a:effectLst/>
                              <a:uLnTx/>
                              <a:uFillTx/>
                              <a:latin typeface="Cambria Math"/>
                              <a:ea typeface="+mj-ea"/>
                              <a:cs typeface="+mj-cs"/>
                            </a:rPr>
                            <m:t> </m:t>
                          </m:r>
                          <m:r>
                            <m:rPr>
                              <m:nor/>
                            </m:rPr>
                            <a:rPr kumimoji="0" lang="en-US" sz="1800" b="0" i="0" u="none" strike="noStrike" kern="1200" cap="none" spc="0" normalizeH="0" baseline="0" noProof="0">
                              <a:ln>
                                <a:noFill/>
                              </a:ln>
                              <a:solidFill>
                                <a:srgbClr val="1F497D"/>
                              </a:solidFill>
                              <a:effectLst/>
                              <a:uLnTx/>
                              <a:uFillTx/>
                              <a:latin typeface="Cambria Math"/>
                              <a:ea typeface="+mj-ea"/>
                              <a:cs typeface="+mj-cs"/>
                            </a:rPr>
                            <m:t>adjacent</m:t>
                          </m:r>
                          <m:r>
                            <a:rPr kumimoji="0" lang="en-US" sz="1800" b="0" i="0" u="none" strike="noStrike" kern="1200" cap="none" spc="0" normalizeH="0" baseline="0" noProof="0">
                              <a:ln>
                                <a:noFill/>
                              </a:ln>
                              <a:solidFill>
                                <a:srgbClr val="1F497D"/>
                              </a:solidFill>
                              <a:effectLst/>
                              <a:uLnTx/>
                              <a:uFillTx/>
                              <a:latin typeface="Cambria Math"/>
                              <a:ea typeface="+mj-ea"/>
                              <a:cs typeface="+mj-cs"/>
                            </a:rPr>
                            <m:t>𝜃</m:t>
                          </m:r>
                        </m:num>
                        <m:den>
                          <m:r>
                            <m:rPr>
                              <m:nor/>
                            </m:rPr>
                            <a:rPr kumimoji="0" lang="en-US" sz="1800" b="0" i="0" u="none" strike="noStrike" kern="1200" cap="none" spc="0" normalizeH="0" baseline="0" noProof="0">
                              <a:ln>
                                <a:noFill/>
                              </a:ln>
                              <a:solidFill>
                                <a:srgbClr val="1F497D"/>
                              </a:solidFill>
                              <a:effectLst/>
                              <a:uLnTx/>
                              <a:uFillTx/>
                              <a:latin typeface="Cambria Math"/>
                              <a:ea typeface="+mj-ea"/>
                              <a:cs typeface="+mj-cs"/>
                            </a:rPr>
                            <m:t>hypotenuse</m:t>
                          </m:r>
                        </m:den>
                      </m:f>
                    </m:oMath>
                  </m:oMathPara>
                </a14:m>
                <a:endParaRPr lang="en-US" dirty="0"/>
              </a:p>
            </p:txBody>
          </p:sp>
        </mc:Choice>
        <mc:Fallback>
          <p:sp>
            <p:nvSpPr>
              <p:cNvPr id="7" name="TextBox 6">
                <a:extLst>
                  <a:ext uri="{FF2B5EF4-FFF2-40B4-BE49-F238E27FC236}">
                    <a16:creationId xmlns:a16="http://schemas.microsoft.com/office/drawing/2014/main" id="{CED15F68-9BE9-D482-4F25-AB4727C3B6EA}"/>
                  </a:ext>
                </a:extLst>
              </p:cNvPr>
              <p:cNvSpPr txBox="1">
                <a:spLocks noRot="1" noChangeAspect="1" noMove="1" noResize="1" noEditPoints="1" noAdjustHandles="1" noChangeArrowheads="1" noChangeShapeType="1" noTextEdit="1"/>
              </p:cNvSpPr>
              <p:nvPr/>
            </p:nvSpPr>
            <p:spPr>
              <a:xfrm>
                <a:off x="286996" y="3096056"/>
                <a:ext cx="4572000" cy="66588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7EBB802B-EA94-0BBF-DA81-DA63C283C707}"/>
                  </a:ext>
                </a:extLst>
              </p:cNvPr>
              <p:cNvSpPr txBox="1"/>
              <p:nvPr/>
            </p:nvSpPr>
            <p:spPr>
              <a:xfrm>
                <a:off x="286996" y="3879547"/>
                <a:ext cx="4572000" cy="66640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kumimoji="0" lang="ar-AE" sz="1800" b="0" i="1" u="none" strike="noStrike" kern="1200" cap="none" spc="0" normalizeH="0" baseline="0" noProof="0" smtClean="0">
                              <a:ln>
                                <a:noFill/>
                              </a:ln>
                              <a:solidFill>
                                <a:srgbClr val="1F497D"/>
                              </a:solidFill>
                              <a:effectLst/>
                              <a:uLnTx/>
                              <a:uFillTx/>
                              <a:latin typeface="Cambria Math" panose="02040503050406030204" pitchFamily="18" charset="0"/>
                              <a:ea typeface="+mj-ea"/>
                              <a:cs typeface="+mj-cs"/>
                            </a:rPr>
                          </m:ctrlPr>
                        </m:funcPr>
                        <m:fName>
                          <m:r>
                            <m:rPr>
                              <m:sty m:val="p"/>
                            </m:rPr>
                            <a:rPr kumimoji="0" lang="en-US" sz="1800" b="0" i="0" u="none" strike="noStrike" kern="1200" cap="none" spc="0" normalizeH="0" baseline="0" noProof="0">
                              <a:ln>
                                <a:noFill/>
                              </a:ln>
                              <a:solidFill>
                                <a:srgbClr val="1F497D"/>
                              </a:solidFill>
                              <a:effectLst/>
                              <a:uLnTx/>
                              <a:uFillTx/>
                              <a:latin typeface="Cambria Math"/>
                              <a:ea typeface="+mj-ea"/>
                              <a:cs typeface="+mj-cs"/>
                            </a:rPr>
                            <m:t>tan</m:t>
                          </m:r>
                        </m:fName>
                        <m:e>
                          <m:r>
                            <a:rPr kumimoji="0" lang="ar-AE" sz="1800" b="0" i="0" u="none" strike="noStrike" kern="1200" cap="none" spc="0" normalizeH="0" baseline="0" noProof="0">
                              <a:ln>
                                <a:noFill/>
                              </a:ln>
                              <a:solidFill>
                                <a:srgbClr val="1F497D"/>
                              </a:solidFill>
                              <a:effectLst/>
                              <a:uLnTx/>
                              <a:uFillTx/>
                              <a:latin typeface="Cambria Math"/>
                              <a:ea typeface="+mj-ea"/>
                              <a:cs typeface="+mj-cs"/>
                            </a:rPr>
                            <m:t>𝜃</m:t>
                          </m:r>
                        </m:e>
                      </m:func>
                      <m:r>
                        <a:rPr kumimoji="0" lang="ar-AE" sz="1800" b="0" i="0" u="none" strike="noStrike" kern="1200" cap="none" spc="0" normalizeH="0" baseline="0" noProof="0">
                          <a:ln>
                            <a:noFill/>
                          </a:ln>
                          <a:solidFill>
                            <a:srgbClr val="1F497D"/>
                          </a:solidFill>
                          <a:effectLst/>
                          <a:uLnTx/>
                          <a:uFillTx/>
                          <a:latin typeface="Cambria Math"/>
                          <a:ea typeface="+mj-ea"/>
                          <a:cs typeface="+mj-cs"/>
                        </a:rPr>
                        <m:t>=</m:t>
                      </m:r>
                      <m:f>
                        <m:fPr>
                          <m:ctrlPr>
                            <a:rPr kumimoji="0" lang="ar-AE" sz="1800" b="0" i="1" u="none" strike="noStrike" kern="1200" cap="none" spc="0" normalizeH="0" baseline="0" noProof="0">
                              <a:ln>
                                <a:noFill/>
                              </a:ln>
                              <a:solidFill>
                                <a:srgbClr val="1F497D"/>
                              </a:solidFill>
                              <a:effectLst/>
                              <a:uLnTx/>
                              <a:uFillTx/>
                              <a:latin typeface="Cambria Math" panose="02040503050406030204" pitchFamily="18" charset="0"/>
                              <a:ea typeface="+mj-ea"/>
                              <a:cs typeface="+mj-cs"/>
                            </a:rPr>
                          </m:ctrlPr>
                        </m:fPr>
                        <m:num>
                          <m:r>
                            <m:rPr>
                              <m:nor/>
                            </m:rPr>
                            <a:rPr kumimoji="0" lang="en-US" sz="1800" b="0" i="0" u="none" strike="noStrike" kern="1200" cap="none" spc="0" normalizeH="0" baseline="0" noProof="0">
                              <a:ln>
                                <a:noFill/>
                              </a:ln>
                              <a:solidFill>
                                <a:srgbClr val="1F497D"/>
                              </a:solidFill>
                              <a:effectLst/>
                              <a:uLnTx/>
                              <a:uFillTx/>
                              <a:latin typeface="Cambria Math"/>
                              <a:ea typeface="+mj-ea"/>
                              <a:cs typeface="+mj-cs"/>
                            </a:rPr>
                            <m:t>side</m:t>
                          </m:r>
                          <m:r>
                            <m:rPr>
                              <m:nor/>
                            </m:rPr>
                            <a:rPr kumimoji="0" lang="en-US" sz="1800" b="0" i="0" u="none" strike="noStrike" kern="1200" cap="none" spc="0" normalizeH="0" baseline="0" noProof="0">
                              <a:ln>
                                <a:noFill/>
                              </a:ln>
                              <a:solidFill>
                                <a:srgbClr val="1F497D"/>
                              </a:solidFill>
                              <a:effectLst/>
                              <a:uLnTx/>
                              <a:uFillTx/>
                              <a:latin typeface="Cambria Math"/>
                              <a:ea typeface="+mj-ea"/>
                              <a:cs typeface="+mj-cs"/>
                            </a:rPr>
                            <m:t> </m:t>
                          </m:r>
                          <m:r>
                            <m:rPr>
                              <m:nor/>
                            </m:rPr>
                            <a:rPr kumimoji="0" lang="en-US" sz="1800" b="0" i="0" u="none" strike="noStrike" kern="1200" cap="none" spc="0" normalizeH="0" baseline="0" noProof="0">
                              <a:ln>
                                <a:noFill/>
                              </a:ln>
                              <a:solidFill>
                                <a:srgbClr val="1F497D"/>
                              </a:solidFill>
                              <a:effectLst/>
                              <a:uLnTx/>
                              <a:uFillTx/>
                              <a:latin typeface="Cambria Math"/>
                              <a:ea typeface="+mj-ea"/>
                              <a:cs typeface="+mj-cs"/>
                            </a:rPr>
                            <m:t>opposite</m:t>
                          </m:r>
                          <m:r>
                            <a:rPr kumimoji="0" lang="en-US" sz="1800" b="0" i="0" u="none" strike="noStrike" kern="1200" cap="none" spc="0" normalizeH="0" baseline="0" noProof="0">
                              <a:ln>
                                <a:noFill/>
                              </a:ln>
                              <a:solidFill>
                                <a:srgbClr val="1F497D"/>
                              </a:solidFill>
                              <a:effectLst/>
                              <a:uLnTx/>
                              <a:uFillTx/>
                              <a:latin typeface="Cambria Math"/>
                              <a:ea typeface="+mj-ea"/>
                              <a:cs typeface="+mj-cs"/>
                            </a:rPr>
                            <m:t>𝜃</m:t>
                          </m:r>
                        </m:num>
                        <m:den>
                          <m:r>
                            <m:rPr>
                              <m:nor/>
                            </m:rPr>
                            <a:rPr kumimoji="0" lang="en-US" sz="1800" b="0" i="0" u="none" strike="noStrike" kern="1200" cap="none" spc="0" normalizeH="0" baseline="0" noProof="0">
                              <a:ln>
                                <a:noFill/>
                              </a:ln>
                              <a:solidFill>
                                <a:srgbClr val="1F497D"/>
                              </a:solidFill>
                              <a:effectLst/>
                              <a:uLnTx/>
                              <a:uFillTx/>
                              <a:latin typeface="Cambria Math"/>
                              <a:ea typeface="+mj-ea"/>
                              <a:cs typeface="+mj-cs"/>
                            </a:rPr>
                            <m:t>side</m:t>
                          </m:r>
                          <m:r>
                            <m:rPr>
                              <m:nor/>
                            </m:rPr>
                            <a:rPr kumimoji="0" lang="en-US" sz="1800" b="0" i="0" u="none" strike="noStrike" kern="1200" cap="none" spc="0" normalizeH="0" baseline="0" noProof="0">
                              <a:ln>
                                <a:noFill/>
                              </a:ln>
                              <a:solidFill>
                                <a:srgbClr val="1F497D"/>
                              </a:solidFill>
                              <a:effectLst/>
                              <a:uLnTx/>
                              <a:uFillTx/>
                              <a:latin typeface="Cambria Math"/>
                              <a:ea typeface="+mj-ea"/>
                              <a:cs typeface="+mj-cs"/>
                            </a:rPr>
                            <m:t> </m:t>
                          </m:r>
                          <m:r>
                            <m:rPr>
                              <m:nor/>
                            </m:rPr>
                            <a:rPr kumimoji="0" lang="en-US" sz="1800" b="0" i="0" u="none" strike="noStrike" kern="1200" cap="none" spc="0" normalizeH="0" baseline="0" noProof="0">
                              <a:ln>
                                <a:noFill/>
                              </a:ln>
                              <a:solidFill>
                                <a:srgbClr val="1F497D"/>
                              </a:solidFill>
                              <a:effectLst/>
                              <a:uLnTx/>
                              <a:uFillTx/>
                              <a:latin typeface="Cambria Math"/>
                              <a:ea typeface="+mj-ea"/>
                              <a:cs typeface="+mj-cs"/>
                            </a:rPr>
                            <m:t>adjacent</m:t>
                          </m:r>
                          <m:r>
                            <a:rPr kumimoji="0" lang="en-US" sz="1800" b="0" i="0" u="none" strike="noStrike" kern="1200" cap="none" spc="0" normalizeH="0" baseline="0" noProof="0">
                              <a:ln>
                                <a:noFill/>
                              </a:ln>
                              <a:solidFill>
                                <a:srgbClr val="1F497D"/>
                              </a:solidFill>
                              <a:effectLst/>
                              <a:uLnTx/>
                              <a:uFillTx/>
                              <a:latin typeface="Cambria Math"/>
                              <a:ea typeface="+mj-ea"/>
                              <a:cs typeface="+mj-cs"/>
                            </a:rPr>
                            <m:t>𝜃</m:t>
                          </m:r>
                        </m:den>
                      </m:f>
                    </m:oMath>
                  </m:oMathPara>
                </a14:m>
                <a:endParaRPr lang="en-US" dirty="0"/>
              </a:p>
            </p:txBody>
          </p:sp>
        </mc:Choice>
        <mc:Fallback>
          <p:sp>
            <p:nvSpPr>
              <p:cNvPr id="9" name="TextBox 8">
                <a:extLst>
                  <a:ext uri="{FF2B5EF4-FFF2-40B4-BE49-F238E27FC236}">
                    <a16:creationId xmlns:a16="http://schemas.microsoft.com/office/drawing/2014/main" id="{7EBB802B-EA94-0BBF-DA81-DA63C283C707}"/>
                  </a:ext>
                </a:extLst>
              </p:cNvPr>
              <p:cNvSpPr txBox="1">
                <a:spLocks noRot="1" noChangeAspect="1" noMove="1" noResize="1" noEditPoints="1" noAdjustHandles="1" noChangeArrowheads="1" noChangeShapeType="1" noTextEdit="1"/>
              </p:cNvSpPr>
              <p:nvPr/>
            </p:nvSpPr>
            <p:spPr>
              <a:xfrm>
                <a:off x="286996" y="3879547"/>
                <a:ext cx="4572000" cy="666401"/>
              </a:xfrm>
              <a:prstGeom prst="rect">
                <a:avLst/>
              </a:prstGeom>
              <a:blipFill>
                <a:blip r:embed="rId4"/>
                <a:stretch>
                  <a:fillRect/>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7BEBBB8F-97D0-E8D7-46EC-30EDC73174B8}"/>
              </a:ext>
            </a:extLst>
          </p:cNvPr>
          <p:cNvPicPr>
            <a:picLocks noChangeAspect="1"/>
          </p:cNvPicPr>
          <p:nvPr/>
        </p:nvPicPr>
        <p:blipFill>
          <a:blip r:embed="rId5"/>
          <a:stretch>
            <a:fillRect/>
          </a:stretch>
        </p:blipFill>
        <p:spPr>
          <a:xfrm>
            <a:off x="4038600" y="2195557"/>
            <a:ext cx="3881665" cy="266767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The Trigonometric Functions</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lnSpcReduction="10000"/>
              </a:bodyPr>
              <a:lstStyle/>
              <a:p>
                <a:pPr>
                  <a:defRPr sz="2800"/>
                </a:pPr>
                <a:r>
                  <a:rPr sz="2800" dirty="0"/>
                  <a:t>If </a:t>
                </a:r>
                <a14:m>
                  <m:oMath xmlns:m="http://schemas.openxmlformats.org/officeDocument/2006/math">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r>
                          <m:rPr>
                            <m:nor/>
                          </m:rPr>
                          <a:rPr/>
                          <m:t>, </m:t>
                        </m:r>
                        <m:r>
                          <a:rPr>
                            <a:latin typeface="Cambria Math" panose="02040503050406030204" pitchFamily="18" charset="0"/>
                          </a:rPr>
                          <m:t>𝑦</m:t>
                        </m:r>
                      </m:e>
                    </m:d>
                  </m:oMath>
                </a14:m>
                <a:r>
                  <a:rPr sz="2800" dirty="0"/>
                  <a:t> is a point on the unit circle and </a:t>
                </a:r>
                <a14:m>
                  <m:oMath xmlns:m="http://schemas.openxmlformats.org/officeDocument/2006/math">
                    <m:r>
                      <a:rPr>
                        <a:latin typeface="Cambria Math" panose="02040503050406030204" pitchFamily="18" charset="0"/>
                      </a:rPr>
                      <m:t>𝜃</m:t>
                    </m:r>
                  </m:oMath>
                </a14:m>
                <a:r>
                  <a:rPr sz="2800" dirty="0"/>
                  <a:t> is the corresponding central angle, then the six trigonometric functions of the angle </a:t>
                </a:r>
                <a14:m>
                  <m:oMath xmlns:m="http://schemas.openxmlformats.org/officeDocument/2006/math">
                    <m:r>
                      <a:rPr>
                        <a:latin typeface="Cambria Math" panose="02040503050406030204" pitchFamily="18" charset="0"/>
                      </a:rPr>
                      <m:t>𝜃</m:t>
                    </m:r>
                  </m:oMath>
                </a14:m>
                <a:r>
                  <a:rPr sz="2800" dirty="0"/>
                  <a:t> are defined as follows.</a:t>
                </a:r>
              </a:p>
              <a:p>
                <a:pPr algn="ctr">
                  <a:defRPr sz="2800"/>
                </a:pPr>
                <a:r>
                  <a:rPr sz="2800" dirty="0"/>
                  <a:t> </a:t>
                </a:r>
                <a14:m>
                  <m:oMath xmlns:m="http://schemas.openxmlformats.org/officeDocument/2006/math">
                    <m:func>
                      <m:funcPr>
                        <m:ctrlPr>
                          <a:rPr>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𝜃</m:t>
                        </m:r>
                      </m:e>
                    </m:func>
                    <m:r>
                      <a:rPr>
                        <a:latin typeface="Cambria Math" panose="02040503050406030204" pitchFamily="18" charset="0"/>
                      </a:rPr>
                      <m:t>=</m:t>
                    </m:r>
                    <m:r>
                      <a:rPr>
                        <a:latin typeface="Cambria Math" panose="02040503050406030204" pitchFamily="18" charset="0"/>
                      </a:rPr>
                      <m:t>𝑦</m:t>
                    </m:r>
                  </m:oMath>
                </a14:m>
                <a:r>
                  <a:rPr sz="2800" dirty="0"/>
                  <a:t> and </a:t>
                </a:r>
                <a14:m>
                  <m:oMath xmlns:m="http://schemas.openxmlformats.org/officeDocument/2006/math">
                    <m:func>
                      <m:funcPr>
                        <m:ctrlPr>
                          <a:rPr>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𝜃</m:t>
                        </m:r>
                      </m:e>
                    </m:func>
                    <m:r>
                      <a:rPr>
                        <a:latin typeface="Cambria Math" panose="02040503050406030204" pitchFamily="18" charset="0"/>
                      </a:rPr>
                      <m:t>=</m:t>
                    </m:r>
                    <m:r>
                      <a:rPr>
                        <a:latin typeface="Cambria Math" panose="02040503050406030204" pitchFamily="18" charset="0"/>
                      </a:rPr>
                      <m:t>𝑥</m:t>
                    </m:r>
                  </m:oMath>
                </a14:m>
                <a:endParaRPr sz="2800" dirty="0"/>
              </a:p>
              <a:p>
                <a:pPr algn="ctr">
                  <a:defRPr sz="2800"/>
                </a:pPr>
                <a:r>
                  <a:rPr sz="2800" dirty="0"/>
                  <a:t> </a:t>
                </a:r>
                <a14:m>
                  <m:oMath xmlns:m="http://schemas.openxmlformats.org/officeDocument/2006/math">
                    <m:func>
                      <m:funcPr>
                        <m:ctrlPr>
                          <a:rPr>
                            <a:latin typeface="Cambria Math" panose="02040503050406030204" pitchFamily="18" charset="0"/>
                          </a:rPr>
                        </m:ctrlPr>
                      </m:funcPr>
                      <m:fName>
                        <m:r>
                          <m:rPr>
                            <m:sty m:val="p"/>
                          </m:rPr>
                          <a:rPr>
                            <a:latin typeface="Cambria Math" panose="02040503050406030204" pitchFamily="18" charset="0"/>
                          </a:rPr>
                          <m:t>tan</m:t>
                        </m:r>
                      </m:fName>
                      <m:e>
                        <m:r>
                          <a:rPr>
                            <a:latin typeface="Cambria Math" panose="02040503050406030204" pitchFamily="18" charset="0"/>
                          </a:rPr>
                          <m:t>𝜃</m:t>
                        </m:r>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𝑦</m:t>
                        </m:r>
                      </m:num>
                      <m:den>
                        <m:r>
                          <a:rPr>
                            <a:latin typeface="Cambria Math" panose="02040503050406030204" pitchFamily="18" charset="0"/>
                          </a:rPr>
                          <m:t>𝑥</m:t>
                        </m:r>
                      </m:den>
                    </m:f>
                    <m:r>
                      <a:rPr>
                        <a:latin typeface="Cambria Math" panose="02040503050406030204" pitchFamily="18" charset="0"/>
                      </a:rPr>
                      <m:t>=</m:t>
                    </m:r>
                    <m:f>
                      <m:fPr>
                        <m:ctrlPr>
                          <a:rPr i="1">
                            <a:latin typeface="Cambria Math" panose="02040503050406030204" pitchFamily="18" charset="0"/>
                          </a:rPr>
                        </m:ctrlPr>
                      </m:fPr>
                      <m:num>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𝜃</m:t>
                            </m:r>
                          </m:e>
                        </m:func>
                      </m:num>
                      <m:den>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𝜃</m:t>
                            </m:r>
                          </m:e>
                        </m:func>
                      </m:den>
                    </m:f>
                  </m:oMath>
                </a14:m>
                <a:r>
                  <a:rPr sz="2800" dirty="0"/>
                  <a:t> </a:t>
                </a:r>
                <a14:m>
                  <m:oMath xmlns:m="http://schemas.openxmlformats.org/officeDocument/2006/math">
                    <m:d>
                      <m:dPr>
                        <m:ctrlPr>
                          <a:rPr>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0</m:t>
                        </m:r>
                      </m:e>
                    </m:d>
                  </m:oMath>
                </a14:m>
                <a:endParaRPr sz="2800" dirty="0"/>
              </a:p>
              <a:p>
                <a:pPr algn="ctr">
                  <a:defRPr sz="2800"/>
                </a:pPr>
                <a:r>
                  <a:rPr sz="2800" dirty="0"/>
                  <a:t> </a:t>
                </a:r>
                <a14:m>
                  <m:oMath xmlns:m="http://schemas.openxmlformats.org/officeDocument/2006/math">
                    <m:func>
                      <m:funcPr>
                        <m:ctrlPr>
                          <a:rPr>
                            <a:latin typeface="Cambria Math" panose="02040503050406030204" pitchFamily="18" charset="0"/>
                          </a:rPr>
                        </m:ctrlPr>
                      </m:funcPr>
                      <m:fName>
                        <m:r>
                          <m:rPr>
                            <m:sty m:val="p"/>
                          </m:rPr>
                          <a:rPr>
                            <a:latin typeface="Cambria Math" panose="02040503050406030204" pitchFamily="18" charset="0"/>
                          </a:rPr>
                          <m:t>cot</m:t>
                        </m:r>
                      </m:fName>
                      <m:e>
                        <m:r>
                          <a:rPr>
                            <a:latin typeface="Cambria Math" panose="02040503050406030204" pitchFamily="18" charset="0"/>
                          </a:rPr>
                          <m:t>𝜃</m:t>
                        </m:r>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𝑥</m:t>
                        </m:r>
                      </m:num>
                      <m:den>
                        <m:r>
                          <a:rPr>
                            <a:latin typeface="Cambria Math" panose="02040503050406030204" pitchFamily="18" charset="0"/>
                          </a:rPr>
                          <m:t>𝑦</m:t>
                        </m:r>
                      </m:den>
                    </m:f>
                    <m:r>
                      <a:rPr>
                        <a:latin typeface="Cambria Math" panose="02040503050406030204" pitchFamily="18" charset="0"/>
                      </a:rPr>
                      <m:t>=</m:t>
                    </m:r>
                    <m:f>
                      <m:fPr>
                        <m:ctrlPr>
                          <a:rPr i="1">
                            <a:latin typeface="Cambria Math" panose="02040503050406030204" pitchFamily="18" charset="0"/>
                          </a:rPr>
                        </m:ctrlPr>
                      </m:fPr>
                      <m:num>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𝜃</m:t>
                            </m:r>
                          </m:e>
                        </m:func>
                      </m:num>
                      <m:den>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𝜃</m:t>
                            </m:r>
                          </m:e>
                        </m:func>
                      </m:den>
                    </m:f>
                  </m:oMath>
                </a14:m>
                <a:r>
                  <a:rPr sz="2800" dirty="0"/>
                  <a:t> </a:t>
                </a:r>
                <a14:m>
                  <m:oMath xmlns:m="http://schemas.openxmlformats.org/officeDocument/2006/math">
                    <m:d>
                      <m:dPr>
                        <m:ctrlPr>
                          <a:rPr>
                            <a:latin typeface="Cambria Math" panose="02040503050406030204" pitchFamily="18" charset="0"/>
                          </a:rPr>
                        </m:ctrlPr>
                      </m:dPr>
                      <m:e>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0</m:t>
                        </m:r>
                      </m:e>
                    </m:d>
                  </m:oMath>
                </a14:m>
                <a:endParaRPr sz="2800" dirty="0"/>
              </a:p>
              <a:p>
                <a:pPr algn="ctr">
                  <a:defRPr sz="2800"/>
                </a:pPr>
                <a:r>
                  <a:rPr sz="2800" dirty="0"/>
                  <a:t> </a:t>
                </a:r>
                <a14:m>
                  <m:oMath xmlns:m="http://schemas.openxmlformats.org/officeDocument/2006/math">
                    <m:func>
                      <m:funcPr>
                        <m:ctrlPr>
                          <a:rPr>
                            <a:latin typeface="Cambria Math" panose="02040503050406030204" pitchFamily="18" charset="0"/>
                          </a:rPr>
                        </m:ctrlPr>
                      </m:funcPr>
                      <m:fName>
                        <m:r>
                          <m:rPr>
                            <m:sty m:val="p"/>
                          </m:rPr>
                          <a:rPr>
                            <a:latin typeface="Cambria Math" panose="02040503050406030204" pitchFamily="18" charset="0"/>
                          </a:rPr>
                          <m:t>sec</m:t>
                        </m:r>
                      </m:fName>
                      <m:e>
                        <m:r>
                          <a:rPr>
                            <a:latin typeface="Cambria Math" panose="02040503050406030204" pitchFamily="18" charset="0"/>
                          </a:rPr>
                          <m:t>𝜃</m:t>
                        </m:r>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𝑥</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𝜃</m:t>
                            </m:r>
                          </m:e>
                        </m:func>
                      </m:den>
                    </m:f>
                  </m:oMath>
                </a14:m>
                <a:r>
                  <a:rPr sz="2800" dirty="0"/>
                  <a:t> </a:t>
                </a:r>
                <a14:m>
                  <m:oMath xmlns:m="http://schemas.openxmlformats.org/officeDocument/2006/math">
                    <m:d>
                      <m:dPr>
                        <m:ctrlPr>
                          <a:rPr>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0</m:t>
                        </m:r>
                      </m:e>
                    </m:d>
                  </m:oMath>
                </a14:m>
                <a:endParaRPr sz="2800" dirty="0"/>
              </a:p>
              <a:p>
                <a:pPr algn="ctr">
                  <a:defRPr sz="2800"/>
                </a:pPr>
                <a:r>
                  <a:rPr sz="2800" dirty="0"/>
                  <a:t> </a:t>
                </a:r>
                <a14:m>
                  <m:oMath xmlns:m="http://schemas.openxmlformats.org/officeDocument/2006/math">
                    <m:func>
                      <m:funcPr>
                        <m:ctrlPr>
                          <a:rPr>
                            <a:latin typeface="Cambria Math" panose="02040503050406030204" pitchFamily="18" charset="0"/>
                          </a:rPr>
                        </m:ctrlPr>
                      </m:funcPr>
                      <m:fName>
                        <m:r>
                          <m:rPr>
                            <m:sty m:val="p"/>
                          </m:rPr>
                          <a:rPr>
                            <a:latin typeface="Cambria Math" panose="02040503050406030204" pitchFamily="18" charset="0"/>
                          </a:rPr>
                          <m:t>csc</m:t>
                        </m:r>
                      </m:fName>
                      <m:e>
                        <m:r>
                          <a:rPr>
                            <a:latin typeface="Cambria Math" panose="02040503050406030204" pitchFamily="18" charset="0"/>
                          </a:rPr>
                          <m:t>𝜃</m:t>
                        </m:r>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𝑦</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𝜃</m:t>
                            </m:r>
                          </m:e>
                        </m:func>
                      </m:den>
                    </m:f>
                  </m:oMath>
                </a14:m>
                <a:r>
                  <a:rPr sz="2800" dirty="0"/>
                  <a:t> </a:t>
                </a:r>
                <a14:m>
                  <m:oMath xmlns:m="http://schemas.openxmlformats.org/officeDocument/2006/math">
                    <m:d>
                      <m:dPr>
                        <m:ctrlPr>
                          <a:rPr>
                            <a:latin typeface="Cambria Math" panose="02040503050406030204" pitchFamily="18" charset="0"/>
                          </a:rPr>
                        </m:ctrlPr>
                      </m:dPr>
                      <m:e>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0</m:t>
                        </m:r>
                      </m:e>
                    </m:d>
                  </m:oMath>
                </a14:m>
                <a:endParaRPr sz="2800" dirty="0"/>
              </a:p>
              <a:p>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1850" r="-959"/>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6: Right Triangle Trigonometry</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a:t>Find the lengths of </a:t>
                </a:r>
                <a14:m>
                  <m:oMath xmlns:m="http://schemas.openxmlformats.org/officeDocument/2006/math">
                    <m:r>
                      <a:rPr>
                        <a:latin typeface="Cambria Math" panose="02040503050406030204" pitchFamily="18" charset="0"/>
                      </a:rPr>
                      <m:t>𝑐</m:t>
                    </m:r>
                  </m:oMath>
                </a14:m>
                <a:r>
                  <a:rPr sz="2800"/>
                  <a:t> and </a:t>
                </a:r>
                <a14:m>
                  <m:oMath xmlns:m="http://schemas.openxmlformats.org/officeDocument/2006/math">
                    <m:r>
                      <a:rPr>
                        <a:latin typeface="Cambria Math" panose="02040503050406030204" pitchFamily="18" charset="0"/>
                      </a:rPr>
                      <m:t>𝑎</m:t>
                    </m:r>
                  </m:oMath>
                </a14:m>
                <a:r>
                  <a:rPr sz="2800"/>
                  <a:t> in the right triangle shown in the figure.</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33622A4E-EBEF-6CC8-BE62-1FB95DA1AA71}"/>
              </a:ext>
            </a:extLst>
          </p:cNvPr>
          <p:cNvPicPr>
            <a:picLocks noChangeAspect="1"/>
          </p:cNvPicPr>
          <p:nvPr/>
        </p:nvPicPr>
        <p:blipFill>
          <a:blip r:embed="rId3"/>
          <a:stretch>
            <a:fillRect/>
          </a:stretch>
        </p:blipFill>
        <p:spPr>
          <a:xfrm>
            <a:off x="2852737" y="1524000"/>
            <a:ext cx="3438525" cy="443290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Right Triangle Trigonometry (cont.)</a:t>
            </a:r>
          </a:p>
        </p:txBody>
      </p:sp>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000"/>
            </a:pPr>
            <a:r>
              <a:rPr dirty="0"/>
              <a:t>​</a:t>
            </a:r>
            <a:r>
              <a:rPr sz="2800" dirty="0"/>
              <a:t> </a:t>
            </a:r>
            <a:r>
              <a:rPr dirty="0"/>
              <a:t> </a:t>
            </a:r>
            <a:r>
              <a:rPr lang="en-US" dirty="0"/>
              <a:t> 						</a:t>
            </a:r>
            <a:endParaRPr dirty="0"/>
          </a:p>
          <a:p>
            <a:pPr marL="514350" indent="-514350" algn="l">
              <a:buFont typeface="+mj-lt"/>
              <a:buAutoNum type="alphaLcPeriod" startAt="2"/>
              <a:defRPr sz="2000"/>
            </a:pPr>
            <a:endParaRPr lang="en-US" dirty="0"/>
          </a:p>
          <a:p>
            <a:pPr marL="514350" indent="-514350" algn="l">
              <a:buFont typeface="+mj-lt"/>
              <a:buAutoNum type="alphaLcPeriod" startAt="2"/>
              <a:defRPr sz="2000"/>
            </a:pPr>
            <a:endParaRPr lang="en-US" dirty="0"/>
          </a:p>
          <a:p>
            <a:pPr marL="514350" indent="-514350" algn="l">
              <a:buFont typeface="+mj-lt"/>
              <a:buAutoNum type="alphaLcPeriod" startAt="2"/>
              <a:defRPr sz="2000"/>
            </a:pPr>
            <a:endParaRPr lang="en-US" dirty="0"/>
          </a:p>
          <a:p>
            <a:pPr marL="514350" indent="-514350" algn="l">
              <a:buFont typeface="+mj-lt"/>
              <a:buAutoNum type="alphaLcPeriod" startAt="2"/>
              <a:defRPr sz="2000"/>
            </a:pPr>
            <a:endParaRPr lang="en-US" dirty="0"/>
          </a:p>
          <a:p>
            <a:pPr marL="514350" indent="-514350" algn="l">
              <a:buFont typeface="+mj-lt"/>
              <a:buAutoNum type="alphaLcPeriod" startAt="2"/>
              <a:defRPr sz="2000"/>
            </a:pPr>
            <a:r>
              <a:rPr dirty="0"/>
              <a:t>​</a:t>
            </a:r>
            <a:r>
              <a:rPr sz="2800" dirty="0"/>
              <a:t> </a:t>
            </a:r>
            <a:r>
              <a:rPr dirty="0"/>
              <a:t> </a:t>
            </a:r>
            <a:r>
              <a:rPr lang="en-US" dirty="0"/>
              <a:t>					</a:t>
            </a:r>
            <a:endParaRPr dirty="0"/>
          </a:p>
          <a:p>
            <a:pPr algn="l"/>
            <a:endParaRPr dirty="0"/>
          </a:p>
        </p:txBody>
      </p:sp>
      <mc:AlternateContent xmlns:mc="http://schemas.openxmlformats.org/markup-compatibility/2006">
        <mc:Choice xmlns:a14="http://schemas.microsoft.com/office/drawing/2010/main" Requires="a14">
          <p:graphicFrame>
            <p:nvGraphicFramePr>
              <p:cNvPr id="4" name="Table 3"/>
              <p:cNvGraphicFramePr>
                <a:graphicFrameLocks noGrp="1"/>
              </p:cNvGraphicFramePr>
              <p:nvPr>
                <p:extLst>
                  <p:ext uri="{D42A27DB-BD31-4B8C-83A1-F6EECF244321}">
                    <p14:modId xmlns:p14="http://schemas.microsoft.com/office/powerpoint/2010/main" val="3974202483"/>
                  </p:ext>
                </p:extLst>
              </p:nvPr>
            </p:nvGraphicFramePr>
            <p:xfrm>
              <a:off x="-609600" y="1539232"/>
              <a:ext cx="4495800" cy="1371600"/>
            </p:xfrm>
            <a:graphic>
              <a:graphicData uri="http://schemas.openxmlformats.org/drawingml/2006/table">
                <a:tbl>
                  <a:tblPr firstRow="1" bandRow="1">
                    <a:tableStyleId>{2D5ABB26-0587-4C30-8999-92F81FD0307C}</a:tableStyleId>
                  </a:tblPr>
                  <a:tblGrid>
                    <a:gridCol w="2247900">
                      <a:extLst>
                        <a:ext uri="{9D8B030D-6E8A-4147-A177-3AD203B41FA5}">
                          <a16:colId xmlns:a16="http://schemas.microsoft.com/office/drawing/2014/main" val="20000"/>
                        </a:ext>
                      </a:extLst>
                    </a:gridCol>
                    <a:gridCol w="2247900">
                      <a:extLst>
                        <a:ext uri="{9D8B030D-6E8A-4147-A177-3AD203B41FA5}">
                          <a16:colId xmlns:a16="http://schemas.microsoft.com/office/drawing/2014/main" val="20001"/>
                        </a:ext>
                      </a:extLst>
                    </a:gridCol>
                  </a:tblGrid>
                  <a:tr h="620868">
                    <a:tc>
                      <a:txBody>
                        <a:bodyPr/>
                        <a:lstStyle/>
                        <a:p>
                          <a:pPr algn="r">
                            <a:defRPr sz="1600"/>
                          </a:pPr>
                          <a:r>
                            <a:rPr sz="1800" dirty="0"/>
                            <a:t>​</a:t>
                          </a:r>
                          <a14:m>
                            <m:oMath xmlns:m="http://schemas.openxmlformats.org/officeDocument/2006/math">
                              <m:func>
                                <m:funcPr>
                                  <m:ctrlPr>
                                    <a:rPr sz="1800">
                                      <a:latin typeface="Cambria Math" panose="02040503050406030204" pitchFamily="18" charset="0"/>
                                    </a:rPr>
                                  </m:ctrlPr>
                                </m:funcPr>
                                <m:fName>
                                  <m:r>
                                    <m:rPr>
                                      <m:sty m:val="p"/>
                                    </m:rPr>
                                    <a:rPr sz="1800">
                                      <a:latin typeface="Cambria Math"/>
                                    </a:rPr>
                                    <m:t>cos</m:t>
                                  </m:r>
                                </m:fName>
                                <m:e>
                                  <m:sSup>
                                    <m:sSupPr>
                                      <m:ctrlPr>
                                        <a:rPr sz="1800" i="1">
                                          <a:latin typeface="Cambria Math" panose="02040503050406030204" pitchFamily="18" charset="0"/>
                                        </a:rPr>
                                      </m:ctrlPr>
                                    </m:sSupPr>
                                    <m:e>
                                      <m:r>
                                        <a:rPr sz="1800">
                                          <a:latin typeface="Cambria Math"/>
                                        </a:rPr>
                                        <m:t>60</m:t>
                                      </m:r>
                                      <m:r>
                                        <a:rPr lang="en-US" sz="1800" i="1" smtClean="0">
                                          <a:latin typeface="Cambria Math"/>
                                        </a:rPr>
                                        <m:t>˚</m:t>
                                      </m:r>
                                    </m:e>
                                    <m:sup>
                                      <m:r>
                                        <m:rPr>
                                          <m:nor/>
                                        </m:rPr>
                                        <a:rPr sz="1800">
                                          <a:latin typeface="Cambria Math"/>
                                        </a:rPr>
                                        <m:t> </m:t>
                                      </m:r>
                                    </m:sup>
                                  </m:sSup>
                                </m:e>
                              </m:func>
                            </m:oMath>
                          </a14:m>
                          <a:endParaRPr sz="1800" dirty="0"/>
                        </a:p>
                      </a:txBody>
                      <a:tcPr marL="36576" marR="36576" marT="36576" marB="36576" anchor="ctr"/>
                    </a:tc>
                    <a:tc>
                      <a:txBody>
                        <a:bodyPr/>
                        <a:lstStyle/>
                        <a:p>
                          <a:pPr algn="l">
                            <a:defRPr sz="1600"/>
                          </a:pPr>
                          <a:r>
                            <a:rPr sz="1800"/>
                            <a:t>​</a:t>
                          </a:r>
                          <a14:m>
                            <m:oMath xmlns:m="http://schemas.openxmlformats.org/officeDocument/2006/math">
                              <m:r>
                                <a:rPr sz="1800">
                                  <a:latin typeface="Cambria Math"/>
                                </a:rPr>
                                <m:t>=</m:t>
                              </m:r>
                              <m:f>
                                <m:fPr>
                                  <m:ctrlPr>
                                    <a:rPr sz="1800" i="1">
                                      <a:latin typeface="Cambria Math" panose="02040503050406030204" pitchFamily="18" charset="0"/>
                                    </a:rPr>
                                  </m:ctrlPr>
                                </m:fPr>
                                <m:num>
                                  <m:r>
                                    <a:rPr sz="1800">
                                      <a:latin typeface="Cambria Math"/>
                                    </a:rPr>
                                    <m:t>6</m:t>
                                  </m:r>
                                </m:num>
                                <m:den>
                                  <m:r>
                                    <a:rPr sz="1800">
                                      <a:latin typeface="Cambria Math"/>
                                    </a:rPr>
                                    <m:t>𝑐</m:t>
                                  </m:r>
                                </m:den>
                              </m:f>
                            </m:oMath>
                          </a14:m>
                          <a:endParaRPr sz="1800"/>
                        </a:p>
                      </a:txBody>
                      <a:tcPr marL="36576" marR="36576" marT="36576" marB="36576" anchor="ctr"/>
                    </a:tc>
                    <a:extLst>
                      <a:ext uri="{0D108BD9-81ED-4DB2-BD59-A6C34878D82A}">
                        <a16:rowId xmlns:a16="http://schemas.microsoft.com/office/drawing/2014/main" val="10000"/>
                      </a:ext>
                    </a:extLst>
                  </a:tr>
                  <a:tr h="750732">
                    <a:tc>
                      <a:txBody>
                        <a:bodyPr/>
                        <a:lstStyle/>
                        <a:p>
                          <a:pPr algn="r">
                            <a:defRPr sz="1600"/>
                          </a:pPr>
                          <a:r>
                            <a:rPr sz="1800"/>
                            <a:t>​</a:t>
                          </a:r>
                          <a14:m>
                            <m:oMath xmlns:m="http://schemas.openxmlformats.org/officeDocument/2006/math">
                              <m:r>
                                <a:rPr sz="1800">
                                  <a:latin typeface="Cambria Math"/>
                                </a:rPr>
                                <m:t>𝑐</m:t>
                              </m:r>
                            </m:oMath>
                          </a14:m>
                          <a:endParaRPr sz="1800"/>
                        </a:p>
                      </a:txBody>
                      <a:tcPr marL="36576" marR="36576" marT="36576" marB="36576" anchor="ctr"/>
                    </a:tc>
                    <a:tc>
                      <a:txBody>
                        <a:bodyPr/>
                        <a:lstStyle/>
                        <a:p>
                          <a:pPr algn="l">
                            <a:defRPr sz="1600"/>
                          </a:pPr>
                          <a:r>
                            <a:rPr sz="1800" dirty="0"/>
                            <a:t>​</a:t>
                          </a:r>
                          <a14:m>
                            <m:oMath xmlns:m="http://schemas.openxmlformats.org/officeDocument/2006/math">
                              <m:r>
                                <a:rPr sz="1800">
                                  <a:latin typeface="Cambria Math"/>
                                </a:rPr>
                                <m:t>=</m:t>
                              </m:r>
                              <m:f>
                                <m:fPr>
                                  <m:ctrlPr>
                                    <a:rPr sz="1800" i="1">
                                      <a:latin typeface="Cambria Math" panose="02040503050406030204" pitchFamily="18" charset="0"/>
                                    </a:rPr>
                                  </m:ctrlPr>
                                </m:fPr>
                                <m:num>
                                  <m:r>
                                    <a:rPr sz="1800">
                                      <a:latin typeface="Cambria Math"/>
                                    </a:rPr>
                                    <m:t>6</m:t>
                                  </m:r>
                                </m:num>
                                <m:den>
                                  <m:func>
                                    <m:funcPr>
                                      <m:ctrlPr>
                                        <a:rPr sz="1800" i="1">
                                          <a:latin typeface="Cambria Math" panose="02040503050406030204" pitchFamily="18" charset="0"/>
                                        </a:rPr>
                                      </m:ctrlPr>
                                    </m:funcPr>
                                    <m:fName>
                                      <m:r>
                                        <m:rPr>
                                          <m:sty m:val="p"/>
                                        </m:rPr>
                                        <a:rPr sz="1800">
                                          <a:latin typeface="Cambria Math"/>
                                        </a:rPr>
                                        <m:t>cos</m:t>
                                      </m:r>
                                    </m:fName>
                                    <m:e>
                                      <m:sSup>
                                        <m:sSupPr>
                                          <m:ctrlPr>
                                            <a:rPr sz="1800" i="1">
                                              <a:latin typeface="Cambria Math" panose="02040503050406030204" pitchFamily="18" charset="0"/>
                                            </a:rPr>
                                          </m:ctrlPr>
                                        </m:sSupPr>
                                        <m:e>
                                          <m:r>
                                            <a:rPr sz="1800">
                                              <a:latin typeface="Cambria Math"/>
                                            </a:rPr>
                                            <m:t>60</m:t>
                                          </m:r>
                                          <m:r>
                                            <a:rPr lang="en-US" sz="1800" i="1" smtClean="0">
                                              <a:latin typeface="Cambria Math"/>
                                            </a:rPr>
                                            <m:t>˚</m:t>
                                          </m:r>
                                        </m:e>
                                        <m:sup>
                                          <m:r>
                                            <m:rPr>
                                              <m:nor/>
                                            </m:rPr>
                                            <a:rPr sz="1800">
                                              <a:latin typeface="Cambria Math"/>
                                            </a:rPr>
                                            <m:t> </m:t>
                                          </m:r>
                                        </m:sup>
                                      </m:sSup>
                                    </m:e>
                                  </m:func>
                                </m:den>
                              </m:f>
                              <m:r>
                                <a:rPr sz="1800">
                                  <a:latin typeface="Cambria Math"/>
                                </a:rPr>
                                <m:t>=</m:t>
                              </m:r>
                              <m:f>
                                <m:fPr>
                                  <m:ctrlPr>
                                    <a:rPr sz="1800" i="1">
                                      <a:latin typeface="Cambria Math" panose="02040503050406030204" pitchFamily="18" charset="0"/>
                                    </a:rPr>
                                  </m:ctrlPr>
                                </m:fPr>
                                <m:num>
                                  <m:r>
                                    <a:rPr sz="1800">
                                      <a:latin typeface="Cambria Math"/>
                                    </a:rPr>
                                    <m:t>6</m:t>
                                  </m:r>
                                </m:num>
                                <m:den>
                                  <m:r>
                                    <a:rPr sz="1800">
                                      <a:latin typeface="Cambria Math"/>
                                    </a:rPr>
                                    <m:t>0</m:t>
                                  </m:r>
                                  <m:r>
                                    <a:rPr sz="1800">
                                      <a:latin typeface="Cambria Math"/>
                                    </a:rPr>
                                    <m:t>.</m:t>
                                  </m:r>
                                  <m:r>
                                    <a:rPr sz="1800">
                                      <a:latin typeface="Cambria Math"/>
                                    </a:rPr>
                                    <m:t>5</m:t>
                                  </m:r>
                                </m:den>
                              </m:f>
                              <m:r>
                                <a:rPr sz="1800">
                                  <a:latin typeface="Cambria Math"/>
                                </a:rPr>
                                <m:t>=</m:t>
                              </m:r>
                              <m:r>
                                <a:rPr sz="1800">
                                  <a:latin typeface="Cambria Math"/>
                                </a:rPr>
                                <m:t>12</m:t>
                              </m:r>
                              <m:r>
                                <m:rPr>
                                  <m:nor/>
                                </m:rPr>
                                <a:rPr sz="1800">
                                  <a:latin typeface="Cambria Math"/>
                                </a:rPr>
                                <m:t> </m:t>
                              </m:r>
                              <m:r>
                                <m:rPr>
                                  <m:sty m:val="p"/>
                                </m:rPr>
                                <a:rPr sz="1800">
                                  <a:latin typeface="Cambria Math"/>
                                </a:rPr>
                                <m:t>ft</m:t>
                              </m:r>
                            </m:oMath>
                          </a14:m>
                          <a:endParaRPr sz="1800" dirty="0"/>
                        </a:p>
                      </a:txBody>
                      <a:tcPr marL="36576" marR="36576" marT="36576" marB="36576" anchor="ctr"/>
                    </a:tc>
                    <a:extLst>
                      <a:ext uri="{0D108BD9-81ED-4DB2-BD59-A6C34878D82A}">
                        <a16:rowId xmlns:a16="http://schemas.microsoft.com/office/drawing/2014/main" val="10001"/>
                      </a:ext>
                    </a:extLst>
                  </a:tr>
                </a:tbl>
              </a:graphicData>
            </a:graphic>
          </p:graphicFrame>
        </mc:Choice>
        <mc:Fallback>
          <p:graphicFrame>
            <p:nvGraphicFramePr>
              <p:cNvPr id="4" name="Table 3"/>
              <p:cNvGraphicFramePr>
                <a:graphicFrameLocks noGrp="1"/>
              </p:cNvGraphicFramePr>
              <p:nvPr>
                <p:extLst>
                  <p:ext uri="{D42A27DB-BD31-4B8C-83A1-F6EECF244321}">
                    <p14:modId xmlns:p14="http://schemas.microsoft.com/office/powerpoint/2010/main" val="3974202483"/>
                  </p:ext>
                </p:extLst>
              </p:nvPr>
            </p:nvGraphicFramePr>
            <p:xfrm>
              <a:off x="-609600" y="1539232"/>
              <a:ext cx="4495800" cy="1371600"/>
            </p:xfrm>
            <a:graphic>
              <a:graphicData uri="http://schemas.openxmlformats.org/drawingml/2006/table">
                <a:tbl>
                  <a:tblPr firstRow="1" bandRow="1">
                    <a:tableStyleId>{2D5ABB26-0587-4C30-8999-92F81FD0307C}</a:tableStyleId>
                  </a:tblPr>
                  <a:tblGrid>
                    <a:gridCol w="2247900">
                      <a:extLst>
                        <a:ext uri="{9D8B030D-6E8A-4147-A177-3AD203B41FA5}">
                          <a16:colId xmlns:a16="http://schemas.microsoft.com/office/drawing/2014/main" val="20000"/>
                        </a:ext>
                      </a:extLst>
                    </a:gridCol>
                    <a:gridCol w="2247900">
                      <a:extLst>
                        <a:ext uri="{9D8B030D-6E8A-4147-A177-3AD203B41FA5}">
                          <a16:colId xmlns:a16="http://schemas.microsoft.com/office/drawing/2014/main" val="20001"/>
                        </a:ext>
                      </a:extLst>
                    </a:gridCol>
                  </a:tblGrid>
                  <a:tr h="620868">
                    <a:tc>
                      <a:txBody>
                        <a:bodyPr/>
                        <a:lstStyle/>
                        <a:p>
                          <a:endParaRPr lang="en-US"/>
                        </a:p>
                      </a:txBody>
                      <a:tcPr marL="36576" marR="36576" marT="36576" marB="36576" anchor="ctr">
                        <a:blipFill>
                          <a:blip r:embed="rId2"/>
                          <a:stretch>
                            <a:fillRect r="-100000" b="-121569"/>
                          </a:stretch>
                        </a:blipFill>
                      </a:tcPr>
                    </a:tc>
                    <a:tc>
                      <a:txBody>
                        <a:bodyPr/>
                        <a:lstStyle/>
                        <a:p>
                          <a:endParaRPr lang="en-US"/>
                        </a:p>
                      </a:txBody>
                      <a:tcPr marL="36576" marR="36576" marT="36576" marB="36576" anchor="ctr">
                        <a:blipFill>
                          <a:blip r:embed="rId2"/>
                          <a:stretch>
                            <a:fillRect l="-100000" b="-121569"/>
                          </a:stretch>
                        </a:blipFill>
                      </a:tcPr>
                    </a:tc>
                    <a:extLst>
                      <a:ext uri="{0D108BD9-81ED-4DB2-BD59-A6C34878D82A}">
                        <a16:rowId xmlns:a16="http://schemas.microsoft.com/office/drawing/2014/main" val="10000"/>
                      </a:ext>
                    </a:extLst>
                  </a:tr>
                  <a:tr h="750732">
                    <a:tc>
                      <a:txBody>
                        <a:bodyPr/>
                        <a:lstStyle/>
                        <a:p>
                          <a:endParaRPr lang="en-US"/>
                        </a:p>
                      </a:txBody>
                      <a:tcPr marL="36576" marR="36576" marT="36576" marB="36576" anchor="ctr">
                        <a:blipFill>
                          <a:blip r:embed="rId2"/>
                          <a:stretch>
                            <a:fillRect t="-82258" r="-100000"/>
                          </a:stretch>
                        </a:blipFill>
                      </a:tcPr>
                    </a:tc>
                    <a:tc>
                      <a:txBody>
                        <a:bodyPr/>
                        <a:lstStyle/>
                        <a:p>
                          <a:endParaRPr lang="en-US"/>
                        </a:p>
                      </a:txBody>
                      <a:tcPr marL="36576" marR="36576" marT="36576" marB="36576" anchor="ctr">
                        <a:blipFill>
                          <a:blip r:embed="rId2"/>
                          <a:stretch>
                            <a:fillRect l="-100000" t="-82258"/>
                          </a:stretch>
                        </a:blipFill>
                      </a:tcPr>
                    </a:tc>
                    <a:extLst>
                      <a:ext uri="{0D108BD9-81ED-4DB2-BD59-A6C34878D82A}">
                        <a16:rowId xmlns:a16="http://schemas.microsoft.com/office/drawing/2014/main" val="10001"/>
                      </a:ext>
                    </a:extLst>
                  </a:tr>
                </a:tbl>
              </a:graphicData>
            </a:graphic>
          </p:graphicFrame>
        </mc:Fallback>
      </mc:AlternateContent>
      <mc:AlternateContent xmlns:mc="http://schemas.openxmlformats.org/markup-compatibility/2006">
        <mc:Choice xmlns:a14="http://schemas.microsoft.com/office/drawing/2010/main" Requires="a14">
          <p:graphicFrame>
            <p:nvGraphicFramePr>
              <p:cNvPr id="5" name="Table 4"/>
              <p:cNvGraphicFramePr>
                <a:graphicFrameLocks noGrp="1"/>
              </p:cNvGraphicFramePr>
              <p:nvPr>
                <p:extLst>
                  <p:ext uri="{D42A27DB-BD31-4B8C-83A1-F6EECF244321}">
                    <p14:modId xmlns:p14="http://schemas.microsoft.com/office/powerpoint/2010/main" val="3518774410"/>
                  </p:ext>
                </p:extLst>
              </p:nvPr>
            </p:nvGraphicFramePr>
            <p:xfrm>
              <a:off x="0" y="3515669"/>
              <a:ext cx="6781800" cy="1219200"/>
            </p:xfrm>
            <a:graphic>
              <a:graphicData uri="http://schemas.openxmlformats.org/drawingml/2006/table">
                <a:tbl>
                  <a:tblPr firstRow="1" bandRow="1">
                    <a:tableStyleId>{2D5ABB26-0587-4C30-8999-92F81FD0307C}</a:tableStyleId>
                  </a:tblPr>
                  <a:tblGrid>
                    <a:gridCol w="1676400">
                      <a:extLst>
                        <a:ext uri="{9D8B030D-6E8A-4147-A177-3AD203B41FA5}">
                          <a16:colId xmlns:a16="http://schemas.microsoft.com/office/drawing/2014/main" val="20000"/>
                        </a:ext>
                      </a:extLst>
                    </a:gridCol>
                    <a:gridCol w="5105400">
                      <a:extLst>
                        <a:ext uri="{9D8B030D-6E8A-4147-A177-3AD203B41FA5}">
                          <a16:colId xmlns:a16="http://schemas.microsoft.com/office/drawing/2014/main" val="20001"/>
                        </a:ext>
                      </a:extLst>
                    </a:gridCol>
                  </a:tblGrid>
                  <a:tr h="609600">
                    <a:tc>
                      <a:txBody>
                        <a:bodyPr/>
                        <a:lstStyle/>
                        <a:p>
                          <a:pPr algn="r">
                            <a:defRPr sz="1600"/>
                          </a:pPr>
                          <a:r>
                            <a:rPr sz="1800" dirty="0"/>
                            <a:t>​</a:t>
                          </a:r>
                          <a14:m>
                            <m:oMath xmlns:m="http://schemas.openxmlformats.org/officeDocument/2006/math">
                              <m:func>
                                <m:funcPr>
                                  <m:ctrlPr>
                                    <a:rPr sz="1800">
                                      <a:latin typeface="Cambria Math" panose="02040503050406030204" pitchFamily="18" charset="0"/>
                                    </a:rPr>
                                  </m:ctrlPr>
                                </m:funcPr>
                                <m:fName>
                                  <m:r>
                                    <m:rPr>
                                      <m:sty m:val="p"/>
                                    </m:rPr>
                                    <a:rPr sz="1800">
                                      <a:latin typeface="Cambria Math"/>
                                    </a:rPr>
                                    <m:t>tan</m:t>
                                  </m:r>
                                </m:fName>
                                <m:e>
                                  <m:sSup>
                                    <m:sSupPr>
                                      <m:ctrlPr>
                                        <a:rPr sz="1800" i="1">
                                          <a:latin typeface="Cambria Math" panose="02040503050406030204" pitchFamily="18" charset="0"/>
                                        </a:rPr>
                                      </m:ctrlPr>
                                    </m:sSupPr>
                                    <m:e>
                                      <m:r>
                                        <a:rPr sz="1800">
                                          <a:latin typeface="Cambria Math"/>
                                        </a:rPr>
                                        <m:t>60</m:t>
                                      </m:r>
                                      <m:r>
                                        <a:rPr lang="en-US" sz="1800" i="1" smtClean="0">
                                          <a:latin typeface="Cambria Math"/>
                                        </a:rPr>
                                        <m:t>˚</m:t>
                                      </m:r>
                                    </m:e>
                                    <m:sup>
                                      <m:r>
                                        <m:rPr>
                                          <m:nor/>
                                        </m:rPr>
                                        <a:rPr sz="1800">
                                          <a:latin typeface="Cambria Math"/>
                                        </a:rPr>
                                        <m:t> </m:t>
                                      </m:r>
                                    </m:sup>
                                  </m:sSup>
                                </m:e>
                              </m:func>
                            </m:oMath>
                          </a14:m>
                          <a:endParaRPr sz="1800" dirty="0"/>
                        </a:p>
                      </a:txBody>
                      <a:tcPr marL="36576" marR="36576" marT="36576" marB="36576" anchor="ctr"/>
                    </a:tc>
                    <a:tc>
                      <a:txBody>
                        <a:bodyPr/>
                        <a:lstStyle/>
                        <a:p>
                          <a:pPr algn="l">
                            <a:defRPr sz="1600"/>
                          </a:pPr>
                          <a:r>
                            <a:rPr sz="1800" dirty="0"/>
                            <a:t>​</a:t>
                          </a:r>
                          <a14:m>
                            <m:oMath xmlns:m="http://schemas.openxmlformats.org/officeDocument/2006/math">
                              <m:r>
                                <a:rPr sz="1800">
                                  <a:latin typeface="Cambria Math"/>
                                </a:rPr>
                                <m:t>=</m:t>
                              </m:r>
                              <m:f>
                                <m:fPr>
                                  <m:ctrlPr>
                                    <a:rPr sz="1800" i="1">
                                      <a:latin typeface="Cambria Math" panose="02040503050406030204" pitchFamily="18" charset="0"/>
                                    </a:rPr>
                                  </m:ctrlPr>
                                </m:fPr>
                                <m:num>
                                  <m:r>
                                    <a:rPr sz="1800">
                                      <a:latin typeface="Cambria Math"/>
                                    </a:rPr>
                                    <m:t>𝑎</m:t>
                                  </m:r>
                                </m:num>
                                <m:den>
                                  <m:r>
                                    <a:rPr sz="1800">
                                      <a:latin typeface="Cambria Math"/>
                                    </a:rPr>
                                    <m:t>6</m:t>
                                  </m:r>
                                </m:den>
                              </m:f>
                            </m:oMath>
                          </a14:m>
                          <a:endParaRPr sz="1800" dirty="0"/>
                        </a:p>
                      </a:txBody>
                      <a:tcPr marL="36576" marR="36576" marT="36576" marB="36576" anchor="ctr"/>
                    </a:tc>
                    <a:extLst>
                      <a:ext uri="{0D108BD9-81ED-4DB2-BD59-A6C34878D82A}">
                        <a16:rowId xmlns:a16="http://schemas.microsoft.com/office/drawing/2014/main" val="10000"/>
                      </a:ext>
                    </a:extLst>
                  </a:tr>
                  <a:tr h="609600">
                    <a:tc>
                      <a:txBody>
                        <a:bodyPr/>
                        <a:lstStyle/>
                        <a:p>
                          <a:pPr algn="r">
                            <a:defRPr sz="1600"/>
                          </a:pPr>
                          <a:r>
                            <a:rPr sz="1800"/>
                            <a:t>​</a:t>
                          </a:r>
                          <a14:m>
                            <m:oMath xmlns:m="http://schemas.openxmlformats.org/officeDocument/2006/math">
                              <m:r>
                                <a:rPr sz="1800">
                                  <a:latin typeface="Cambria Math"/>
                                </a:rPr>
                                <m:t>𝑎</m:t>
                              </m:r>
                            </m:oMath>
                          </a14:m>
                          <a:endParaRPr sz="1800"/>
                        </a:p>
                      </a:txBody>
                      <a:tcPr marL="36576" marR="36576" marT="36576" marB="36576" anchor="ctr"/>
                    </a:tc>
                    <a:tc>
                      <a:txBody>
                        <a:bodyPr/>
                        <a:lstStyle/>
                        <a:p>
                          <a:pPr algn="l">
                            <a:defRPr sz="1600"/>
                          </a:pPr>
                          <a:r>
                            <a:rPr sz="1800" dirty="0"/>
                            <a:t>​</a:t>
                          </a:r>
                          <a14:m>
                            <m:oMath xmlns:m="http://schemas.openxmlformats.org/officeDocument/2006/math">
                              <m:r>
                                <a:rPr sz="1800">
                                  <a:latin typeface="Cambria Math"/>
                                </a:rPr>
                                <m:t>=</m:t>
                              </m:r>
                              <m:r>
                                <a:rPr sz="1800">
                                  <a:latin typeface="Cambria Math"/>
                                </a:rPr>
                                <m:t>6</m:t>
                              </m:r>
                              <m:r>
                                <m:rPr>
                                  <m:nor/>
                                </m:rPr>
                                <a:rPr sz="1800">
                                  <a:latin typeface="Cambria Math"/>
                                </a:rPr>
                                <m:t> </m:t>
                              </m:r>
                              <m:r>
                                <m:rPr>
                                  <m:sty m:val="p"/>
                                </m:rPr>
                                <a:rPr sz="1800">
                                  <a:latin typeface="Cambria Math"/>
                                </a:rPr>
                                <m:t>tan</m:t>
                              </m:r>
                              <m:r>
                                <a:rPr sz="1800">
                                  <a:latin typeface="Cambria Math"/>
                                </a:rPr>
                                <m:t>⁡</m:t>
                              </m:r>
                              <m:sSup>
                                <m:sSupPr>
                                  <m:ctrlPr>
                                    <a:rPr sz="1800" i="1">
                                      <a:latin typeface="Cambria Math" panose="02040503050406030204" pitchFamily="18" charset="0"/>
                                    </a:rPr>
                                  </m:ctrlPr>
                                </m:sSupPr>
                                <m:e>
                                  <m:r>
                                    <a:rPr sz="1800">
                                      <a:latin typeface="Cambria Math"/>
                                    </a:rPr>
                                    <m:t>60</m:t>
                                  </m:r>
                                  <m:r>
                                    <a:rPr lang="en-US" sz="1800" i="1" smtClean="0">
                                      <a:latin typeface="Cambria Math"/>
                                    </a:rPr>
                                    <m:t>˚</m:t>
                                  </m:r>
                                </m:e>
                                <m:sup>
                                  <m:r>
                                    <m:rPr>
                                      <m:nor/>
                                    </m:rPr>
                                    <a:rPr sz="1800">
                                      <a:latin typeface="Cambria Math"/>
                                    </a:rPr>
                                    <m:t> </m:t>
                                  </m:r>
                                </m:sup>
                              </m:sSup>
                              <m:r>
                                <a:rPr sz="1800">
                                  <a:latin typeface="Cambria Math"/>
                                </a:rPr>
                                <m:t>=</m:t>
                              </m:r>
                              <m:r>
                                <a:rPr sz="1800">
                                  <a:latin typeface="Cambria Math"/>
                                </a:rPr>
                                <m:t>6</m:t>
                              </m:r>
                              <m:d>
                                <m:dPr>
                                  <m:ctrlPr>
                                    <a:rPr sz="1800" i="1">
                                      <a:latin typeface="Cambria Math" panose="02040503050406030204" pitchFamily="18" charset="0"/>
                                    </a:rPr>
                                  </m:ctrlPr>
                                </m:dPr>
                                <m:e>
                                  <m:rad>
                                    <m:radPr>
                                      <m:degHide m:val="on"/>
                                      <m:ctrlPr>
                                        <a:rPr sz="1800" i="1">
                                          <a:latin typeface="Cambria Math" panose="02040503050406030204" pitchFamily="18" charset="0"/>
                                        </a:rPr>
                                      </m:ctrlPr>
                                    </m:radPr>
                                    <m:deg/>
                                    <m:e>
                                      <m:r>
                                        <a:rPr sz="1800">
                                          <a:latin typeface="Cambria Math"/>
                                        </a:rPr>
                                        <m:t>3</m:t>
                                      </m:r>
                                    </m:e>
                                  </m:rad>
                                </m:e>
                              </m:d>
                              <m:r>
                                <a:rPr sz="1800">
                                  <a:latin typeface="Cambria Math"/>
                                </a:rPr>
                                <m:t>≈</m:t>
                              </m:r>
                              <m:r>
                                <a:rPr sz="1800">
                                  <a:latin typeface="Cambria Math"/>
                                </a:rPr>
                                <m:t>6</m:t>
                              </m:r>
                              <m:d>
                                <m:dPr>
                                  <m:ctrlPr>
                                    <a:rPr sz="1800" i="1">
                                      <a:latin typeface="Cambria Math" panose="02040503050406030204" pitchFamily="18" charset="0"/>
                                    </a:rPr>
                                  </m:ctrlPr>
                                </m:dPr>
                                <m:e>
                                  <m:r>
                                    <a:rPr sz="1800">
                                      <a:latin typeface="Cambria Math"/>
                                    </a:rPr>
                                    <m:t>1</m:t>
                                  </m:r>
                                  <m:r>
                                    <a:rPr sz="1800">
                                      <a:latin typeface="Cambria Math"/>
                                    </a:rPr>
                                    <m:t>.</m:t>
                                  </m:r>
                                  <m:r>
                                    <a:rPr sz="1800">
                                      <a:latin typeface="Cambria Math"/>
                                    </a:rPr>
                                    <m:t>73</m:t>
                                  </m:r>
                                </m:e>
                              </m:d>
                              <m:r>
                                <a:rPr sz="1800">
                                  <a:latin typeface="Cambria Math"/>
                                </a:rPr>
                                <m:t>=</m:t>
                              </m:r>
                              <m:r>
                                <a:rPr sz="1800">
                                  <a:latin typeface="Cambria Math"/>
                                </a:rPr>
                                <m:t>10</m:t>
                              </m:r>
                              <m:r>
                                <a:rPr sz="1800">
                                  <a:latin typeface="Cambria Math"/>
                                </a:rPr>
                                <m:t>.</m:t>
                              </m:r>
                              <m:r>
                                <a:rPr sz="1800">
                                  <a:latin typeface="Cambria Math"/>
                                </a:rPr>
                                <m:t>39</m:t>
                              </m:r>
                              <m:r>
                                <m:rPr>
                                  <m:nor/>
                                </m:rPr>
                                <a:rPr sz="1800">
                                  <a:latin typeface="Cambria Math"/>
                                </a:rPr>
                                <m:t> </m:t>
                              </m:r>
                              <m:r>
                                <m:rPr>
                                  <m:sty m:val="p"/>
                                </m:rPr>
                                <a:rPr sz="1800">
                                  <a:latin typeface="Cambria Math"/>
                                </a:rPr>
                                <m:t>ft</m:t>
                              </m:r>
                            </m:oMath>
                          </a14:m>
                          <a:endParaRPr sz="1800" dirty="0"/>
                        </a:p>
                      </a:txBody>
                      <a:tcPr marL="36576" marR="36576" marT="36576" marB="36576" anchor="ctr"/>
                    </a:tc>
                    <a:extLst>
                      <a:ext uri="{0D108BD9-81ED-4DB2-BD59-A6C34878D82A}">
                        <a16:rowId xmlns:a16="http://schemas.microsoft.com/office/drawing/2014/main" val="10001"/>
                      </a:ext>
                    </a:extLst>
                  </a:tr>
                </a:tbl>
              </a:graphicData>
            </a:graphic>
          </p:graphicFrame>
        </mc:Choice>
        <mc:Fallback>
          <p:graphicFrame>
            <p:nvGraphicFramePr>
              <p:cNvPr id="5" name="Table 4"/>
              <p:cNvGraphicFramePr>
                <a:graphicFrameLocks noGrp="1"/>
              </p:cNvGraphicFramePr>
              <p:nvPr>
                <p:extLst>
                  <p:ext uri="{D42A27DB-BD31-4B8C-83A1-F6EECF244321}">
                    <p14:modId xmlns:p14="http://schemas.microsoft.com/office/powerpoint/2010/main" val="3518774410"/>
                  </p:ext>
                </p:extLst>
              </p:nvPr>
            </p:nvGraphicFramePr>
            <p:xfrm>
              <a:off x="0" y="3515669"/>
              <a:ext cx="6781800" cy="1219200"/>
            </p:xfrm>
            <a:graphic>
              <a:graphicData uri="http://schemas.openxmlformats.org/drawingml/2006/table">
                <a:tbl>
                  <a:tblPr firstRow="1" bandRow="1">
                    <a:tableStyleId>{2D5ABB26-0587-4C30-8999-92F81FD0307C}</a:tableStyleId>
                  </a:tblPr>
                  <a:tblGrid>
                    <a:gridCol w="1676400">
                      <a:extLst>
                        <a:ext uri="{9D8B030D-6E8A-4147-A177-3AD203B41FA5}">
                          <a16:colId xmlns:a16="http://schemas.microsoft.com/office/drawing/2014/main" val="20000"/>
                        </a:ext>
                      </a:extLst>
                    </a:gridCol>
                    <a:gridCol w="5105400">
                      <a:extLst>
                        <a:ext uri="{9D8B030D-6E8A-4147-A177-3AD203B41FA5}">
                          <a16:colId xmlns:a16="http://schemas.microsoft.com/office/drawing/2014/main" val="20001"/>
                        </a:ext>
                      </a:extLst>
                    </a:gridCol>
                  </a:tblGrid>
                  <a:tr h="609600">
                    <a:tc>
                      <a:txBody>
                        <a:bodyPr/>
                        <a:lstStyle/>
                        <a:p>
                          <a:endParaRPr lang="en-US"/>
                        </a:p>
                      </a:txBody>
                      <a:tcPr marL="36576" marR="36576" marT="36576" marB="36576" anchor="ctr">
                        <a:blipFill>
                          <a:blip r:embed="rId3"/>
                          <a:stretch>
                            <a:fillRect r="-304727" b="-99010"/>
                          </a:stretch>
                        </a:blipFill>
                      </a:tcPr>
                    </a:tc>
                    <a:tc>
                      <a:txBody>
                        <a:bodyPr/>
                        <a:lstStyle/>
                        <a:p>
                          <a:endParaRPr lang="en-US"/>
                        </a:p>
                      </a:txBody>
                      <a:tcPr marL="36576" marR="36576" marT="36576" marB="36576" anchor="ctr">
                        <a:blipFill>
                          <a:blip r:embed="rId3"/>
                          <a:stretch>
                            <a:fillRect l="-32816" b="-99010"/>
                          </a:stretch>
                        </a:blipFill>
                      </a:tcPr>
                    </a:tc>
                    <a:extLst>
                      <a:ext uri="{0D108BD9-81ED-4DB2-BD59-A6C34878D82A}">
                        <a16:rowId xmlns:a16="http://schemas.microsoft.com/office/drawing/2014/main" val="10000"/>
                      </a:ext>
                    </a:extLst>
                  </a:tr>
                  <a:tr h="609600">
                    <a:tc>
                      <a:txBody>
                        <a:bodyPr/>
                        <a:lstStyle/>
                        <a:p>
                          <a:endParaRPr lang="en-US"/>
                        </a:p>
                      </a:txBody>
                      <a:tcPr marL="36576" marR="36576" marT="36576" marB="36576" anchor="ctr">
                        <a:blipFill>
                          <a:blip r:embed="rId3"/>
                          <a:stretch>
                            <a:fillRect t="-101000" r="-304727"/>
                          </a:stretch>
                        </a:blipFill>
                      </a:tcPr>
                    </a:tc>
                    <a:tc>
                      <a:txBody>
                        <a:bodyPr/>
                        <a:lstStyle/>
                        <a:p>
                          <a:endParaRPr lang="en-US"/>
                        </a:p>
                      </a:txBody>
                      <a:tcPr marL="36576" marR="36576" marT="36576" marB="36576" anchor="ctr">
                        <a:blipFill>
                          <a:blip r:embed="rId3"/>
                          <a:stretch>
                            <a:fillRect l="-32816" t="-101000"/>
                          </a:stretch>
                        </a:blipFill>
                      </a:tcPr>
                    </a:tc>
                    <a:extLst>
                      <a:ext uri="{0D108BD9-81ED-4DB2-BD59-A6C34878D82A}">
                        <a16:rowId xmlns:a16="http://schemas.microsoft.com/office/drawing/2014/main" val="10001"/>
                      </a:ext>
                    </a:extLst>
                  </a:tr>
                </a:tbl>
              </a:graphicData>
            </a:graphic>
          </p:graphicFrame>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A133ADB4-1CA0-F1CC-B7E8-53EBEC78E45E}"/>
                  </a:ext>
                </a:extLst>
              </p:cNvPr>
              <p:cNvSpPr txBox="1"/>
              <p:nvPr/>
            </p:nvSpPr>
            <p:spPr>
              <a:xfrm>
                <a:off x="5486400" y="4118148"/>
                <a:ext cx="3505200" cy="61734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kumimoji="0" lang="en-US" sz="2000" b="0" i="0" u="none" strike="noStrike" kern="1200" cap="none" spc="0" normalizeH="0" baseline="0" noProof="0" smtClean="0">
                          <a:ln>
                            <a:noFill/>
                          </a:ln>
                          <a:solidFill>
                            <a:srgbClr val="366092"/>
                          </a:solidFill>
                          <a:effectLst/>
                          <a:uLnTx/>
                          <a:uFillTx/>
                          <a:latin typeface="Cambria Math"/>
                          <a:ea typeface="+mn-ea"/>
                          <a:cs typeface="+mn-cs"/>
                        </a:rPr>
                        <m:t>tan</m:t>
                      </m:r>
                      <m:sSup>
                        <m:sSupPr>
                          <m:ctrlPr>
                            <a:rPr kumimoji="0" lang="ar-AE" sz="2000" b="0" i="1" u="none" strike="noStrike" kern="1200" cap="none" spc="0" normalizeH="0" baseline="0" noProof="0">
                              <a:ln>
                                <a:noFill/>
                              </a:ln>
                              <a:solidFill>
                                <a:srgbClr val="366092"/>
                              </a:solidFill>
                              <a:effectLst/>
                              <a:uLnTx/>
                              <a:uFillTx/>
                              <a:latin typeface="Cambria Math" panose="02040503050406030204" pitchFamily="18" charset="0"/>
                              <a:ea typeface="+mn-ea"/>
                            </a:rPr>
                          </m:ctrlPr>
                        </m:sSupPr>
                        <m:e>
                          <m:r>
                            <a:rPr kumimoji="0" lang="ar-AE" sz="2000" b="0" i="0" u="none" strike="noStrike" kern="1200" cap="none" spc="0" normalizeH="0" baseline="0" noProof="0">
                              <a:ln>
                                <a:noFill/>
                              </a:ln>
                              <a:solidFill>
                                <a:srgbClr val="366092"/>
                              </a:solidFill>
                              <a:effectLst/>
                              <a:uLnTx/>
                              <a:uFillTx/>
                              <a:latin typeface="Cambria Math"/>
                              <a:ea typeface="+mn-ea"/>
                            </a:rPr>
                            <m:t>60</m:t>
                          </m:r>
                          <m:r>
                            <a:rPr kumimoji="0" lang="ar-AE" sz="2000" b="0" i="1" u="none" strike="noStrike" kern="1200" cap="none" spc="0" normalizeH="0" baseline="0" noProof="0" smtClean="0">
                              <a:ln>
                                <a:noFill/>
                              </a:ln>
                              <a:solidFill>
                                <a:srgbClr val="366092"/>
                              </a:solidFill>
                              <a:effectLst/>
                              <a:uLnTx/>
                              <a:uFillTx/>
                              <a:latin typeface="Cambria Math"/>
                              <a:ea typeface="+mn-ea"/>
                            </a:rPr>
                            <m:t>˚</m:t>
                          </m:r>
                        </m:e>
                        <m:sup>
                          <m:r>
                            <m:rPr>
                              <m:nor/>
                            </m:rPr>
                            <a:rPr kumimoji="0" lang="ar-AE" sz="2000" b="0" i="0" u="none" strike="noStrike" kern="1200" cap="none" spc="0" normalizeH="0" baseline="0" noProof="0">
                              <a:ln>
                                <a:noFill/>
                              </a:ln>
                              <a:solidFill>
                                <a:srgbClr val="366092"/>
                              </a:solidFill>
                              <a:effectLst/>
                              <a:uLnTx/>
                              <a:uFillTx/>
                              <a:latin typeface="Cambria Math"/>
                              <a:ea typeface="+mn-ea"/>
                              <a:cs typeface="Arial" panose="020B0604020202020204" pitchFamily="34" charset="0"/>
                            </a:rPr>
                            <m:t> </m:t>
                          </m:r>
                        </m:sup>
                      </m:sSup>
                      <m:r>
                        <a:rPr kumimoji="0" lang="ar-AE" sz="2000" b="0" i="0" u="none" strike="noStrike" kern="1200" cap="none" spc="0" normalizeH="0" baseline="0" noProof="0">
                          <a:ln>
                            <a:noFill/>
                          </a:ln>
                          <a:solidFill>
                            <a:srgbClr val="366092"/>
                          </a:solidFill>
                          <a:effectLst/>
                          <a:uLnTx/>
                          <a:uFillTx/>
                          <a:latin typeface="Cambria Math"/>
                          <a:ea typeface="+mn-ea"/>
                        </a:rPr>
                        <m:t>=</m:t>
                      </m:r>
                      <m:func>
                        <m:funcPr>
                          <m:ctrlPr>
                            <a:rPr kumimoji="0" lang="ar-AE" sz="2000" b="0" i="1" u="none" strike="noStrike" kern="1200" cap="none" spc="0" normalizeH="0" baseline="0" noProof="0">
                              <a:ln>
                                <a:noFill/>
                              </a:ln>
                              <a:solidFill>
                                <a:srgbClr val="366092"/>
                              </a:solidFill>
                              <a:effectLst/>
                              <a:uLnTx/>
                              <a:uFillTx/>
                              <a:latin typeface="Cambria Math" panose="02040503050406030204" pitchFamily="18" charset="0"/>
                              <a:ea typeface="+mn-ea"/>
                            </a:rPr>
                          </m:ctrlPr>
                        </m:funcPr>
                        <m:fName>
                          <m:r>
                            <m:rPr>
                              <m:sty m:val="p"/>
                            </m:rPr>
                            <a:rPr kumimoji="0" lang="en-US" sz="2000" b="0" i="0" u="none" strike="noStrike" kern="1200" cap="none" spc="0" normalizeH="0" baseline="0" noProof="0">
                              <a:ln>
                                <a:noFill/>
                              </a:ln>
                              <a:solidFill>
                                <a:srgbClr val="366092"/>
                              </a:solidFill>
                              <a:effectLst/>
                              <a:uLnTx/>
                              <a:uFillTx/>
                              <a:latin typeface="Cambria Math"/>
                              <a:ea typeface="+mn-ea"/>
                              <a:cs typeface="+mn-cs"/>
                            </a:rPr>
                            <m:t>tan</m:t>
                          </m:r>
                        </m:fName>
                        <m:e>
                          <m:f>
                            <m:fPr>
                              <m:ctrlPr>
                                <a:rPr kumimoji="0" lang="ar-AE" sz="2000" b="0" i="1" u="none" strike="noStrike" kern="1200" cap="none" spc="0" normalizeH="0" baseline="0" noProof="0">
                                  <a:ln>
                                    <a:noFill/>
                                  </a:ln>
                                  <a:solidFill>
                                    <a:srgbClr val="366092"/>
                                  </a:solidFill>
                                  <a:effectLst/>
                                  <a:uLnTx/>
                                  <a:uFillTx/>
                                  <a:latin typeface="Cambria Math" panose="02040503050406030204" pitchFamily="18" charset="0"/>
                                  <a:ea typeface="+mn-ea"/>
                                </a:rPr>
                              </m:ctrlPr>
                            </m:fPr>
                            <m:num>
                              <m:r>
                                <a:rPr kumimoji="0" lang="ar-AE" sz="2000" b="0" i="0" u="none" strike="noStrike" kern="1200" cap="none" spc="0" normalizeH="0" baseline="0" noProof="0">
                                  <a:ln>
                                    <a:noFill/>
                                  </a:ln>
                                  <a:solidFill>
                                    <a:srgbClr val="366092"/>
                                  </a:solidFill>
                                  <a:effectLst/>
                                  <a:uLnTx/>
                                  <a:uFillTx/>
                                  <a:latin typeface="Cambria Math"/>
                                  <a:ea typeface="+mn-ea"/>
                                </a:rPr>
                                <m:t>𝜋</m:t>
                              </m:r>
                            </m:num>
                            <m:den>
                              <m:r>
                                <a:rPr kumimoji="0" lang="ar-AE" sz="2000" b="0" i="0" u="none" strike="noStrike" kern="1200" cap="none" spc="0" normalizeH="0" baseline="0" noProof="0">
                                  <a:ln>
                                    <a:noFill/>
                                  </a:ln>
                                  <a:solidFill>
                                    <a:srgbClr val="366092"/>
                                  </a:solidFill>
                                  <a:effectLst/>
                                  <a:uLnTx/>
                                  <a:uFillTx/>
                                  <a:latin typeface="Cambria Math"/>
                                  <a:ea typeface="+mn-ea"/>
                                </a:rPr>
                                <m:t>3</m:t>
                              </m:r>
                            </m:den>
                          </m:f>
                        </m:e>
                      </m:func>
                      <m:r>
                        <a:rPr kumimoji="0" lang="ar-AE" sz="2000" b="0" i="0" u="none" strike="noStrike" kern="1200" cap="none" spc="0" normalizeH="0" baseline="0" noProof="0">
                          <a:ln>
                            <a:noFill/>
                          </a:ln>
                          <a:solidFill>
                            <a:srgbClr val="366092"/>
                          </a:solidFill>
                          <a:effectLst/>
                          <a:uLnTx/>
                          <a:uFillTx/>
                          <a:latin typeface="Cambria Math"/>
                          <a:ea typeface="+mn-ea"/>
                        </a:rPr>
                        <m:t>=</m:t>
                      </m:r>
                      <m:rad>
                        <m:radPr>
                          <m:degHide m:val="on"/>
                          <m:ctrlPr>
                            <a:rPr kumimoji="0" lang="ar-AE" sz="2000" b="0" i="1" u="none" strike="noStrike" kern="1200" cap="none" spc="0" normalizeH="0" baseline="0" noProof="0">
                              <a:ln>
                                <a:noFill/>
                              </a:ln>
                              <a:solidFill>
                                <a:srgbClr val="366092"/>
                              </a:solidFill>
                              <a:effectLst/>
                              <a:uLnTx/>
                              <a:uFillTx/>
                              <a:latin typeface="Cambria Math" panose="02040503050406030204" pitchFamily="18" charset="0"/>
                              <a:ea typeface="+mn-ea"/>
                            </a:rPr>
                          </m:ctrlPr>
                        </m:radPr>
                        <m:deg/>
                        <m:e>
                          <m:r>
                            <a:rPr kumimoji="0" lang="ar-AE" sz="2000" b="0" i="0" u="none" strike="noStrike" kern="1200" cap="none" spc="0" normalizeH="0" baseline="0" noProof="0">
                              <a:ln>
                                <a:noFill/>
                              </a:ln>
                              <a:solidFill>
                                <a:srgbClr val="366092"/>
                              </a:solidFill>
                              <a:effectLst/>
                              <a:uLnTx/>
                              <a:uFillTx/>
                              <a:latin typeface="Cambria Math"/>
                              <a:ea typeface="+mn-ea"/>
                            </a:rPr>
                            <m:t>3</m:t>
                          </m:r>
                        </m:e>
                      </m:rad>
                    </m:oMath>
                  </m:oMathPara>
                </a14:m>
                <a:endParaRPr lang="en-US" dirty="0"/>
              </a:p>
            </p:txBody>
          </p:sp>
        </mc:Choice>
        <mc:Fallback>
          <p:sp>
            <p:nvSpPr>
              <p:cNvPr id="7" name="TextBox 6">
                <a:extLst>
                  <a:ext uri="{FF2B5EF4-FFF2-40B4-BE49-F238E27FC236}">
                    <a16:creationId xmlns:a16="http://schemas.microsoft.com/office/drawing/2014/main" id="{A133ADB4-1CA0-F1CC-B7E8-53EBEC78E45E}"/>
                  </a:ext>
                </a:extLst>
              </p:cNvPr>
              <p:cNvSpPr txBox="1">
                <a:spLocks noRot="1" noChangeAspect="1" noMove="1" noResize="1" noEditPoints="1" noAdjustHandles="1" noChangeArrowheads="1" noChangeShapeType="1" noTextEdit="1"/>
              </p:cNvSpPr>
              <p:nvPr/>
            </p:nvSpPr>
            <p:spPr>
              <a:xfrm>
                <a:off x="5486400" y="4118148"/>
                <a:ext cx="3505200" cy="61734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7BB5D442-D3EA-FC40-298D-D9608A57894E}"/>
                  </a:ext>
                </a:extLst>
              </p:cNvPr>
              <p:cNvSpPr txBox="1"/>
              <p:nvPr/>
            </p:nvSpPr>
            <p:spPr>
              <a:xfrm>
                <a:off x="3505200" y="2186722"/>
                <a:ext cx="3276600" cy="67056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kumimoji="0" lang="en-US" sz="2000" b="0" i="0" u="none" strike="noStrike" kern="1200" cap="none" spc="0" normalizeH="0" baseline="0" noProof="0" smtClean="0">
                          <a:ln>
                            <a:noFill/>
                          </a:ln>
                          <a:solidFill>
                            <a:srgbClr val="366092"/>
                          </a:solidFill>
                          <a:effectLst/>
                          <a:uLnTx/>
                          <a:uFillTx/>
                          <a:latin typeface="Cambria Math"/>
                          <a:ea typeface="+mn-ea"/>
                          <a:cs typeface="+mn-cs"/>
                        </a:rPr>
                        <m:t>cos</m:t>
                      </m:r>
                      <m:r>
                        <a:rPr kumimoji="0" lang="en-US" sz="20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60</m:t>
                      </m:r>
                      <m:r>
                        <a:rPr kumimoji="0" lang="en-US" sz="2000" b="0" i="1"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m:t>
                      </m:r>
                      <m:r>
                        <a:rPr kumimoji="0" lang="ar-AE" sz="2000" b="0" i="0" u="none" strike="noStrike" kern="1200" cap="none" spc="0" normalizeH="0" baseline="0" noProof="0">
                          <a:ln>
                            <a:noFill/>
                          </a:ln>
                          <a:solidFill>
                            <a:srgbClr val="366092"/>
                          </a:solidFill>
                          <a:effectLst/>
                          <a:uLnTx/>
                          <a:uFillTx/>
                          <a:latin typeface="Cambria Math"/>
                          <a:ea typeface="+mn-ea"/>
                          <a:cs typeface="+mn-cs"/>
                        </a:rPr>
                        <m:t>=</m:t>
                      </m:r>
                      <m:func>
                        <m:funcPr>
                          <m:ctrlPr>
                            <a:rPr kumimoji="0" lang="ar-AE" sz="20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uncPr>
                        <m:fName>
                          <m:r>
                            <m:rPr>
                              <m:sty m:val="p"/>
                            </m:rPr>
                            <a:rPr kumimoji="0" lang="en-US" sz="2000" b="0" i="0" u="none" strike="noStrike" kern="1200" cap="none" spc="0" normalizeH="0" baseline="0" noProof="0">
                              <a:ln>
                                <a:noFill/>
                              </a:ln>
                              <a:solidFill>
                                <a:srgbClr val="366092"/>
                              </a:solidFill>
                              <a:effectLst/>
                              <a:uLnTx/>
                              <a:uFillTx/>
                              <a:latin typeface="Cambria Math"/>
                              <a:ea typeface="+mn-ea"/>
                              <a:cs typeface="+mn-cs"/>
                            </a:rPr>
                            <m:t>cos</m:t>
                          </m:r>
                        </m:fName>
                        <m:e>
                          <m:f>
                            <m:fPr>
                              <m:ctrlPr>
                                <a:rPr kumimoji="0" lang="ar-AE" sz="20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Pr>
                            <m:num>
                              <m:r>
                                <a:rPr kumimoji="0" lang="ar-AE" sz="2000" b="0" i="0" u="none" strike="noStrike" kern="1200" cap="none" spc="0" normalizeH="0" baseline="0" noProof="0">
                                  <a:ln>
                                    <a:noFill/>
                                  </a:ln>
                                  <a:solidFill>
                                    <a:srgbClr val="366092"/>
                                  </a:solidFill>
                                  <a:effectLst/>
                                  <a:uLnTx/>
                                  <a:uFillTx/>
                                  <a:latin typeface="Cambria Math"/>
                                  <a:ea typeface="+mn-ea"/>
                                  <a:cs typeface="+mn-cs"/>
                                </a:rPr>
                                <m:t>𝜋</m:t>
                              </m:r>
                            </m:num>
                            <m:den>
                              <m:r>
                                <a:rPr kumimoji="0" lang="ar-AE" sz="2000" b="0" i="0" u="none" strike="noStrike" kern="1200" cap="none" spc="0" normalizeH="0" baseline="0" noProof="0">
                                  <a:ln>
                                    <a:noFill/>
                                  </a:ln>
                                  <a:solidFill>
                                    <a:srgbClr val="366092"/>
                                  </a:solidFill>
                                  <a:effectLst/>
                                  <a:uLnTx/>
                                  <a:uFillTx/>
                                  <a:latin typeface="Cambria Math"/>
                                  <a:ea typeface="+mn-ea"/>
                                  <a:cs typeface="+mn-cs"/>
                                </a:rPr>
                                <m:t>3</m:t>
                              </m:r>
                            </m:den>
                          </m:f>
                        </m:e>
                      </m:func>
                      <m:r>
                        <a:rPr kumimoji="0" lang="ar-AE" sz="2000" b="0" i="0" u="none" strike="noStrike" kern="1200" cap="none" spc="0" normalizeH="0" baseline="0" noProof="0">
                          <a:ln>
                            <a:noFill/>
                          </a:ln>
                          <a:solidFill>
                            <a:srgbClr val="366092"/>
                          </a:solidFill>
                          <a:effectLst/>
                          <a:uLnTx/>
                          <a:uFillTx/>
                          <a:latin typeface="Cambria Math"/>
                          <a:ea typeface="+mn-ea"/>
                          <a:cs typeface="+mn-cs"/>
                        </a:rPr>
                        <m:t>=</m:t>
                      </m:r>
                      <m:f>
                        <m:fPr>
                          <m:ctrlPr>
                            <a:rPr kumimoji="0" lang="ar-AE" sz="20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Pr>
                        <m:num>
                          <m:r>
                            <a:rPr kumimoji="0" lang="ar-AE" sz="2000" b="0" i="0" u="none" strike="noStrike" kern="1200" cap="none" spc="0" normalizeH="0" baseline="0" noProof="0">
                              <a:ln>
                                <a:noFill/>
                              </a:ln>
                              <a:solidFill>
                                <a:srgbClr val="366092"/>
                              </a:solidFill>
                              <a:effectLst/>
                              <a:uLnTx/>
                              <a:uFillTx/>
                              <a:latin typeface="Cambria Math"/>
                              <a:ea typeface="+mn-ea"/>
                              <a:cs typeface="+mn-cs"/>
                            </a:rPr>
                            <m:t>1</m:t>
                          </m:r>
                        </m:num>
                        <m:den>
                          <m:r>
                            <a:rPr kumimoji="0" lang="ar-AE" sz="2000" b="0" i="0" u="none" strike="noStrike" kern="1200" cap="none" spc="0" normalizeH="0" baseline="0" noProof="0">
                              <a:ln>
                                <a:noFill/>
                              </a:ln>
                              <a:solidFill>
                                <a:srgbClr val="366092"/>
                              </a:solidFill>
                              <a:effectLst/>
                              <a:uLnTx/>
                              <a:uFillTx/>
                              <a:latin typeface="Cambria Math"/>
                              <a:ea typeface="+mn-ea"/>
                              <a:cs typeface="+mn-cs"/>
                            </a:rPr>
                            <m:t>2</m:t>
                          </m:r>
                        </m:den>
                      </m:f>
                    </m:oMath>
                  </m:oMathPara>
                </a14:m>
                <a:endParaRPr lang="en-US" dirty="0"/>
              </a:p>
            </p:txBody>
          </p:sp>
        </mc:Choice>
        <mc:Fallback>
          <p:sp>
            <p:nvSpPr>
              <p:cNvPr id="9" name="TextBox 8">
                <a:extLst>
                  <a:ext uri="{FF2B5EF4-FFF2-40B4-BE49-F238E27FC236}">
                    <a16:creationId xmlns:a16="http://schemas.microsoft.com/office/drawing/2014/main" id="{7BB5D442-D3EA-FC40-298D-D9608A57894E}"/>
                  </a:ext>
                </a:extLst>
              </p:cNvPr>
              <p:cNvSpPr txBox="1">
                <a:spLocks noRot="1" noChangeAspect="1" noMove="1" noResize="1" noEditPoints="1" noAdjustHandles="1" noChangeArrowheads="1" noChangeShapeType="1" noTextEdit="1"/>
              </p:cNvSpPr>
              <p:nvPr/>
            </p:nvSpPr>
            <p:spPr>
              <a:xfrm>
                <a:off x="3505200" y="2186722"/>
                <a:ext cx="3276600" cy="670568"/>
              </a:xfrm>
              <a:prstGeom prst="rect">
                <a:avLst/>
              </a:prstGeom>
              <a:blipFill>
                <a:blip r:embed="rId5"/>
                <a:stretch>
                  <a:fillRect/>
                </a:stretch>
              </a:blipFill>
            </p:spPr>
            <p:txBody>
              <a:bodyPr/>
              <a:lstStyle/>
              <a:p>
                <a:r>
                  <a:rPr lang="en-US">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Note</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a:t>If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0</m:t>
                    </m:r>
                  </m:oMath>
                </a14:m>
                <a:r>
                  <a:rPr sz="2800"/>
                  <a:t>, then </a:t>
                </a:r>
                <a14:m>
                  <m:oMath xmlns:m="http://schemas.openxmlformats.org/officeDocument/2006/math">
                    <m:r>
                      <m:rPr>
                        <m:sty m:val="p"/>
                      </m:rPr>
                      <a:rPr>
                        <a:latin typeface="Cambria Math" panose="02040503050406030204" pitchFamily="18" charset="0"/>
                      </a:rPr>
                      <m:t>tan</m:t>
                    </m:r>
                    <m:r>
                      <a:rPr>
                        <a:latin typeface="Cambria Math" panose="02040503050406030204" pitchFamily="18" charset="0"/>
                      </a:rPr>
                      <m:t>⁡</m:t>
                    </m:r>
                    <m:r>
                      <a:rPr>
                        <a:latin typeface="Cambria Math" panose="02040503050406030204" pitchFamily="18" charset="0"/>
                      </a:rPr>
                      <m:t>𝜃</m:t>
                    </m:r>
                  </m:oMath>
                </a14:m>
                <a:r>
                  <a:rPr sz="2800"/>
                  <a:t> and </a:t>
                </a:r>
                <a14:m>
                  <m:oMath xmlns:m="http://schemas.openxmlformats.org/officeDocument/2006/math">
                    <m:r>
                      <m:rPr>
                        <m:sty m:val="p"/>
                      </m:rPr>
                      <a:rPr>
                        <a:latin typeface="Cambria Math" panose="02040503050406030204" pitchFamily="18" charset="0"/>
                      </a:rPr>
                      <m:t>sec</m:t>
                    </m:r>
                    <m:r>
                      <a:rPr>
                        <a:latin typeface="Cambria Math" panose="02040503050406030204" pitchFamily="18" charset="0"/>
                      </a:rPr>
                      <m:t>⁡</m:t>
                    </m:r>
                    <m:r>
                      <a:rPr>
                        <a:latin typeface="Cambria Math" panose="02040503050406030204" pitchFamily="18" charset="0"/>
                      </a:rPr>
                      <m:t>𝜃</m:t>
                    </m:r>
                  </m:oMath>
                </a14:m>
                <a:r>
                  <a:rPr sz="2800"/>
                  <a:t> are </a:t>
                </a:r>
                <a:r>
                  <a:rPr sz="2800" b="1"/>
                  <a:t>undefined</a:t>
                </a:r>
                <a:r>
                  <a:rPr sz="2800"/>
                  <a:t>. Also, if </a:t>
                </a:r>
                <a14:m>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0</m:t>
                    </m:r>
                  </m:oMath>
                </a14:m>
                <a:r>
                  <a:rPr sz="2800"/>
                  <a:t>, then </a:t>
                </a:r>
                <a14:m>
                  <m:oMath xmlns:m="http://schemas.openxmlformats.org/officeDocument/2006/math">
                    <m:r>
                      <m:rPr>
                        <m:sty m:val="p"/>
                      </m:rPr>
                      <a:rPr>
                        <a:latin typeface="Cambria Math" panose="02040503050406030204" pitchFamily="18" charset="0"/>
                      </a:rPr>
                      <m:t>cot</m:t>
                    </m:r>
                    <m:r>
                      <a:rPr>
                        <a:latin typeface="Cambria Math" panose="02040503050406030204" pitchFamily="18" charset="0"/>
                      </a:rPr>
                      <m:t>⁡</m:t>
                    </m:r>
                    <m:r>
                      <a:rPr>
                        <a:latin typeface="Cambria Math" panose="02040503050406030204" pitchFamily="18" charset="0"/>
                      </a:rPr>
                      <m:t>𝜃</m:t>
                    </m:r>
                  </m:oMath>
                </a14:m>
                <a:r>
                  <a:rPr sz="2800"/>
                  <a:t> and </a:t>
                </a:r>
                <a14:m>
                  <m:oMath xmlns:m="http://schemas.openxmlformats.org/officeDocument/2006/math">
                    <m:r>
                      <m:rPr>
                        <m:sty m:val="p"/>
                      </m:rPr>
                      <a:rPr>
                        <a:latin typeface="Cambria Math" panose="02040503050406030204" pitchFamily="18" charset="0"/>
                      </a:rPr>
                      <m:t>csc</m:t>
                    </m:r>
                    <m:r>
                      <a:rPr>
                        <a:latin typeface="Cambria Math" panose="02040503050406030204" pitchFamily="18" charset="0"/>
                      </a:rPr>
                      <m:t>⁡</m:t>
                    </m:r>
                    <m:r>
                      <a:rPr>
                        <a:latin typeface="Cambria Math" panose="02040503050406030204" pitchFamily="18" charset="0"/>
                      </a:rPr>
                      <m:t>𝜃</m:t>
                    </m:r>
                  </m:oMath>
                </a14:m>
                <a:r>
                  <a:rPr sz="2800"/>
                  <a:t> are </a:t>
                </a:r>
                <a:r>
                  <a:rPr sz="2800" b="1"/>
                  <a:t>undefined</a:t>
                </a:r>
                <a:r>
                  <a:rPr sz="280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98"/>
                </a:stretch>
              </a:blipFill>
            </p:spPr>
            <p:txBody>
              <a:bodyPr/>
              <a:lstStyle/>
              <a:p>
                <a:r>
                  <a:rPr lang="en-US">
                    <a:noFill/>
                  </a:rPr>
                  <a:t> </a:t>
                </a:r>
              </a:p>
            </p:txBody>
          </p:sp>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Trigonometric Functions</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a:t>Use the given figure and the definitions to find the values of </a:t>
                </a:r>
                <a14:m>
                  <m:oMath xmlns:m="http://schemas.openxmlformats.org/officeDocument/2006/math">
                    <m:r>
                      <m:rPr>
                        <m:sty m:val="p"/>
                      </m:rPr>
                      <a:rPr>
                        <a:latin typeface="Cambria Math" panose="02040503050406030204" pitchFamily="18" charset="0"/>
                      </a:rPr>
                      <m:t>sin</m:t>
                    </m:r>
                    <m:r>
                      <a:rPr>
                        <a:latin typeface="Cambria Math" panose="02040503050406030204" pitchFamily="18" charset="0"/>
                      </a:rPr>
                      <m:t>⁡</m:t>
                    </m:r>
                    <m:r>
                      <a:rPr>
                        <a:latin typeface="Cambria Math" panose="02040503050406030204" pitchFamily="18" charset="0"/>
                      </a:rPr>
                      <m:t>𝜃</m:t>
                    </m:r>
                  </m:oMath>
                </a14:m>
                <a:r>
                  <a:rPr sz="2800"/>
                  <a:t>, </a:t>
                </a:r>
                <a14:m>
                  <m:oMath xmlns:m="http://schemas.openxmlformats.org/officeDocument/2006/math">
                    <m:r>
                      <m:rPr>
                        <m:sty m:val="p"/>
                      </m:rPr>
                      <a:rPr>
                        <a:latin typeface="Cambria Math" panose="02040503050406030204" pitchFamily="18" charset="0"/>
                      </a:rPr>
                      <m:t>cos</m:t>
                    </m:r>
                    <m:r>
                      <a:rPr>
                        <a:latin typeface="Cambria Math" panose="02040503050406030204" pitchFamily="18" charset="0"/>
                      </a:rPr>
                      <m:t>⁡</m:t>
                    </m:r>
                    <m:r>
                      <a:rPr>
                        <a:latin typeface="Cambria Math" panose="02040503050406030204" pitchFamily="18" charset="0"/>
                      </a:rPr>
                      <m:t>𝜃</m:t>
                    </m:r>
                  </m:oMath>
                </a14:m>
                <a:r>
                  <a:rPr sz="2800"/>
                  <a:t>, and </a:t>
                </a:r>
                <a14:m>
                  <m:oMath xmlns:m="http://schemas.openxmlformats.org/officeDocument/2006/math">
                    <m:r>
                      <m:rPr>
                        <m:sty m:val="p"/>
                      </m:rPr>
                      <a:rPr>
                        <a:latin typeface="Cambria Math" panose="02040503050406030204" pitchFamily="18" charset="0"/>
                      </a:rPr>
                      <m:t>tan</m:t>
                    </m:r>
                    <m:r>
                      <a:rPr>
                        <a:latin typeface="Cambria Math" panose="02040503050406030204" pitchFamily="18" charset="0"/>
                      </a:rPr>
                      <m:t>⁡</m:t>
                    </m:r>
                    <m:r>
                      <a:rPr>
                        <a:latin typeface="Cambria Math" panose="02040503050406030204" pitchFamily="18" charset="0"/>
                      </a:rPr>
                      <m:t>𝜃</m:t>
                    </m:r>
                  </m:oMath>
                </a14:m>
                <a:r>
                  <a:rPr sz="2800"/>
                  <a:t> for angle </a:t>
                </a:r>
                <a14:m>
                  <m:oMath xmlns:m="http://schemas.openxmlformats.org/officeDocument/2006/math">
                    <m:r>
                      <a:rPr>
                        <a:latin typeface="Cambria Math" panose="02040503050406030204" pitchFamily="18" charset="0"/>
                      </a:rPr>
                      <m:t>𝜃</m:t>
                    </m:r>
                  </m:oMath>
                </a14:m>
                <a:r>
                  <a:rPr sz="280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Trigonometric Functions (cont.)</a:t>
            </a:r>
          </a:p>
        </p:txBody>
      </p:sp>
      <p:pic>
        <p:nvPicPr>
          <p:cNvPr id="5" name="Content Placeholder 4">
            <a:extLst>
              <a:ext uri="{FF2B5EF4-FFF2-40B4-BE49-F238E27FC236}">
                <a16:creationId xmlns:a16="http://schemas.microsoft.com/office/drawing/2014/main" id="{1A1AFD96-A229-DAF3-A789-97A8723ACE0A}"/>
              </a:ext>
            </a:extLst>
          </p:cNvPr>
          <p:cNvPicPr>
            <a:picLocks noGrp="1" noChangeAspect="1"/>
          </p:cNvPicPr>
          <p:nvPr>
            <p:ph sz="quarter" idx="11"/>
          </p:nvPr>
        </p:nvPicPr>
        <p:blipFill>
          <a:blip r:embed="rId2"/>
          <a:stretch>
            <a:fillRect/>
          </a:stretch>
        </p:blipFill>
        <p:spPr>
          <a:xfrm>
            <a:off x="2075692" y="1082675"/>
            <a:ext cx="4992616" cy="4849813"/>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Trigonometric Functions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marL="514350" indent="-514350">
                  <a:buFont typeface="+mj-lt"/>
                  <a:buAutoNum type="alphaLcPeriod"/>
                  <a:defRPr sz="2800"/>
                </a:pPr>
                <a:r>
                  <a:t>​</a:t>
                </a:r>
                <a14:m>
                  <m:oMath xmlns:m="http://schemas.openxmlformats.org/officeDocument/2006/math">
                    <m:r>
                      <a:rPr>
                        <a:latin typeface="Cambria Math" panose="02040503050406030204" pitchFamily="18" charset="0"/>
                      </a:rPr>
                      <m:t>𝜃</m:t>
                    </m:r>
                    <m:r>
                      <a:rPr>
                        <a:latin typeface="Cambria Math" panose="02040503050406030204" pitchFamily="18" charset="0"/>
                      </a:rPr>
                      <m:t>=</m:t>
                    </m:r>
                    <m:r>
                      <a:rPr>
                        <a:latin typeface="Cambria Math" panose="02040503050406030204" pitchFamily="18" charset="0"/>
                      </a:rPr>
                      <m:t>0</m:t>
                    </m:r>
                  </m:oMath>
                </a14:m>
                <a:endParaRPr/>
              </a:p>
              <a:p>
                <a:pPr marL="514350" indent="-514350">
                  <a:buFont typeface="+mj-lt"/>
                  <a:buAutoNum type="alphaLcPeriod" startAt="2"/>
                  <a:defRPr sz="2800"/>
                </a:pPr>
                <a:r>
                  <a:t>​</a:t>
                </a:r>
                <a14:m>
                  <m:oMath xmlns:m="http://schemas.openxmlformats.org/officeDocument/2006/math">
                    <m:r>
                      <a:rPr>
                        <a:latin typeface="Cambria Math" panose="02040503050406030204" pitchFamily="18" charset="0"/>
                      </a:rPr>
                      <m:t>𝜃</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oMath>
                </a14:m>
                <a:endParaRPr/>
              </a:p>
              <a:p>
                <a:pPr marL="514350" indent="-514350">
                  <a:buFont typeface="+mj-lt"/>
                  <a:buAutoNum type="alphaLcPeriod" startAt="3"/>
                  <a:defRPr sz="2800"/>
                </a:pPr>
                <a:r>
                  <a:t>​</a:t>
                </a:r>
                <a14:m>
                  <m:oMath xmlns:m="http://schemas.openxmlformats.org/officeDocument/2006/math">
                    <m:r>
                      <a:rPr>
                        <a:latin typeface="Cambria Math" panose="02040503050406030204" pitchFamily="18" charset="0"/>
                      </a:rPr>
                      <m:t>𝜃</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4</m:t>
                        </m:r>
                      </m:den>
                    </m:f>
                  </m:oMath>
                </a14:m>
                <a:endParaRP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Trigonometric Functions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sz="2800" b="1"/>
                  <a:t>Solution</a:t>
                </a:r>
              </a:p>
              <a:p>
                <a:pPr marL="514350" indent="-514350">
                  <a:buFont typeface="+mj-lt"/>
                  <a:buAutoNum type="alphaLcPeriod"/>
                  <a:defRPr sz="2800"/>
                </a:pPr>
                <a:r>
                  <a:t>​</a:t>
                </a:r>
                <a:r>
                  <a:rPr sz="2800"/>
                  <a:t>For </a:t>
                </a:r>
                <a14:m>
                  <m:oMath xmlns:m="http://schemas.openxmlformats.org/officeDocument/2006/math">
                    <m:r>
                      <a:rPr>
                        <a:latin typeface="Cambria Math" panose="02040503050406030204" pitchFamily="18" charset="0"/>
                      </a:rPr>
                      <m:t>𝜃</m:t>
                    </m:r>
                    <m:r>
                      <a:rPr>
                        <a:latin typeface="Cambria Math" panose="02040503050406030204" pitchFamily="18" charset="0"/>
                      </a:rPr>
                      <m:t>=</m:t>
                    </m:r>
                    <m:r>
                      <a:rPr>
                        <a:latin typeface="Cambria Math" panose="02040503050406030204" pitchFamily="18" charset="0"/>
                      </a:rPr>
                      <m:t>0</m:t>
                    </m:r>
                  </m:oMath>
                </a14:m>
                <a:r>
                  <a:rPr sz="2800"/>
                  <a:t>, we have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m:t>
                    </m:r>
                  </m:oMath>
                </a14:m>
                <a:r>
                  <a:rPr sz="2800"/>
                  <a:t> and </a:t>
                </a:r>
                <a14:m>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0</m:t>
                    </m:r>
                  </m:oMath>
                </a14:m>
                <a:r>
                  <a:rPr sz="2800"/>
                  <a:t>. Therefore, </a:t>
                </a:r>
                <a14:m>
                  <m:oMath xmlns:m="http://schemas.openxmlformats.org/officeDocument/2006/math">
                    <m:func>
                      <m:funcPr>
                        <m:ctrlPr>
                          <a:rPr>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0</m:t>
                        </m:r>
                      </m:e>
                    </m:func>
                    <m:r>
                      <a:rPr>
                        <a:latin typeface="Cambria Math" panose="02040503050406030204" pitchFamily="18" charset="0"/>
                      </a:rPr>
                      <m:t>=</m:t>
                    </m:r>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0</m:t>
                    </m:r>
                  </m:oMath>
                </a14:m>
                <a:r>
                  <a:rPr sz="2800"/>
                  <a:t>, </a:t>
                </a:r>
                <a14:m>
                  <m:oMath xmlns:m="http://schemas.openxmlformats.org/officeDocument/2006/math">
                    <m:func>
                      <m:funcPr>
                        <m:ctrlPr>
                          <a:rPr>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0</m:t>
                        </m:r>
                      </m:e>
                    </m:func>
                    <m:r>
                      <a:rPr>
                        <a:latin typeface="Cambria Math" panose="02040503050406030204" pitchFamily="18" charset="0"/>
                      </a:rPr>
                      <m:t>=</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m:t>
                    </m:r>
                  </m:oMath>
                </a14:m>
                <a:r>
                  <a:rPr sz="2800"/>
                  <a:t>, and </a:t>
                </a:r>
                <a14:m>
                  <m:oMath xmlns:m="http://schemas.openxmlformats.org/officeDocument/2006/math">
                    <m:func>
                      <m:funcPr>
                        <m:ctrlPr>
                          <a:rPr>
                            <a:latin typeface="Cambria Math" panose="02040503050406030204" pitchFamily="18" charset="0"/>
                          </a:rPr>
                        </m:ctrlPr>
                      </m:funcPr>
                      <m:fName>
                        <m:r>
                          <m:rPr>
                            <m:sty m:val="p"/>
                          </m:rPr>
                          <a:rPr>
                            <a:latin typeface="Cambria Math" panose="02040503050406030204" pitchFamily="18" charset="0"/>
                          </a:rPr>
                          <m:t>tan</m:t>
                        </m:r>
                      </m:fName>
                      <m:e>
                        <m:r>
                          <a:rPr>
                            <a:latin typeface="Cambria Math" panose="02040503050406030204" pitchFamily="18" charset="0"/>
                          </a:rPr>
                          <m:t>0</m:t>
                        </m:r>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𝑦</m:t>
                        </m:r>
                      </m:num>
                      <m:den>
                        <m:r>
                          <a:rPr>
                            <a:latin typeface="Cambria Math" panose="02040503050406030204" pitchFamily="18" charset="0"/>
                          </a:rPr>
                          <m:t>𝑥</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0</m:t>
                        </m:r>
                      </m:num>
                      <m:den>
                        <m:r>
                          <a:rPr>
                            <a:latin typeface="Cambria Math" panose="02040503050406030204" pitchFamily="18" charset="0"/>
                          </a:rPr>
                          <m:t>1</m:t>
                        </m:r>
                      </m:den>
                    </m:f>
                    <m:r>
                      <a:rPr>
                        <a:latin typeface="Cambria Math" panose="02040503050406030204" pitchFamily="18" charset="0"/>
                      </a:rPr>
                      <m:t>=</m:t>
                    </m:r>
                    <m:r>
                      <a:rPr>
                        <a:latin typeface="Cambria Math" panose="02040503050406030204" pitchFamily="18" charset="0"/>
                      </a:rPr>
                      <m:t>0</m:t>
                    </m:r>
                  </m:oMath>
                </a14:m>
                <a:r>
                  <a:rPr sz="2800"/>
                  <a:t>.</a:t>
                </a:r>
              </a:p>
              <a:p>
                <a:pPr marL="514350" indent="-514350">
                  <a:buFont typeface="+mj-lt"/>
                  <a:buAutoNum type="alphaLcPeriod" startAt="2"/>
                  <a:defRPr sz="2800"/>
                </a:pPr>
                <a:r>
                  <a:t>​</a:t>
                </a:r>
                <a:r>
                  <a:rPr sz="2800"/>
                  <a:t>For </a:t>
                </a:r>
                <a14:m>
                  <m:oMath xmlns:m="http://schemas.openxmlformats.org/officeDocument/2006/math">
                    <m:r>
                      <a:rPr>
                        <a:latin typeface="Cambria Math" panose="02040503050406030204" pitchFamily="18" charset="0"/>
                      </a:rPr>
                      <m:t>𝜃</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oMath>
                </a14:m>
                <a:r>
                  <a:rPr sz="2800"/>
                  <a:t>, we have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0</m:t>
                    </m:r>
                  </m:oMath>
                </a14:m>
                <a:r>
                  <a:rPr sz="2800"/>
                  <a:t> and </a:t>
                </a:r>
                <a14:m>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1</m:t>
                    </m:r>
                  </m:oMath>
                </a14:m>
                <a:r>
                  <a:rPr sz="2800"/>
                  <a:t>. Therefore, </a:t>
                </a:r>
                <a14:m>
                  <m:oMath xmlns:m="http://schemas.openxmlformats.org/officeDocument/2006/math">
                    <m:r>
                      <m:rPr>
                        <m:sty m:val="p"/>
                      </m:rPr>
                      <a:rPr>
                        <a:latin typeface="Cambria Math" panose="02040503050406030204" pitchFamily="18" charset="0"/>
                      </a:rPr>
                      <m:t>sin</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r>
                      <a:rPr>
                        <a:latin typeface="Cambria Math" panose="02040503050406030204" pitchFamily="18" charset="0"/>
                      </a:rPr>
                      <m:t>=</m:t>
                    </m:r>
                    <m:r>
                      <a:rPr>
                        <a:latin typeface="Cambria Math" panose="02040503050406030204" pitchFamily="18" charset="0"/>
                      </a:rPr>
                      <m:t>1</m:t>
                    </m:r>
                  </m:oMath>
                </a14:m>
                <a:r>
                  <a:rPr sz="2800"/>
                  <a:t>, </a:t>
                </a:r>
                <a14:m>
                  <m:oMath xmlns:m="http://schemas.openxmlformats.org/officeDocument/2006/math">
                    <m:r>
                      <m:rPr>
                        <m:sty m:val="p"/>
                      </m:rPr>
                      <a:rPr>
                        <a:latin typeface="Cambria Math" panose="02040503050406030204" pitchFamily="18" charset="0"/>
                      </a:rPr>
                      <m:t>cos</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r>
                      <a:rPr>
                        <a:latin typeface="Cambria Math" panose="02040503050406030204" pitchFamily="18" charset="0"/>
                      </a:rPr>
                      <m:t>=</m:t>
                    </m:r>
                    <m:r>
                      <a:rPr>
                        <a:latin typeface="Cambria Math" panose="02040503050406030204" pitchFamily="18" charset="0"/>
                      </a:rPr>
                      <m:t>0</m:t>
                    </m:r>
                  </m:oMath>
                </a14:m>
                <a:r>
                  <a:rPr sz="2800"/>
                  <a:t> and </a:t>
                </a:r>
                <a14:m>
                  <m:oMath xmlns:m="http://schemas.openxmlformats.org/officeDocument/2006/math">
                    <m:r>
                      <m:rPr>
                        <m:sty m:val="p"/>
                      </m:rPr>
                      <a:rPr>
                        <a:latin typeface="Cambria Math" panose="02040503050406030204" pitchFamily="18" charset="0"/>
                      </a:rPr>
                      <m:t>tan</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0</m:t>
                        </m:r>
                      </m:den>
                    </m:f>
                    <m:r>
                      <a:rPr>
                        <a:latin typeface="Cambria Math" panose="02040503050406030204" pitchFamily="18" charset="0"/>
                      </a:rPr>
                      <m:t>=</m:t>
                    </m:r>
                    <m:r>
                      <m:rPr>
                        <m:nor/>
                      </m:rPr>
                      <a:rPr/>
                      <m:t>undefined</m:t>
                    </m:r>
                  </m:oMath>
                </a14:m>
                <a:r>
                  <a:rPr sz="2800"/>
                  <a:t>.</a:t>
                </a:r>
              </a:p>
              <a:p>
                <a:pPr marL="514350" indent="-514350">
                  <a:buFont typeface="+mj-lt"/>
                  <a:buAutoNum type="alphaLcPeriod" startAt="3"/>
                  <a:defRPr sz="2800"/>
                </a:pPr>
                <a:r>
                  <a:t>​</a:t>
                </a:r>
                <a:r>
                  <a:rPr sz="2800"/>
                  <a:t>For </a:t>
                </a:r>
                <a14:m>
                  <m:oMath xmlns:m="http://schemas.openxmlformats.org/officeDocument/2006/math">
                    <m:r>
                      <a:rPr>
                        <a:latin typeface="Cambria Math" panose="02040503050406030204" pitchFamily="18" charset="0"/>
                      </a:rPr>
                      <m:t>𝜃</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4</m:t>
                        </m:r>
                      </m:den>
                    </m:f>
                  </m:oMath>
                </a14:m>
                <a:r>
                  <a:rPr sz="2800"/>
                  <a:t>, we locate the point of intersection in the first quadrant of the line </a:t>
                </a:r>
                <a14:m>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𝑥</m:t>
                    </m:r>
                  </m:oMath>
                </a14:m>
                <a:r>
                  <a:rPr sz="2800"/>
                  <a:t> and the unit circle.</a:t>
                </a:r>
              </a:p>
              <a:p>
                <a:r>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1333" b="-3436"/>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Trigonometric Functions (cont.)</a:t>
            </a:r>
          </a:p>
        </p:txBody>
      </p:sp>
      <mc:AlternateContent xmlns:mc="http://schemas.openxmlformats.org/markup-compatibility/2006">
        <mc:Choice xmlns:a14="http://schemas.microsoft.com/office/drawing/2010/main"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1373491152"/>
                  </p:ext>
                </p:extLst>
              </p:nvPr>
            </p:nvGraphicFramePr>
            <p:xfrm>
              <a:off x="457200" y="1105523"/>
              <a:ext cx="8229600" cy="2968371"/>
            </p:xfrm>
            <a:graphic>
              <a:graphicData uri="http://schemas.openxmlformats.org/drawingml/2006/table">
                <a:tbl>
                  <a:tblPr firstRow="1" bandRow="1">
                    <a:tableStyleId>{2D5ABB26-0587-4C30-8999-92F81FD0307C}</a:tableStyleId>
                  </a:tblPr>
                  <a:tblGrid>
                    <a:gridCol w="14478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5029200">
                      <a:extLst>
                        <a:ext uri="{9D8B030D-6E8A-4147-A177-3AD203B41FA5}">
                          <a16:colId xmlns:a16="http://schemas.microsoft.com/office/drawing/2014/main" val="20002"/>
                        </a:ext>
                      </a:extLst>
                    </a:gridCol>
                  </a:tblGrid>
                  <a:tr h="370840">
                    <a:tc>
                      <a:txBody>
                        <a:bodyPr/>
                        <a:lstStyle/>
                        <a:p>
                          <a:pPr algn="r">
                            <a:defRPr sz="1800"/>
                          </a:pPr>
                          <a:r>
                            <a:rPr sz="2800" dirty="0"/>
                            <a:t>​</a:t>
                          </a:r>
                          <a14:m>
                            <m:oMath xmlns:m="http://schemas.openxmlformats.org/officeDocument/2006/math">
                              <m:sSup>
                                <m:sSupPr>
                                  <m:ctrlPr>
                                    <a:rPr sz="2800">
                                      <a:latin typeface="Cambria Math" panose="02040503050406030204" pitchFamily="18" charset="0"/>
                                    </a:rPr>
                                  </m:ctrlPr>
                                </m:sSupPr>
                                <m:e>
                                  <m:r>
                                    <a:rPr sz="2800">
                                      <a:latin typeface="Cambria Math"/>
                                    </a:rPr>
                                    <m:t>𝑥</m:t>
                                  </m:r>
                                </m:e>
                                <m:sup>
                                  <m:r>
                                    <a:rPr sz="2800">
                                      <a:latin typeface="Cambria Math"/>
                                    </a:rPr>
                                    <m:t>2</m:t>
                                  </m:r>
                                </m:sup>
                              </m:sSup>
                              <m:r>
                                <a:rPr sz="2800">
                                  <a:latin typeface="Cambria Math"/>
                                </a:rPr>
                                <m:t>+</m:t>
                              </m:r>
                              <m:sSup>
                                <m:sSupPr>
                                  <m:ctrlPr>
                                    <a:rPr sz="2800" i="1">
                                      <a:latin typeface="Cambria Math" panose="02040503050406030204" pitchFamily="18" charset="0"/>
                                    </a:rPr>
                                  </m:ctrlPr>
                                </m:sSupPr>
                                <m:e>
                                  <m:r>
                                    <a:rPr sz="2800">
                                      <a:latin typeface="Cambria Math"/>
                                    </a:rPr>
                                    <m:t>𝑦</m:t>
                                  </m:r>
                                </m:e>
                                <m:sup>
                                  <m:r>
                                    <a:rPr sz="2800">
                                      <a:latin typeface="Cambria Math"/>
                                    </a:rPr>
                                    <m:t>2</m:t>
                                  </m:r>
                                </m:sup>
                              </m:sSup>
                            </m:oMath>
                          </a14:m>
                          <a:endParaRPr sz="2800" dirty="0"/>
                        </a:p>
                      </a:txBody>
                      <a:tcPr/>
                    </a:tc>
                    <a:tc>
                      <a:txBody>
                        <a:bodyPr/>
                        <a:lstStyle/>
                        <a:p>
                          <a:pPr algn="l">
                            <a:defRPr sz="1800"/>
                          </a:pPr>
                          <a:r>
                            <a:rPr sz="2800" dirty="0"/>
                            <a:t>​</a:t>
                          </a:r>
                          <a14:m>
                            <m:oMath xmlns:m="http://schemas.openxmlformats.org/officeDocument/2006/math">
                              <m:r>
                                <a:rPr sz="2800">
                                  <a:latin typeface="Cambria Math"/>
                                </a:rPr>
                                <m:t>=</m:t>
                              </m:r>
                              <m:r>
                                <a:rPr sz="2800">
                                  <a:latin typeface="Cambria Math"/>
                                </a:rPr>
                                <m:t>1</m:t>
                              </m:r>
                            </m:oMath>
                          </a14:m>
                          <a:endParaRPr sz="2800" dirty="0"/>
                        </a:p>
                      </a:txBody>
                      <a:tcPr/>
                    </a:tc>
                    <a:tc>
                      <a:txBody>
                        <a:bodyPr/>
                        <a:lstStyle/>
                        <a:p>
                          <a:pPr algn="l">
                            <a:defRPr b="1"/>
                          </a:pPr>
                          <a:r>
                            <a:rPr lang="en-US" sz="2800" b="0" dirty="0"/>
                            <a:t>This defines the unit circle.</a:t>
                          </a:r>
                          <a:endParaRPr sz="2800" b="0" dirty="0"/>
                        </a:p>
                      </a:txBody>
                      <a:tcPr/>
                    </a:tc>
                    <a:extLst>
                      <a:ext uri="{0D108BD9-81ED-4DB2-BD59-A6C34878D82A}">
                        <a16:rowId xmlns:a16="http://schemas.microsoft.com/office/drawing/2014/main" val="10000"/>
                      </a:ext>
                    </a:extLst>
                  </a:tr>
                  <a:tr h="370840">
                    <a:tc>
                      <a:txBody>
                        <a:bodyPr/>
                        <a:lstStyle/>
                        <a:p>
                          <a:pPr algn="r">
                            <a:defRPr sz="1800"/>
                          </a:pPr>
                          <a:r>
                            <a:rPr sz="2800" dirty="0"/>
                            <a:t>​</a:t>
                          </a:r>
                          <a14:m>
                            <m:oMath xmlns:m="http://schemas.openxmlformats.org/officeDocument/2006/math">
                              <m:sSup>
                                <m:sSupPr>
                                  <m:ctrlPr>
                                    <a:rPr sz="2800">
                                      <a:latin typeface="Cambria Math" panose="02040503050406030204" pitchFamily="18" charset="0"/>
                                    </a:rPr>
                                  </m:ctrlPr>
                                </m:sSupPr>
                                <m:e>
                                  <m:r>
                                    <a:rPr sz="2800">
                                      <a:latin typeface="Cambria Math"/>
                                    </a:rPr>
                                    <m:t>𝑥</m:t>
                                  </m:r>
                                </m:e>
                                <m:sup>
                                  <m:r>
                                    <a:rPr sz="2800">
                                      <a:latin typeface="Cambria Math"/>
                                    </a:rPr>
                                    <m:t>2</m:t>
                                  </m:r>
                                </m:sup>
                              </m:sSup>
                              <m:r>
                                <a:rPr sz="2800">
                                  <a:latin typeface="Cambria Math"/>
                                </a:rPr>
                                <m:t>+</m:t>
                              </m:r>
                              <m:sSup>
                                <m:sSupPr>
                                  <m:ctrlPr>
                                    <a:rPr sz="2800" i="1">
                                      <a:latin typeface="Cambria Math" panose="02040503050406030204" pitchFamily="18" charset="0"/>
                                    </a:rPr>
                                  </m:ctrlPr>
                                </m:sSupPr>
                                <m:e>
                                  <m:r>
                                    <a:rPr sz="2800">
                                      <a:latin typeface="Cambria Math"/>
                                    </a:rPr>
                                    <m:t>𝑥</m:t>
                                  </m:r>
                                </m:e>
                                <m:sup>
                                  <m:r>
                                    <a:rPr sz="2800">
                                      <a:latin typeface="Cambria Math"/>
                                    </a:rPr>
                                    <m:t>2</m:t>
                                  </m:r>
                                </m:sup>
                              </m:sSup>
                            </m:oMath>
                          </a14:m>
                          <a:endParaRPr sz="2800" dirty="0"/>
                        </a:p>
                      </a:txBody>
                      <a:tcPr/>
                    </a:tc>
                    <a:tc>
                      <a:txBody>
                        <a:bodyPr/>
                        <a:lstStyle/>
                        <a:p>
                          <a:pPr algn="l">
                            <a:defRPr sz="1800"/>
                          </a:pPr>
                          <a:r>
                            <a:rPr sz="2800"/>
                            <a:t>​</a:t>
                          </a:r>
                          <a14:m>
                            <m:oMath xmlns:m="http://schemas.openxmlformats.org/officeDocument/2006/math">
                              <m:r>
                                <a:rPr sz="2800">
                                  <a:latin typeface="Cambria Math"/>
                                </a:rPr>
                                <m:t>=</m:t>
                              </m:r>
                              <m:r>
                                <a:rPr sz="2800">
                                  <a:latin typeface="Cambria Math"/>
                                </a:rPr>
                                <m:t>1</m:t>
                              </m:r>
                            </m:oMath>
                          </a14:m>
                          <a:endParaRPr sz="2800"/>
                        </a:p>
                      </a:txBody>
                      <a:tcPr/>
                    </a:tc>
                    <a:tc>
                      <a:txBody>
                        <a:bodyPr/>
                        <a:lstStyle/>
                        <a:p>
                          <a:pPr algn="l">
                            <a:defRPr sz="1100" b="1"/>
                          </a:pPr>
                          <a:r>
                            <a:rPr sz="2800" b="0" dirty="0"/>
                            <a:t>Substitute </a:t>
                          </a:r>
                          <a14:m>
                            <m:oMath xmlns:m="http://schemas.openxmlformats.org/officeDocument/2006/math">
                              <m:r>
                                <m:rPr>
                                  <m:sty m:val="p"/>
                                </m:rPr>
                                <a:rPr lang="en-US" sz="2800" b="0" i="1" smtClean="0">
                                  <a:latin typeface="Cambria Math"/>
                                </a:rPr>
                                <m:t>x</m:t>
                              </m:r>
                            </m:oMath>
                          </a14:m>
                          <a:r>
                            <a:rPr sz="2800" b="0" dirty="0"/>
                            <a:t> for </a:t>
                          </a:r>
                          <a14:m>
                            <m:oMath xmlns:m="http://schemas.openxmlformats.org/officeDocument/2006/math">
                              <m:r>
                                <m:rPr>
                                  <m:sty m:val="p"/>
                                </m:rPr>
                                <a:rPr lang="en-US" sz="2800" b="0" i="1" smtClean="0">
                                  <a:latin typeface="Cambria Math"/>
                                </a:rPr>
                                <m:t>y</m:t>
                              </m:r>
                            </m:oMath>
                          </a14:m>
                          <a:r>
                            <a:rPr sz="2800" b="0" dirty="0"/>
                            <a:t>.</a:t>
                          </a:r>
                        </a:p>
                      </a:txBody>
                      <a:tcPr/>
                    </a:tc>
                    <a:extLst>
                      <a:ext uri="{0D108BD9-81ED-4DB2-BD59-A6C34878D82A}">
                        <a16:rowId xmlns:a16="http://schemas.microsoft.com/office/drawing/2014/main" val="10001"/>
                      </a:ext>
                    </a:extLst>
                  </a:tr>
                  <a:tr h="370840">
                    <a:tc>
                      <a:txBody>
                        <a:bodyPr/>
                        <a:lstStyle/>
                        <a:p>
                          <a:pPr algn="r">
                            <a:defRPr sz="1800"/>
                          </a:pPr>
                          <a:r>
                            <a:rPr sz="2800" dirty="0"/>
                            <a:t>​</a:t>
                          </a:r>
                          <a14:m>
                            <m:oMath xmlns:m="http://schemas.openxmlformats.org/officeDocument/2006/math">
                              <m:r>
                                <a:rPr sz="2800">
                                  <a:latin typeface="Cambria Math"/>
                                </a:rPr>
                                <m:t>2</m:t>
                              </m:r>
                              <m:sSup>
                                <m:sSupPr>
                                  <m:ctrlPr>
                                    <a:rPr sz="2800" i="1">
                                      <a:latin typeface="Cambria Math" panose="02040503050406030204" pitchFamily="18" charset="0"/>
                                    </a:rPr>
                                  </m:ctrlPr>
                                </m:sSupPr>
                                <m:e>
                                  <m:r>
                                    <a:rPr sz="2800">
                                      <a:latin typeface="Cambria Math"/>
                                    </a:rPr>
                                    <m:t>𝑥</m:t>
                                  </m:r>
                                </m:e>
                                <m:sup>
                                  <m:r>
                                    <a:rPr sz="2800">
                                      <a:latin typeface="Cambria Math"/>
                                    </a:rPr>
                                    <m:t>2</m:t>
                                  </m:r>
                                </m:sup>
                              </m:sSup>
                            </m:oMath>
                          </a14:m>
                          <a:endParaRPr sz="2800" dirty="0"/>
                        </a:p>
                      </a:txBody>
                      <a:tcPr/>
                    </a:tc>
                    <a:tc>
                      <a:txBody>
                        <a:bodyPr/>
                        <a:lstStyle/>
                        <a:p>
                          <a:pPr algn="l">
                            <a:defRPr sz="1800"/>
                          </a:pPr>
                          <a:r>
                            <a:rPr sz="2800"/>
                            <a:t>​</a:t>
                          </a:r>
                          <a14:m>
                            <m:oMath xmlns:m="http://schemas.openxmlformats.org/officeDocument/2006/math">
                              <m:r>
                                <a:rPr sz="2800">
                                  <a:latin typeface="Cambria Math"/>
                                </a:rPr>
                                <m:t>=</m:t>
                              </m:r>
                              <m:r>
                                <a:rPr sz="2800">
                                  <a:latin typeface="Cambria Math"/>
                                </a:rPr>
                                <m:t>1</m:t>
                              </m:r>
                            </m:oMath>
                          </a14:m>
                          <a:endParaRPr sz="2800"/>
                        </a:p>
                      </a:txBody>
                      <a:tcPr/>
                    </a:tc>
                    <a:tc>
                      <a:txBody>
                        <a:bodyPr/>
                        <a:lstStyle/>
                        <a:p>
                          <a:pPr algn="l">
                            <a:defRPr b="1"/>
                          </a:pPr>
                          <a:endParaRPr sz="2800" b="0" dirty="0"/>
                        </a:p>
                      </a:txBody>
                      <a:tcPr/>
                    </a:tc>
                    <a:extLst>
                      <a:ext uri="{0D108BD9-81ED-4DB2-BD59-A6C34878D82A}">
                        <a16:rowId xmlns:a16="http://schemas.microsoft.com/office/drawing/2014/main" val="10002"/>
                      </a:ext>
                    </a:extLst>
                  </a:tr>
                  <a:tr h="370840">
                    <a:tc>
                      <a:txBody>
                        <a:bodyPr/>
                        <a:lstStyle/>
                        <a:p>
                          <a:pPr algn="r">
                            <a:defRPr sz="1800"/>
                          </a:pPr>
                          <a:r>
                            <a:rPr sz="2800" dirty="0"/>
                            <a:t>​</a:t>
                          </a:r>
                          <a14:m>
                            <m:oMath xmlns:m="http://schemas.openxmlformats.org/officeDocument/2006/math">
                              <m:sSup>
                                <m:sSupPr>
                                  <m:ctrlPr>
                                    <a:rPr sz="2800">
                                      <a:latin typeface="Cambria Math" panose="02040503050406030204" pitchFamily="18" charset="0"/>
                                    </a:rPr>
                                  </m:ctrlPr>
                                </m:sSupPr>
                                <m:e>
                                  <m:r>
                                    <a:rPr sz="2800">
                                      <a:latin typeface="Cambria Math"/>
                                    </a:rPr>
                                    <m:t>𝑥</m:t>
                                  </m:r>
                                </m:e>
                                <m:sup>
                                  <m:r>
                                    <a:rPr sz="2800">
                                      <a:latin typeface="Cambria Math"/>
                                    </a:rPr>
                                    <m:t>2</m:t>
                                  </m:r>
                                </m:sup>
                              </m:sSup>
                            </m:oMath>
                          </a14:m>
                          <a:endParaRPr sz="2800" dirty="0"/>
                        </a:p>
                      </a:txBody>
                      <a:tcPr/>
                    </a:tc>
                    <a:tc>
                      <a:txBody>
                        <a:bodyPr/>
                        <a:lstStyle/>
                        <a:p>
                          <a:pPr algn="l">
                            <a:defRPr sz="1800"/>
                          </a:pPr>
                          <a:r>
                            <a:rPr sz="2800"/>
                            <a:t>​</a:t>
                          </a:r>
                          <a14:m>
                            <m:oMath xmlns:m="http://schemas.openxmlformats.org/officeDocument/2006/math">
                              <m:r>
                                <a:rPr sz="2800">
                                  <a:latin typeface="Cambria Math"/>
                                </a:rPr>
                                <m:t>=</m:t>
                              </m:r>
                              <m:f>
                                <m:fPr>
                                  <m:ctrlPr>
                                    <a:rPr sz="2800" i="1">
                                      <a:latin typeface="Cambria Math" panose="02040503050406030204" pitchFamily="18" charset="0"/>
                                    </a:rPr>
                                  </m:ctrlPr>
                                </m:fPr>
                                <m:num>
                                  <m:r>
                                    <a:rPr sz="2800">
                                      <a:latin typeface="Cambria Math"/>
                                    </a:rPr>
                                    <m:t>1</m:t>
                                  </m:r>
                                </m:num>
                                <m:den>
                                  <m:r>
                                    <a:rPr sz="2800">
                                      <a:latin typeface="Cambria Math"/>
                                    </a:rPr>
                                    <m:t>2</m:t>
                                  </m:r>
                                </m:den>
                              </m:f>
                            </m:oMath>
                          </a14:m>
                          <a:endParaRPr sz="2800"/>
                        </a:p>
                      </a:txBody>
                      <a:tcPr/>
                    </a:tc>
                    <a:tc>
                      <a:txBody>
                        <a:bodyPr/>
                        <a:lstStyle/>
                        <a:p>
                          <a:pPr algn="l"/>
                          <a:endParaRPr sz="2800" b="0" dirty="0"/>
                        </a:p>
                      </a:txBody>
                      <a:tcPr/>
                    </a:tc>
                    <a:extLst>
                      <a:ext uri="{0D108BD9-81ED-4DB2-BD59-A6C34878D82A}">
                        <a16:rowId xmlns:a16="http://schemas.microsoft.com/office/drawing/2014/main" val="10003"/>
                      </a:ext>
                    </a:extLst>
                  </a:tr>
                  <a:tr h="370840">
                    <a:tc>
                      <a:txBody>
                        <a:bodyPr/>
                        <a:lstStyle/>
                        <a:p>
                          <a:pPr algn="r">
                            <a:defRPr sz="1800"/>
                          </a:pPr>
                          <a14:m>
                            <m:oMathPara xmlns:m="http://schemas.openxmlformats.org/officeDocument/2006/math">
                              <m:oMathParaPr>
                                <m:jc m:val="right"/>
                              </m:oMathParaPr>
                              <m:oMath xmlns:m="http://schemas.openxmlformats.org/officeDocument/2006/math">
                                <m:r>
                                  <a:rPr sz="2800">
                                    <a:latin typeface="Cambria Math"/>
                                  </a:rPr>
                                  <m:t>𝑦</m:t>
                                </m:r>
                              </m:oMath>
                            </m:oMathPara>
                          </a14:m>
                          <a:endParaRPr sz="2800" dirty="0"/>
                        </a:p>
                      </a:txBody>
                      <a:tcPr/>
                    </a:tc>
                    <a:tc>
                      <a:txBody>
                        <a:bodyPr/>
                        <a:lstStyle/>
                        <a:p>
                          <a:pPr algn="l">
                            <a:defRPr sz="1800"/>
                          </a:pPr>
                          <a:r>
                            <a:rPr sz="2800" dirty="0"/>
                            <a:t>​</a:t>
                          </a:r>
                          <a14:m>
                            <m:oMath xmlns:m="http://schemas.openxmlformats.org/officeDocument/2006/math">
                              <m:r>
                                <a:rPr sz="2800">
                                  <a:latin typeface="Cambria Math"/>
                                </a:rPr>
                                <m:t>=</m:t>
                              </m:r>
                              <m:r>
                                <a:rPr sz="2800">
                                  <a:latin typeface="Cambria Math"/>
                                </a:rPr>
                                <m:t>𝑥</m:t>
                              </m:r>
                              <m:r>
                                <a:rPr sz="2800">
                                  <a:latin typeface="Cambria Math"/>
                                </a:rPr>
                                <m:t>=</m:t>
                              </m:r>
                              <m:f>
                                <m:fPr>
                                  <m:ctrlPr>
                                    <a:rPr sz="2800" i="1">
                                      <a:latin typeface="Cambria Math" panose="02040503050406030204" pitchFamily="18" charset="0"/>
                                    </a:rPr>
                                  </m:ctrlPr>
                                </m:fPr>
                                <m:num>
                                  <m:r>
                                    <a:rPr sz="2800">
                                      <a:latin typeface="Cambria Math"/>
                                    </a:rPr>
                                    <m:t>1</m:t>
                                  </m:r>
                                </m:num>
                                <m:den>
                                  <m:rad>
                                    <m:radPr>
                                      <m:degHide m:val="on"/>
                                      <m:ctrlPr>
                                        <a:rPr sz="2800" i="1">
                                          <a:latin typeface="Cambria Math" panose="02040503050406030204" pitchFamily="18" charset="0"/>
                                        </a:rPr>
                                      </m:ctrlPr>
                                    </m:radPr>
                                    <m:deg/>
                                    <m:e>
                                      <m:r>
                                        <a:rPr sz="2800">
                                          <a:latin typeface="Cambria Math"/>
                                        </a:rPr>
                                        <m:t>2</m:t>
                                      </m:r>
                                    </m:e>
                                  </m:rad>
                                </m:den>
                              </m:f>
                            </m:oMath>
                          </a14:m>
                          <a:endParaRPr sz="2800" dirty="0"/>
                        </a:p>
                      </a:txBody>
                      <a:tcPr/>
                    </a:tc>
                    <a:tc>
                      <a:txBody>
                        <a:bodyPr/>
                        <a:lstStyle/>
                        <a:p>
                          <a:pPr algn="l">
                            <a:defRPr b="1"/>
                          </a:pPr>
                          <a:r>
                            <a:rPr lang="en-US" sz="2800" b="0" dirty="0"/>
                            <a:t>This is in the first quadrant.</a:t>
                          </a:r>
                          <a:r>
                            <a:rPr sz="2800" b="0" dirty="0"/>
                            <a:t> </a:t>
                          </a:r>
                        </a:p>
                      </a:txBody>
                      <a:tcPr/>
                    </a:tc>
                    <a:extLst>
                      <a:ext uri="{0D108BD9-81ED-4DB2-BD59-A6C34878D82A}">
                        <a16:rowId xmlns:a16="http://schemas.microsoft.com/office/drawing/2014/main" val="10004"/>
                      </a:ext>
                    </a:extLst>
                  </a:tr>
                </a:tbl>
              </a:graphicData>
            </a:graphic>
          </p:graphicFrame>
        </mc:Choice>
        <mc:Fallback>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1373491152"/>
                  </p:ext>
                </p:extLst>
              </p:nvPr>
            </p:nvGraphicFramePr>
            <p:xfrm>
              <a:off x="457200" y="1105523"/>
              <a:ext cx="8229600" cy="2968371"/>
            </p:xfrm>
            <a:graphic>
              <a:graphicData uri="http://schemas.openxmlformats.org/drawingml/2006/table">
                <a:tbl>
                  <a:tblPr firstRow="1" bandRow="1">
                    <a:tableStyleId>{2D5ABB26-0587-4C30-8999-92F81FD0307C}</a:tableStyleId>
                  </a:tblPr>
                  <a:tblGrid>
                    <a:gridCol w="14478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5029200">
                      <a:extLst>
                        <a:ext uri="{9D8B030D-6E8A-4147-A177-3AD203B41FA5}">
                          <a16:colId xmlns:a16="http://schemas.microsoft.com/office/drawing/2014/main" val="20002"/>
                        </a:ext>
                      </a:extLst>
                    </a:gridCol>
                  </a:tblGrid>
                  <a:tr h="518160">
                    <a:tc>
                      <a:txBody>
                        <a:bodyPr/>
                        <a:lstStyle/>
                        <a:p>
                          <a:endParaRPr lang="en-US"/>
                        </a:p>
                      </a:txBody>
                      <a:tcPr>
                        <a:blipFill>
                          <a:blip r:embed="rId2"/>
                          <a:stretch>
                            <a:fillRect t="-10588" r="-467227" b="-485882"/>
                          </a:stretch>
                        </a:blipFill>
                      </a:tcPr>
                    </a:tc>
                    <a:tc>
                      <a:txBody>
                        <a:bodyPr/>
                        <a:lstStyle/>
                        <a:p>
                          <a:endParaRPr lang="en-US"/>
                        </a:p>
                      </a:txBody>
                      <a:tcPr>
                        <a:blipFill>
                          <a:blip r:embed="rId2"/>
                          <a:stretch>
                            <a:fillRect l="-82927" t="-10588" r="-287456" b="-485882"/>
                          </a:stretch>
                        </a:blipFill>
                      </a:tcPr>
                    </a:tc>
                    <a:tc>
                      <a:txBody>
                        <a:bodyPr/>
                        <a:lstStyle/>
                        <a:p>
                          <a:pPr algn="l">
                            <a:defRPr b="1"/>
                          </a:pPr>
                          <a:r>
                            <a:rPr lang="en-US" sz="2800" b="0" dirty="0"/>
                            <a:t>This defines the unit circle.</a:t>
                          </a:r>
                          <a:endParaRPr sz="2800" b="0" dirty="0"/>
                        </a:p>
                      </a:txBody>
                      <a:tcPr/>
                    </a:tc>
                    <a:extLst>
                      <a:ext uri="{0D108BD9-81ED-4DB2-BD59-A6C34878D82A}">
                        <a16:rowId xmlns:a16="http://schemas.microsoft.com/office/drawing/2014/main" val="10000"/>
                      </a:ext>
                    </a:extLst>
                  </a:tr>
                  <a:tr h="518160">
                    <a:tc>
                      <a:txBody>
                        <a:bodyPr/>
                        <a:lstStyle/>
                        <a:p>
                          <a:endParaRPr lang="en-US"/>
                        </a:p>
                      </a:txBody>
                      <a:tcPr>
                        <a:blipFill>
                          <a:blip r:embed="rId2"/>
                          <a:stretch>
                            <a:fillRect t="-110588" r="-467227" b="-385882"/>
                          </a:stretch>
                        </a:blipFill>
                      </a:tcPr>
                    </a:tc>
                    <a:tc>
                      <a:txBody>
                        <a:bodyPr/>
                        <a:lstStyle/>
                        <a:p>
                          <a:endParaRPr lang="en-US"/>
                        </a:p>
                      </a:txBody>
                      <a:tcPr>
                        <a:blipFill>
                          <a:blip r:embed="rId2"/>
                          <a:stretch>
                            <a:fillRect l="-82927" t="-110588" r="-287456" b="-385882"/>
                          </a:stretch>
                        </a:blipFill>
                      </a:tcPr>
                    </a:tc>
                    <a:tc>
                      <a:txBody>
                        <a:bodyPr/>
                        <a:lstStyle/>
                        <a:p>
                          <a:endParaRPr lang="en-US"/>
                        </a:p>
                      </a:txBody>
                      <a:tcPr>
                        <a:blipFill>
                          <a:blip r:embed="rId2"/>
                          <a:stretch>
                            <a:fillRect l="-63636" t="-110588" b="-385882"/>
                          </a:stretch>
                        </a:blipFill>
                      </a:tcPr>
                    </a:tc>
                    <a:extLst>
                      <a:ext uri="{0D108BD9-81ED-4DB2-BD59-A6C34878D82A}">
                        <a16:rowId xmlns:a16="http://schemas.microsoft.com/office/drawing/2014/main" val="10001"/>
                      </a:ext>
                    </a:extLst>
                  </a:tr>
                  <a:tr h="518160">
                    <a:tc>
                      <a:txBody>
                        <a:bodyPr/>
                        <a:lstStyle/>
                        <a:p>
                          <a:endParaRPr lang="en-US"/>
                        </a:p>
                      </a:txBody>
                      <a:tcPr>
                        <a:blipFill>
                          <a:blip r:embed="rId2"/>
                          <a:stretch>
                            <a:fillRect t="-208140" r="-467227" b="-281395"/>
                          </a:stretch>
                        </a:blipFill>
                      </a:tcPr>
                    </a:tc>
                    <a:tc>
                      <a:txBody>
                        <a:bodyPr/>
                        <a:lstStyle/>
                        <a:p>
                          <a:endParaRPr lang="en-US"/>
                        </a:p>
                      </a:txBody>
                      <a:tcPr>
                        <a:blipFill>
                          <a:blip r:embed="rId2"/>
                          <a:stretch>
                            <a:fillRect l="-82927" t="-208140" r="-287456" b="-281395"/>
                          </a:stretch>
                        </a:blipFill>
                      </a:tcPr>
                    </a:tc>
                    <a:tc>
                      <a:txBody>
                        <a:bodyPr/>
                        <a:lstStyle/>
                        <a:p>
                          <a:pPr algn="l">
                            <a:defRPr b="1"/>
                          </a:pPr>
                          <a:endParaRPr sz="2800" b="0" dirty="0"/>
                        </a:p>
                      </a:txBody>
                      <a:tcPr/>
                    </a:tc>
                    <a:extLst>
                      <a:ext uri="{0D108BD9-81ED-4DB2-BD59-A6C34878D82A}">
                        <a16:rowId xmlns:a16="http://schemas.microsoft.com/office/drawing/2014/main" val="10002"/>
                      </a:ext>
                    </a:extLst>
                  </a:tr>
                  <a:tr h="693928">
                    <a:tc>
                      <a:txBody>
                        <a:bodyPr/>
                        <a:lstStyle/>
                        <a:p>
                          <a:endParaRPr lang="en-US"/>
                        </a:p>
                      </a:txBody>
                      <a:tcPr>
                        <a:blipFill>
                          <a:blip r:embed="rId2"/>
                          <a:stretch>
                            <a:fillRect t="-232456" r="-467227" b="-112281"/>
                          </a:stretch>
                        </a:blipFill>
                      </a:tcPr>
                    </a:tc>
                    <a:tc>
                      <a:txBody>
                        <a:bodyPr/>
                        <a:lstStyle/>
                        <a:p>
                          <a:endParaRPr lang="en-US"/>
                        </a:p>
                      </a:txBody>
                      <a:tcPr>
                        <a:blipFill>
                          <a:blip r:embed="rId2"/>
                          <a:stretch>
                            <a:fillRect l="-82927" t="-232456" r="-287456" b="-112281"/>
                          </a:stretch>
                        </a:blipFill>
                      </a:tcPr>
                    </a:tc>
                    <a:tc>
                      <a:txBody>
                        <a:bodyPr/>
                        <a:lstStyle/>
                        <a:p>
                          <a:pPr algn="l"/>
                          <a:endParaRPr sz="2800" b="0" dirty="0"/>
                        </a:p>
                      </a:txBody>
                      <a:tcPr/>
                    </a:tc>
                    <a:extLst>
                      <a:ext uri="{0D108BD9-81ED-4DB2-BD59-A6C34878D82A}">
                        <a16:rowId xmlns:a16="http://schemas.microsoft.com/office/drawing/2014/main" val="10003"/>
                      </a:ext>
                    </a:extLst>
                  </a:tr>
                  <a:tr h="719963">
                    <a:tc>
                      <a:txBody>
                        <a:bodyPr/>
                        <a:lstStyle/>
                        <a:p>
                          <a:endParaRPr lang="en-US"/>
                        </a:p>
                      </a:txBody>
                      <a:tcPr>
                        <a:blipFill>
                          <a:blip r:embed="rId2"/>
                          <a:stretch>
                            <a:fillRect t="-321186" r="-467227" b="-8475"/>
                          </a:stretch>
                        </a:blipFill>
                      </a:tcPr>
                    </a:tc>
                    <a:tc>
                      <a:txBody>
                        <a:bodyPr/>
                        <a:lstStyle/>
                        <a:p>
                          <a:endParaRPr lang="en-US"/>
                        </a:p>
                      </a:txBody>
                      <a:tcPr>
                        <a:blipFill>
                          <a:blip r:embed="rId2"/>
                          <a:stretch>
                            <a:fillRect l="-82927" t="-321186" r="-287456" b="-8475"/>
                          </a:stretch>
                        </a:blipFill>
                      </a:tcPr>
                    </a:tc>
                    <a:tc>
                      <a:txBody>
                        <a:bodyPr/>
                        <a:lstStyle/>
                        <a:p>
                          <a:pPr algn="l">
                            <a:defRPr b="1"/>
                          </a:pPr>
                          <a:r>
                            <a:rPr lang="en-US" sz="2800" b="0" dirty="0"/>
                            <a:t>This is in the first quadrant.</a:t>
                          </a:r>
                          <a:r>
                            <a:rPr sz="2800" b="0" dirty="0"/>
                            <a:t> </a:t>
                          </a:r>
                        </a:p>
                      </a:txBody>
                      <a:tcP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9EE95F60-F95F-D511-7DAD-82B15238DF5F}"/>
                  </a:ext>
                </a:extLst>
              </p:cNvPr>
              <p:cNvSpPr txBox="1"/>
              <p:nvPr/>
            </p:nvSpPr>
            <p:spPr>
              <a:xfrm>
                <a:off x="457200" y="4343400"/>
                <a:ext cx="8229600" cy="726994"/>
              </a:xfrm>
              <a:prstGeom prst="rect">
                <a:avLst/>
              </a:prstGeom>
              <a:noFill/>
            </p:spPr>
            <p:txBody>
              <a:bodyPr wrap="square">
                <a:spAutoFit/>
              </a:bodyPr>
              <a:lstStyle/>
              <a:p>
                <a:r>
                  <a:rPr kumimoji="0" lang="en-US" sz="2800" b="0" i="0" u="none" strike="noStrike" kern="1200" cap="none" spc="0" normalizeH="0" baseline="0" noProof="0" dirty="0">
                    <a:ln>
                      <a:noFill/>
                    </a:ln>
                    <a:solidFill>
                      <a:srgbClr val="366092"/>
                    </a:solidFill>
                    <a:effectLst/>
                    <a:uLnTx/>
                    <a:uFillTx/>
                    <a:latin typeface="Calibri"/>
                    <a:ea typeface="+mn-ea"/>
                    <a:cs typeface="+mn-cs"/>
                  </a:rPr>
                  <a:t>Therefore, </a:t>
                </a:r>
                <a14:m>
                  <m:oMath xmlns:m="http://schemas.openxmlformats.org/officeDocument/2006/math">
                    <m:func>
                      <m:func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uncPr>
                      <m:fName>
                        <m:r>
                          <m:rPr>
                            <m:sty m:val="p"/>
                          </m:rP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sin</m:t>
                        </m:r>
                      </m:fName>
                      <m:e>
                        <m:f>
                          <m:f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Pr>
                          <m:num>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𝜋</m:t>
                            </m:r>
                          </m:num>
                          <m:den>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4</m:t>
                            </m:r>
                          </m:den>
                        </m:f>
                      </m:e>
                    </m:func>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func>
                      <m:func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uncPr>
                      <m:fName>
                        <m:r>
                          <m:rPr>
                            <m:sty m:val="p"/>
                          </m:rP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cos</m:t>
                        </m:r>
                      </m:fName>
                      <m:e>
                        <m:f>
                          <m:f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Pr>
                          <m:num>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𝜋</m:t>
                            </m:r>
                          </m:num>
                          <m:den>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4</m:t>
                            </m:r>
                          </m:den>
                        </m:f>
                      </m:e>
                    </m:func>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f>
                      <m:f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Pr>
                      <m:num>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m:t>
                        </m:r>
                      </m:num>
                      <m:den>
                        <m:rad>
                          <m:radPr>
                            <m:degHide m:val="on"/>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radPr>
                          <m:deg/>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e>
                        </m:rad>
                      </m:den>
                    </m:f>
                  </m:oMath>
                </a14:m>
                <a:r>
                  <a:rPr kumimoji="0" lang="ar-AE" sz="2800" b="0" i="0" u="none" strike="noStrike" kern="1200" cap="none" spc="0" normalizeH="0" baseline="0" noProof="0" dirty="0">
                    <a:ln>
                      <a:noFill/>
                    </a:ln>
                    <a:solidFill>
                      <a:srgbClr val="366092"/>
                    </a:solidFill>
                    <a:effectLst/>
                    <a:uLnTx/>
                    <a:uFillTx/>
                    <a:latin typeface="Calibri"/>
                    <a:ea typeface="+mn-ea"/>
                    <a:cs typeface="+mn-cs"/>
                  </a:rPr>
                  <a:t> </a:t>
                </a:r>
                <a:r>
                  <a:rPr kumimoji="0" lang="en-US" sz="2800" b="0" i="0" u="none" strike="noStrike" kern="1200" cap="none" spc="0" normalizeH="0" baseline="0" noProof="0" dirty="0">
                    <a:ln>
                      <a:noFill/>
                    </a:ln>
                    <a:solidFill>
                      <a:srgbClr val="366092"/>
                    </a:solidFill>
                    <a:effectLst/>
                    <a:uLnTx/>
                    <a:uFillTx/>
                    <a:latin typeface="Calibri"/>
                    <a:ea typeface="+mn-ea"/>
                    <a:cs typeface="+mn-cs"/>
                  </a:rPr>
                  <a:t>and </a:t>
                </a:r>
                <a14:m>
                  <m:oMath xmlns:m="http://schemas.openxmlformats.org/officeDocument/2006/math">
                    <m:func>
                      <m:func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uncPr>
                      <m:fName>
                        <m:r>
                          <m:rPr>
                            <m:sty m:val="p"/>
                          </m:rP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tan</m:t>
                        </m:r>
                      </m:fName>
                      <m:e>
                        <m:f>
                          <m:f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Pr>
                          <m:num>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𝜋</m:t>
                            </m:r>
                          </m:num>
                          <m:den>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4</m:t>
                            </m:r>
                          </m:den>
                        </m:f>
                      </m:e>
                    </m:func>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f>
                      <m:f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Pr>
                      <m:num>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𝑦</m:t>
                        </m:r>
                      </m:num>
                      <m:den>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den>
                    </m:f>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m:t>
                    </m:r>
                  </m:oMath>
                </a14:m>
                <a:r>
                  <a:rPr kumimoji="0" lang="ar-AE" sz="2800" b="0" i="0" u="none" strike="noStrike" kern="1200" cap="none" spc="0" normalizeH="0" baseline="0" noProof="0" dirty="0">
                    <a:ln>
                      <a:noFill/>
                    </a:ln>
                    <a:solidFill>
                      <a:srgbClr val="366092"/>
                    </a:solidFill>
                    <a:effectLst/>
                    <a:uLnTx/>
                    <a:uFillTx/>
                    <a:latin typeface="Calibri"/>
                    <a:ea typeface="+mn-ea"/>
                    <a:cs typeface="+mn-cs"/>
                  </a:rPr>
                  <a:t>.</a:t>
                </a:r>
                <a:endParaRPr lang="en-US" dirty="0"/>
              </a:p>
            </p:txBody>
          </p:sp>
        </mc:Choice>
        <mc:Fallback>
          <p:sp>
            <p:nvSpPr>
              <p:cNvPr id="5" name="TextBox 4">
                <a:extLst>
                  <a:ext uri="{FF2B5EF4-FFF2-40B4-BE49-F238E27FC236}">
                    <a16:creationId xmlns:a16="http://schemas.microsoft.com/office/drawing/2014/main" id="{9EE95F60-F95F-D511-7DAD-82B15238DF5F}"/>
                  </a:ext>
                </a:extLst>
              </p:cNvPr>
              <p:cNvSpPr txBox="1">
                <a:spLocks noRot="1" noChangeAspect="1" noMove="1" noResize="1" noEditPoints="1" noAdjustHandles="1" noChangeArrowheads="1" noChangeShapeType="1" noTextEdit="1"/>
              </p:cNvSpPr>
              <p:nvPr/>
            </p:nvSpPr>
            <p:spPr>
              <a:xfrm>
                <a:off x="457200" y="4343400"/>
                <a:ext cx="8229600" cy="726994"/>
              </a:xfrm>
              <a:prstGeom prst="rect">
                <a:avLst/>
              </a:prstGeom>
              <a:blipFill>
                <a:blip r:embed="rId3"/>
                <a:stretch>
                  <a:fillRect l="-1481" b="-7563"/>
                </a:stretch>
              </a:blipFill>
            </p:spPr>
            <p:txBody>
              <a:bodyPr/>
              <a:lstStyle/>
              <a:p>
                <a:r>
                  <a:rPr 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Angle Conversion</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sz="2800"/>
                  <a:t>Convert the following angle measures as directed.</a:t>
                </a:r>
              </a:p>
              <a:p>
                <a:pPr marL="514350" indent="-514350">
                  <a:buFont typeface="+mj-lt"/>
                  <a:buAutoNum type="alphaLcPeriod"/>
                  <a:defRPr sz="2800"/>
                </a:pPr>
                <a:r>
                  <a:t>​</a:t>
                </a:r>
                <a:r>
                  <a:rPr sz="2800"/>
                  <a:t>Convert </a:t>
                </a:r>
                <a14:m>
                  <m:oMath xmlns:m="http://schemas.openxmlformats.org/officeDocument/2006/math">
                    <m:sSup>
                      <m:sSupPr>
                        <m:ctrlPr>
                          <a:rPr>
                            <a:latin typeface="Cambria Math" panose="02040503050406030204" pitchFamily="18" charset="0"/>
                          </a:rPr>
                        </m:ctrlPr>
                      </m:sSupPr>
                      <m:e>
                        <m:r>
                          <a:rPr>
                            <a:latin typeface="Cambria Math" panose="02040503050406030204" pitchFamily="18" charset="0"/>
                          </a:rPr>
                          <m:t>30</m:t>
                        </m:r>
                      </m:e>
                      <m:sup>
                        <m:r>
                          <m:rPr>
                            <m:nor/>
                          </m:rPr>
                          <a:rPr/>
                          <m:t> </m:t>
                        </m:r>
                      </m:sup>
                    </m:sSup>
                  </m:oMath>
                </a14:m>
                <a:r>
                  <a:rPr sz="2800"/>
                  <a:t> to radians.</a:t>
                </a:r>
              </a:p>
              <a:p>
                <a:pPr marL="514350" indent="-514350">
                  <a:buFont typeface="+mj-lt"/>
                  <a:buAutoNum type="alphaLcPeriod" startAt="2"/>
                  <a:defRPr sz="2800"/>
                </a:pPr>
                <a:r>
                  <a:t>​</a:t>
                </a:r>
                <a:r>
                  <a:rPr sz="2800"/>
                  <a:t>Convert </a:t>
                </a:r>
                <a:r>
                  <a:rPr sz="2800">
                    <a:latin typeface="Cambria Math"/>
                  </a:rPr>
                  <a:t>1.7</a:t>
                </a:r>
                <a:r>
                  <a:rPr sz="2800"/>
                  <a:t> radians to degrees.</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92E8A2D2-035E-DA4B-F8C1-B938F6D6D744}"/>
                  </a:ext>
                </a:extLst>
              </p:cNvPr>
              <p:cNvSpPr txBox="1"/>
              <p:nvPr/>
            </p:nvSpPr>
            <p:spPr>
              <a:xfrm>
                <a:off x="457200" y="2667000"/>
                <a:ext cx="8229600" cy="2568011"/>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a:ln>
                      <a:noFill/>
                    </a:ln>
                    <a:solidFill>
                      <a:srgbClr val="366092"/>
                    </a:solidFill>
                    <a:effectLst/>
                    <a:uLnTx/>
                    <a:uFillTx/>
                    <a:latin typeface="Calibri"/>
                    <a:ea typeface="+mn-ea"/>
                    <a:cs typeface="+mn-cs"/>
                  </a:rPr>
                  <a:t>Solution</a:t>
                </a:r>
              </a:p>
              <a:p>
                <a:pPr marL="514350" marR="0" lvl="0" indent="-514350" algn="l" defTabSz="914400" rtl="0" eaLnBrk="1" fontAlgn="auto" latinLnBrk="0" hangingPunct="1">
                  <a:lnSpc>
                    <a:spcPct val="100000"/>
                  </a:lnSpc>
                  <a:spcBef>
                    <a:spcPct val="20000"/>
                  </a:spcBef>
                  <a:spcAft>
                    <a:spcPts val="0"/>
                  </a:spcAft>
                  <a:buClrTx/>
                  <a:buSzTx/>
                  <a:buFont typeface="+mj-lt"/>
                  <a:buAutoNum type="alphaLcPeriod"/>
                  <a:tabLst/>
                  <a:defRPr sz="2800"/>
                </a:pPr>
                <a:r>
                  <a:rPr kumimoji="0" lang="en-US" sz="2800" b="0" i="0" u="none" strike="noStrike" kern="1200" cap="none" spc="0" normalizeH="0" baseline="0" noProof="0" dirty="0">
                    <a:ln>
                      <a:noFill/>
                    </a:ln>
                    <a:solidFill>
                      <a:srgbClr val="366092"/>
                    </a:solidFill>
                    <a:effectLst/>
                    <a:uLnTx/>
                    <a:uFillTx/>
                    <a:latin typeface="Calibri"/>
                    <a:ea typeface="+mn-ea"/>
                    <a:cs typeface="+mn-cs"/>
                  </a:rPr>
                  <a:t>​ </a:t>
                </a:r>
                <a14:m>
                  <m:oMath xmlns:m="http://schemas.openxmlformats.org/officeDocument/2006/math">
                    <m:sSup>
                      <m:sSup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30</m:t>
                        </m:r>
                      </m:e>
                      <m:sup>
                        <m:r>
                          <m:rPr>
                            <m:nor/>
                          </m:rPr>
                          <a:rPr kumimoji="0" lang="ar-AE" sz="2800" b="0" i="0" u="none" strike="noStrike" kern="1200" cap="none" spc="0" normalizeH="0" baseline="0" noProof="0">
                            <a:ln>
                              <a:noFill/>
                            </a:ln>
                            <a:solidFill>
                              <a:srgbClr val="366092"/>
                            </a:solidFill>
                            <a:effectLst/>
                            <a:uLnTx/>
                            <a:uFillTx/>
                            <a:latin typeface="Calibri"/>
                            <a:ea typeface="+mn-ea"/>
                            <a:cs typeface="+mn-cs"/>
                          </a:rPr>
                          <m:t> </m:t>
                        </m:r>
                      </m:sup>
                    </m:sSup>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sSup>
                      <m:sSup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30</m:t>
                        </m:r>
                      </m:e>
                      <m:sup>
                        <m:r>
                          <m:rPr>
                            <m:nor/>
                          </m:rPr>
                          <a:rPr kumimoji="0" lang="ar-AE" sz="2800" b="0" i="0" u="none" strike="noStrike" kern="1200" cap="none" spc="0" normalizeH="0" baseline="0" noProof="0">
                            <a:ln>
                              <a:noFill/>
                            </a:ln>
                            <a:solidFill>
                              <a:srgbClr val="366092"/>
                            </a:solidFill>
                            <a:effectLst/>
                            <a:uLnTx/>
                            <a:uFillTx/>
                            <a:latin typeface="Calibri"/>
                            <a:ea typeface="+mn-ea"/>
                            <a:cs typeface="+mn-cs"/>
                          </a:rPr>
                          <m:t> </m:t>
                        </m:r>
                      </m:sup>
                    </m:sSup>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d>
                      <m:d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f>
                          <m:f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Pr>
                          <m:num>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𝜋</m:t>
                            </m:r>
                            <m:r>
                              <m:rPr>
                                <m:nor/>
                              </m:rPr>
                              <a:rPr kumimoji="0" lang="en-US" sz="2800" b="0" i="0" u="none" strike="noStrike" kern="1200" cap="none" spc="0" normalizeH="0" baseline="0" noProof="0">
                                <a:ln>
                                  <a:noFill/>
                                </a:ln>
                                <a:solidFill>
                                  <a:srgbClr val="366092"/>
                                </a:solidFill>
                                <a:effectLst/>
                                <a:uLnTx/>
                                <a:uFillTx/>
                                <a:latin typeface="Calibri"/>
                                <a:ea typeface="+mn-ea"/>
                                <a:cs typeface="+mn-cs"/>
                              </a:rPr>
                              <m:t>radians</m:t>
                            </m:r>
                          </m:num>
                          <m:den>
                            <m:sSup>
                              <m:sSup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180</m:t>
                                </m:r>
                              </m:e>
                              <m:sup>
                                <m:r>
                                  <m:rPr>
                                    <m:nor/>
                                  </m:rPr>
                                  <a:rPr kumimoji="0" lang="ar-AE" sz="2800" b="0" i="0" u="none" strike="noStrike" kern="1200" cap="none" spc="0" normalizeH="0" baseline="0" noProof="0">
                                    <a:ln>
                                      <a:noFill/>
                                    </a:ln>
                                    <a:solidFill>
                                      <a:srgbClr val="366092"/>
                                    </a:solidFill>
                                    <a:effectLst/>
                                    <a:uLnTx/>
                                    <a:uFillTx/>
                                    <a:latin typeface="Calibri"/>
                                    <a:ea typeface="+mn-ea"/>
                                    <a:cs typeface="+mn-cs"/>
                                  </a:rPr>
                                  <m:t> </m:t>
                                </m:r>
                              </m:sup>
                            </m:sSup>
                          </m:den>
                        </m:f>
                      </m:e>
                    </m:d>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f>
                      <m:f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Pr>
                      <m:num>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30</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𝜋</m:t>
                        </m:r>
                      </m:num>
                      <m:den>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180</m:t>
                        </m:r>
                      </m:den>
                    </m:f>
                    <m:r>
                      <m:rPr>
                        <m:nor/>
                      </m:rPr>
                      <a:rPr kumimoji="0" lang="en-US" sz="2800" b="0" i="0" u="none" strike="noStrike" kern="1200" cap="none" spc="0" normalizeH="0" baseline="0" noProof="0">
                        <a:ln>
                          <a:noFill/>
                        </a:ln>
                        <a:solidFill>
                          <a:srgbClr val="366092"/>
                        </a:solidFill>
                        <a:effectLst/>
                        <a:uLnTx/>
                        <a:uFillTx/>
                        <a:latin typeface="Calibri"/>
                        <a:ea typeface="+mn-ea"/>
                        <a:cs typeface="+mn-cs"/>
                      </a:rPr>
                      <m:t>radians</m:t>
                    </m:r>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f>
                      <m:f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Pr>
                      <m:num>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𝜋</m:t>
                        </m:r>
                      </m:num>
                      <m:den>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6</m:t>
                        </m:r>
                      </m:den>
                    </m:f>
                    <m:r>
                      <m:rPr>
                        <m:nor/>
                      </m:rPr>
                      <a:rPr kumimoji="0" lang="en-US" sz="2800" b="0" i="0" u="none" strike="noStrike" kern="1200" cap="none" spc="0" normalizeH="0" baseline="0" noProof="0">
                        <a:ln>
                          <a:noFill/>
                        </a:ln>
                        <a:solidFill>
                          <a:srgbClr val="366092"/>
                        </a:solidFill>
                        <a:effectLst/>
                        <a:uLnTx/>
                        <a:uFillTx/>
                        <a:latin typeface="Calibri"/>
                        <a:ea typeface="+mn-ea"/>
                        <a:cs typeface="+mn-cs"/>
                      </a:rPr>
                      <m:t>radians</m:t>
                    </m:r>
                  </m:oMath>
                </a14:m>
                <a:r>
                  <a:rPr kumimoji="0" lang="en-US" sz="2800" b="0" i="0" u="none" strike="noStrike" kern="1200" cap="none" spc="0" normalizeH="0" baseline="0" noProof="0" dirty="0">
                    <a:ln>
                      <a:noFill/>
                    </a:ln>
                    <a:solidFill>
                      <a:srgbClr val="366092"/>
                    </a:solidFill>
                    <a:effectLst/>
                    <a:uLnTx/>
                    <a:uFillTx/>
                    <a:latin typeface="Calibri"/>
                    <a:ea typeface="+mn-ea"/>
                    <a:cs typeface="+mn-cs"/>
                  </a:rPr>
                  <a:t>.</a:t>
                </a:r>
              </a:p>
              <a:p>
                <a:pPr marL="514350" marR="0" lvl="0" indent="-514350" algn="l" defTabSz="914400" rtl="0" eaLnBrk="1" fontAlgn="auto" latinLnBrk="0" hangingPunct="1">
                  <a:lnSpc>
                    <a:spcPct val="100000"/>
                  </a:lnSpc>
                  <a:spcBef>
                    <a:spcPct val="20000"/>
                  </a:spcBef>
                  <a:spcAft>
                    <a:spcPts val="0"/>
                  </a:spcAft>
                  <a:buClrTx/>
                  <a:buSzTx/>
                  <a:buFont typeface="+mj-lt"/>
                  <a:buAutoNum type="alphaLcPeriod" startAt="2"/>
                  <a:tabLst/>
                  <a:defRPr sz="2800"/>
                </a:pPr>
                <a:r>
                  <a:rPr kumimoji="0" lang="en-US" sz="2800" b="0" i="0" u="none" strike="noStrike" kern="1200" cap="none" spc="0" normalizeH="0" baseline="0" noProof="0" dirty="0">
                    <a:ln>
                      <a:noFill/>
                    </a:ln>
                    <a:solidFill>
                      <a:srgbClr val="366092"/>
                    </a:solidFill>
                    <a:effectLst/>
                    <a:uLnTx/>
                    <a:uFillTx/>
                    <a:latin typeface="Calibri"/>
                    <a:ea typeface="+mn-ea"/>
                    <a:cs typeface="+mn-cs"/>
                  </a:rPr>
                  <a:t>​ </a:t>
                </a:r>
                <a14:m>
                  <m:oMath xmlns:m="http://schemas.openxmlformats.org/officeDocument/2006/math">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m:t>
                    </m:r>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7</m:t>
                    </m:r>
                    <m:r>
                      <m:rPr>
                        <m:nor/>
                      </m:rPr>
                      <a:rPr kumimoji="0" lang="en-US" sz="2800" b="0" i="0" u="none" strike="noStrike" kern="1200" cap="none" spc="0" normalizeH="0" baseline="0" noProof="0">
                        <a:ln>
                          <a:noFill/>
                        </a:ln>
                        <a:solidFill>
                          <a:srgbClr val="366092"/>
                        </a:solidFill>
                        <a:effectLst/>
                        <a:uLnTx/>
                        <a:uFillTx/>
                        <a:latin typeface="Calibri"/>
                        <a:ea typeface="+mn-ea"/>
                        <a:cs typeface="+mn-cs"/>
                      </a:rPr>
                      <m:t>radians</m:t>
                    </m:r>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m:t>
                    </m:r>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7</m:t>
                    </m:r>
                    <m:r>
                      <m:rPr>
                        <m:nor/>
                      </m:rPr>
                      <a:rPr kumimoji="0" lang="en-US" sz="2800" b="0" i="0" u="none" strike="noStrike" kern="1200" cap="none" spc="0" normalizeH="0" baseline="0" noProof="0">
                        <a:ln>
                          <a:noFill/>
                        </a:ln>
                        <a:solidFill>
                          <a:srgbClr val="366092"/>
                        </a:solidFill>
                        <a:effectLst/>
                        <a:uLnTx/>
                        <a:uFillTx/>
                        <a:latin typeface="Calibri"/>
                        <a:ea typeface="+mn-ea"/>
                        <a:cs typeface="+mn-cs"/>
                      </a:rPr>
                      <m:t>radians</m:t>
                    </m:r>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d>
                      <m:d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f>
                          <m:f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Pr>
                          <m:num>
                            <m:sSup>
                              <m:sSup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180</m:t>
                                </m:r>
                              </m:e>
                              <m:sup>
                                <m:r>
                                  <m:rPr>
                                    <m:nor/>
                                  </m:rPr>
                                  <a:rPr kumimoji="0" lang="ar-AE" sz="2800" b="0" i="0" u="none" strike="noStrike" kern="1200" cap="none" spc="0" normalizeH="0" baseline="0" noProof="0">
                                    <a:ln>
                                      <a:noFill/>
                                    </a:ln>
                                    <a:solidFill>
                                      <a:srgbClr val="366092"/>
                                    </a:solidFill>
                                    <a:effectLst/>
                                    <a:uLnTx/>
                                    <a:uFillTx/>
                                    <a:latin typeface="Calibri"/>
                                    <a:ea typeface="+mn-ea"/>
                                    <a:cs typeface="+mn-cs"/>
                                  </a:rPr>
                                  <m:t> </m:t>
                                </m:r>
                              </m:sup>
                            </m:sSup>
                          </m:num>
                          <m:den>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𝜋</m:t>
                            </m:r>
                            <m:r>
                              <m:rPr>
                                <m:nor/>
                              </m:rPr>
                              <a:rPr kumimoji="0" lang="en-US" sz="2800" b="0" i="0" u="none" strike="noStrike" kern="1200" cap="none" spc="0" normalizeH="0" baseline="0" noProof="0">
                                <a:ln>
                                  <a:noFill/>
                                </a:ln>
                                <a:solidFill>
                                  <a:srgbClr val="366092"/>
                                </a:solidFill>
                                <a:effectLst/>
                                <a:uLnTx/>
                                <a:uFillTx/>
                                <a:latin typeface="Calibri"/>
                                <a:ea typeface="+mn-ea"/>
                                <a:cs typeface="+mn-cs"/>
                              </a:rPr>
                              <m:t>radians</m:t>
                            </m:r>
                          </m:den>
                        </m:f>
                      </m:e>
                    </m:d>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f>
                      <m:f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Pr>
                      <m:num>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7</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sSup>
                          <m:sSup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180</m:t>
                            </m:r>
                          </m:e>
                          <m:sup>
                            <m:r>
                              <m:rPr>
                                <m:nor/>
                              </m:rPr>
                              <a:rPr kumimoji="0" lang="ar-AE" sz="2800" b="0" i="0" u="none" strike="noStrike" kern="1200" cap="none" spc="0" normalizeH="0" baseline="0" noProof="0">
                                <a:ln>
                                  <a:noFill/>
                                </a:ln>
                                <a:solidFill>
                                  <a:srgbClr val="366092"/>
                                </a:solidFill>
                                <a:effectLst/>
                                <a:uLnTx/>
                                <a:uFillTx/>
                                <a:latin typeface="Calibri"/>
                                <a:ea typeface="+mn-ea"/>
                                <a:cs typeface="+mn-cs"/>
                              </a:rPr>
                              <m:t> </m:t>
                            </m:r>
                          </m:sup>
                        </m:sSup>
                      </m:num>
                      <m:den>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𝜋</m:t>
                        </m:r>
                      </m:den>
                    </m:f>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sSup>
                      <m:sSup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97</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4</m:t>
                        </m:r>
                      </m:e>
                      <m:sup>
                        <m:r>
                          <m:rPr>
                            <m:nor/>
                          </m:rPr>
                          <a:rPr kumimoji="0" lang="ar-AE" sz="2800" b="0" i="0" u="none" strike="noStrike" kern="1200" cap="none" spc="0" normalizeH="0" baseline="0" noProof="0">
                            <a:ln>
                              <a:noFill/>
                            </a:ln>
                            <a:solidFill>
                              <a:srgbClr val="366092"/>
                            </a:solidFill>
                            <a:effectLst/>
                            <a:uLnTx/>
                            <a:uFillTx/>
                            <a:latin typeface="Calibri"/>
                            <a:ea typeface="+mn-ea"/>
                            <a:cs typeface="+mn-cs"/>
                          </a:rPr>
                          <m:t> </m:t>
                        </m:r>
                      </m:sup>
                    </m:sSup>
                  </m:oMath>
                </a14:m>
                <a:r>
                  <a:rPr kumimoji="0" lang="ar-AE" sz="2800" b="0" i="0" u="none" strike="noStrike" kern="1200" cap="none" spc="0" normalizeH="0" baseline="0" noProof="0" dirty="0">
                    <a:ln>
                      <a:noFill/>
                    </a:ln>
                    <a:solidFill>
                      <a:srgbClr val="366092"/>
                    </a:solidFill>
                    <a:effectLst/>
                    <a:uLnTx/>
                    <a:uFillTx/>
                    <a:latin typeface="Calibri"/>
                    <a:ea typeface="+mn-ea"/>
                    <a:cs typeface="+mn-cs"/>
                  </a:rPr>
                  <a:t>.</a:t>
                </a:r>
              </a:p>
            </p:txBody>
          </p:sp>
        </mc:Choice>
        <mc:Fallback>
          <p:sp>
            <p:nvSpPr>
              <p:cNvPr id="5" name="TextBox 4">
                <a:extLst>
                  <a:ext uri="{FF2B5EF4-FFF2-40B4-BE49-F238E27FC236}">
                    <a16:creationId xmlns:a16="http://schemas.microsoft.com/office/drawing/2014/main" id="{92E8A2D2-035E-DA4B-F8C1-B938F6D6D744}"/>
                  </a:ext>
                </a:extLst>
              </p:cNvPr>
              <p:cNvSpPr txBox="1">
                <a:spLocks noRot="1" noChangeAspect="1" noMove="1" noResize="1" noEditPoints="1" noAdjustHandles="1" noChangeArrowheads="1" noChangeShapeType="1" noTextEdit="1"/>
              </p:cNvSpPr>
              <p:nvPr/>
            </p:nvSpPr>
            <p:spPr>
              <a:xfrm>
                <a:off x="457200" y="2667000"/>
                <a:ext cx="8229600" cy="2568011"/>
              </a:xfrm>
              <a:prstGeom prst="rect">
                <a:avLst/>
              </a:prstGeom>
              <a:blipFill>
                <a:blip r:embed="rId3"/>
                <a:stretch>
                  <a:fillRect l="-1556" t="-2375" b="-5463"/>
                </a:stretch>
              </a:blipFill>
            </p:spPr>
            <p:txBody>
              <a:bodyPr/>
              <a:lstStyle/>
              <a:p>
                <a:r>
                  <a:rPr lang="en-US">
                    <a:noFill/>
                  </a:rPr>
                  <a:t> </a:t>
                </a:r>
              </a:p>
            </p:txBody>
          </p:sp>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421</TotalTime>
  <Words>1066</Words>
  <Application>Microsoft Office PowerPoint</Application>
  <PresentationFormat>On-screen Show (4:3)</PresentationFormat>
  <Paragraphs>110</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Cambria Math</vt:lpstr>
      <vt:lpstr>Courier New</vt:lpstr>
      <vt:lpstr>Office Theme</vt:lpstr>
      <vt:lpstr>Section 9.1</vt:lpstr>
      <vt:lpstr>The Trigonometric Functions</vt:lpstr>
      <vt:lpstr>Note</vt:lpstr>
      <vt:lpstr>Example 1: Trigonometric Functions</vt:lpstr>
      <vt:lpstr>Example 1: Trigonometric Functions (cont.)</vt:lpstr>
      <vt:lpstr>Example 1: Trigonometric Functions (cont.)</vt:lpstr>
      <vt:lpstr>Example 1: Trigonometric Functions (cont.)</vt:lpstr>
      <vt:lpstr>Example 1: Trigonometric Functions (cont.)</vt:lpstr>
      <vt:lpstr>Example 2: Angle Conversion</vt:lpstr>
      <vt:lpstr>Example 3: Values of Trigonometric Functions</vt:lpstr>
      <vt:lpstr>Example 3: Values of Trigonometric Functions (cont.)</vt:lpstr>
      <vt:lpstr>Note</vt:lpstr>
      <vt:lpstr>Periodic Function</vt:lpstr>
      <vt:lpstr>Example 4: The Predator-Prey Model</vt:lpstr>
      <vt:lpstr>Example 4: The Predator-Prey Model (cont.)</vt:lpstr>
      <vt:lpstr>Example 4: The Predator-Prey Model (cont.)</vt:lpstr>
      <vt:lpstr>Example 4: The Predator-Prey Model (cont.)</vt:lpstr>
      <vt:lpstr>Example 5: Trigonometric Identities</vt:lpstr>
      <vt:lpstr>Right-Triangle Definitions of Sine, Cosine, and Tangent</vt:lpstr>
      <vt:lpstr>Example 6: Right Triangle Trigonometry</vt:lpstr>
      <vt:lpstr>Example 6: Right Triangle Trigonometry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 Calculus, 3rd edition</dc:title>
  <dc:creator>Hawkes Learning</dc:creator>
  <cp:lastModifiedBy>Kyle Gilstrap</cp:lastModifiedBy>
  <cp:revision>118</cp:revision>
  <dcterms:created xsi:type="dcterms:W3CDTF">2013-04-26T14:43:13Z</dcterms:created>
  <dcterms:modified xsi:type="dcterms:W3CDTF">2022-08-26T18:10:23Z</dcterms:modified>
</cp:coreProperties>
</file>