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Derivatives of Trigonometric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9.2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Marginal Cost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A pharmaceutical company finds that the cost (in dollars) of producing a particular drug is given by the function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=38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−36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in thousands of units. Find the marginal cost when </a:t>
                </a:r>
                <a:r>
                  <a:rPr sz="2800">
                    <a:latin typeface="Cambria Math"/>
                  </a:rPr>
                  <a:t>24,000</a:t>
                </a:r>
                <a:r>
                  <a:rPr sz="2800"/>
                  <a:t> units are produced.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Marginal Cost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/>
                  <a:t>Solution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=38−36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−36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=38+3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−36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 b="1"/>
              </a:p>
              <a:p>
                <a:pPr>
                  <a:defRPr sz="2800"/>
                </a:pPr>
                <a:r>
                  <a:rPr sz="2800"/>
                  <a:t>Now, evaluate the marginal cost function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=38+3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⋅24⋅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−36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=38+72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−36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=38+0−36=2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The marginal cost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</m:t>
                    </m:r>
                  </m:oMath>
                </a14:m>
                <a:r>
                  <a:rPr sz="2800"/>
                  <a:t> per thousand units when </a:t>
                </a:r>
                <a:r>
                  <a:rPr sz="2800">
                    <a:latin typeface="Cambria Math"/>
                  </a:rPr>
                  <a:t>24,000</a:t>
                </a:r>
                <a:r>
                  <a:rPr sz="2800"/>
                  <a:t> units are produced.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Population Rate of Change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The number of geese that live near a lake in Canada is known to vary (approximately) according to the function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is the number of months after May 1</a:t>
                </a:r>
                <a:r>
                  <a:rPr sz="2800" baseline="30000"/>
                  <a:t>st</a:t>
                </a:r>
                <a:r>
                  <a:rPr sz="2800"/>
                  <a:t> each year.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About how many geese are in the area at the end of August?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At what rate is the population of geese changing at that time?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00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Population Rate of Change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At the end of August,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. Therefore, the approximate number of geese in the area is as follows.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sz="2800"/>
              </a:p>
              <a:p>
                <a:r>
                  <a:t>​</a:t>
                </a:r>
                <a:r>
                  <a:rPr sz="2800"/>
                  <a:t>Approximately </a:t>
                </a:r>
                <a:r>
                  <a:rPr sz="2800">
                    <a:latin typeface="Cambria Math"/>
                  </a:rPr>
                  <a:t>100</a:t>
                </a:r>
                <a:r>
                  <a:rPr sz="2800"/>
                  <a:t> geese are in the area at the end of August.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Population Rate of Change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derivative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, and evaluate the derivative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=200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⋅4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≈−91</m:t>
                      </m:r>
                    </m:oMath>
                  </m:oMathPara>
                </a14:m>
                <a:endParaRPr sz="2800"/>
              </a:p>
              <a:p>
                <a:r>
                  <a:t>​</a:t>
                </a:r>
                <a:r>
                  <a:rPr sz="2800"/>
                  <a:t>At the end of August, the population is decreasing by about </a:t>
                </a:r>
                <a:r>
                  <a:rPr sz="2800">
                    <a:latin typeface="Cambria Math"/>
                  </a:rPr>
                  <a:t>91</a:t>
                </a:r>
                <a:r>
                  <a:rPr sz="2800"/>
                  <a:t> geese per month.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Derivative of Sine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, then the Chain Rule gives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provided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exists.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Derivative of Cosine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nor/>
                      </m:rPr>
                      <a:rPr/>
                      <m:t>.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, then the Chain Rule gives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provided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exists.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Derivatives of Trigonometric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for each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Derivatives of Trigonometric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, use the Product Rule.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sz="2800" dirty="0"/>
                  <a:t>, use the Chain Rule twice.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000"/>
                </a:pPr>
                <a:r>
                  <a:rPr lang="en-US" dirty="0"/>
                  <a:t>​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use the Chain Rule. </a:t>
                </a:r>
                <a:r>
                  <a:rPr lang="en-US" dirty="0"/>
                  <a:t> </a:t>
                </a:r>
                <a:r>
                  <a:rPr lang="en-US" sz="2000"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ar-AE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ar-AE" sz="2000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000">
                            <a:latin typeface="Cambria Math"/>
                          </a:rPr>
                          <m:t>6</m:t>
                        </m:r>
                        <m:r>
                          <a:rPr lang="ar-AE" sz="200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000" dirty="0"/>
                  <a:t> </a:t>
                </a:r>
                <a:r>
                  <a:rPr lang="en-US" sz="2000" dirty="0"/>
                  <a:t>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ar-AE" sz="200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ar-AE" sz="200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ar-AE" sz="20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0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6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sz="2000" dirty="0"/>
              </a:p>
              <a:p>
                <a:endParaRPr sz="20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Derivative of Tangent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, then the Chain Rule gives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provided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exists.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Derivative of Tangent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equation of the line tangent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 at the point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Derivative of Tangent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 The equation of the tangent line can be found with the point-slope formula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sz="2800"/>
                  <a:t>. Use the derivative to find the slope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257C309-DBE4-B383-7EF5-0A85FA906C7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06886582"/>
                  </p:ext>
                </p:extLst>
              </p:nvPr>
            </p:nvGraphicFramePr>
            <p:xfrm>
              <a:off x="457200" y="3733800"/>
              <a:ext cx="8229600" cy="138982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sub>
                              </m:sSub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sz="1800">
                                              <a:latin typeface="Cambria Math"/>
                                            </a:rPr>
                                            <m:t>π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sz="1800">
                                        <a:latin typeface="Cambria Math"/>
                                      </a:rPr>
                                      <m:t>sec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sz="1800">
                                                <a:latin typeface="Cambria Math"/>
                                              </a:rPr>
                                              <m:t>π</m:t>
                                            </m:r>
                                          </m:num>
                                          <m:den>
                                            <m:r>
                                              <a:rPr sz="180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sz="18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sz="1800">
                                                    <a:latin typeface="Cambria Math"/>
                                                  </a:rPr>
                                                  <m:t>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sz="1800">
                                                    <a:latin typeface="Cambria Math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sz="18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den>
                                </m:f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257C309-DBE4-B383-7EF5-0A85FA906C7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06886582"/>
                  </p:ext>
                </p:extLst>
              </p:nvPr>
            </p:nvGraphicFramePr>
            <p:xfrm>
              <a:off x="457200" y="3733800"/>
              <a:ext cx="8229600" cy="138982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6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728221" b="-18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353" r="-179294" b="-18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32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3691" r="-7282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353" t="-53691" r="-179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165" t="-536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Derivative of Tangent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This gives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 The equation of the tangent line is</a:t>
                </a:r>
              </a:p>
              <a:p>
                <a:pPr algn="ctr"/>
                <a:r>
                  <a:t>​</a:t>
                </a:r>
              </a:p>
              <a:p>
                <a:pPr algn="l"/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14959"/>
                  </p:ext>
                </p:extLst>
              </p:nvPr>
            </p:nvGraphicFramePr>
            <p:xfrm>
              <a:off x="446518" y="2209800"/>
              <a:ext cx="7249682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62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or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+1≈2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−0.57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14959"/>
                  </p:ext>
                </p:extLst>
              </p:nvPr>
            </p:nvGraphicFramePr>
            <p:xfrm>
              <a:off x="446518" y="2209800"/>
              <a:ext cx="7249682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62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49476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6900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800" r="-149476" b="-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6900" t="-100800" b="-6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799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Office Theme</vt:lpstr>
      <vt:lpstr>Section 9.2</vt:lpstr>
      <vt:lpstr>Derivative of Sine</vt:lpstr>
      <vt:lpstr>Derivative of Cosine</vt:lpstr>
      <vt:lpstr>Example 1: Derivatives of Trigonometric Functions</vt:lpstr>
      <vt:lpstr>Example 1: Derivatives of Trigonometric Functions (cont.)</vt:lpstr>
      <vt:lpstr>Derivative of Tangent</vt:lpstr>
      <vt:lpstr>Example 2: Derivative of Tangent</vt:lpstr>
      <vt:lpstr>Example 2: Derivative of Tangent (cont.)</vt:lpstr>
      <vt:lpstr>Example 2: Derivative of Tangent (cont.)</vt:lpstr>
      <vt:lpstr>Example 3: Marginal Cost</vt:lpstr>
      <vt:lpstr>Example 3: Marginal Cost (cont.)</vt:lpstr>
      <vt:lpstr>Example 4: Population Rate of Change</vt:lpstr>
      <vt:lpstr>Example 4: Population Rate of Change (cont.)</vt:lpstr>
      <vt:lpstr>Example 4: Population Rate of Change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116</cp:revision>
  <dcterms:created xsi:type="dcterms:W3CDTF">2013-04-26T14:43:13Z</dcterms:created>
  <dcterms:modified xsi:type="dcterms:W3CDTF">2022-08-26T18:19:33Z</dcterms:modified>
</cp:coreProperties>
</file>