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7" r:id="rId5"/>
    <p:sldId id="259" r:id="rId6"/>
    <p:sldId id="260" r:id="rId7"/>
    <p:sldId id="278" r:id="rId8"/>
    <p:sldId id="261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9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Integration of Trigonometric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9.3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Area between Curves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61A840-D38A-3C02-8ED2-340D9A07027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03104" y="1082675"/>
            <a:ext cx="4937791" cy="48498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Area between Curves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/>
                  <a:t>To find the area between the two curves, we integrate as follows.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  <m:r>
                        <a:rPr>
                          <a:latin typeface="Cambria Math" panose="02040503050406030204" pitchFamily="18" charset="0"/>
                        </a:rPr>
                        <m:t>.</m:t>
                      </m:r>
                      <m:r>
                        <a:rPr>
                          <a:latin typeface="Cambria Math" panose="02040503050406030204" pitchFamily="18" charset="0"/>
                        </a:rPr>
                        <m:t>4142</m:t>
                      </m:r>
                    </m:oMath>
                  </m:oMathPara>
                </a14:m>
                <a:endParaRPr sz="2800"/>
              </a:p>
              <a:p>
                <a:endParaRPr sz="280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Integration Formula for the Tangent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Integrating the 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070B3A-3D35-3E05-54A7-524FC9416E85}"/>
                  </a:ext>
                </a:extLst>
              </p:cNvPr>
              <p:cNvSpPr txBox="1"/>
              <p:nvPr/>
            </p:nvSpPr>
            <p:spPr>
              <a:xfrm>
                <a:off x="459336" y="1600200"/>
                <a:ext cx="8227464" cy="4278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-substitution with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∫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∫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∫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func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∫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tan</m:t>
                          </m:r>
                        </m:fName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𝑑𝑢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∫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func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∫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func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ar-AE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ar-AE" sz="2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kumimoji="0" lang="ar-AE" sz="2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070B3A-3D35-3E05-54A7-524FC9416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36" y="1600200"/>
                <a:ext cx="8227464" cy="4278094"/>
              </a:xfrm>
              <a:prstGeom prst="rect">
                <a:avLst/>
              </a:prstGeom>
              <a:blipFill>
                <a:blip r:embed="rId3"/>
                <a:stretch>
                  <a:fillRect l="-1481" t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Population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Suppose that the rate of change of the deer population in a region of the Rocky Mountains is approximately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=100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is the number of months after January 1</a:t>
                </a:r>
                <a:r>
                  <a:rPr sz="2800" baseline="30000"/>
                  <a:t>st</a:t>
                </a:r>
                <a:r>
                  <a:rPr sz="2800"/>
                  <a:t> each year. What is the change in the deer population from January 1</a:t>
                </a:r>
                <a:r>
                  <a:rPr sz="2800" baseline="30000"/>
                  <a:t>st</a:t>
                </a:r>
                <a:r>
                  <a:rPr sz="2800"/>
                  <a:t> to July 1</a:t>
                </a:r>
                <a:r>
                  <a:rPr sz="2800" baseline="30000"/>
                  <a:t>st</a:t>
                </a:r>
                <a:r>
                  <a:rPr sz="2800"/>
                  <a:t>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Population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On January 1</a:t>
                </a:r>
                <a:r>
                  <a:rPr sz="2800" baseline="30000" dirty="0"/>
                  <a:t>st</a:t>
                </a:r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and on July 1</a:t>
                </a:r>
                <a:r>
                  <a:rPr sz="2800" baseline="30000" dirty="0"/>
                  <a:t>st</a:t>
                </a:r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. The change in the deer population is approximated by the definite integral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100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sz="2800" dirty="0"/>
                  <a:t>-substitution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sz="2800" dirty="0"/>
                  <a:t> to evaluate the indefinite integral.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100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𝑑𝑡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100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𝑑𝑢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100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100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448A-041A-E0CC-11A0-133C9BC3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5: Population Growth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17DB61D-ECE7-17D9-492C-1F98D3DF7E9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 the value of the definite integral is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p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</m:t>
                          </m:r>
                          <m:func>
                            <m:func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1200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sSubSup>
                        <m:sSubSup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e>
                        <m:sub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  <m:func>
                                <m:func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12</m:t>
                                          </m:r>
                                        </m:den>
                                      </m:f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𝑑𝑡</m:t>
                              </m:r>
                            </m:e>
                          </m:nary>
                        </m:e>
                      </m:phant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1200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⋅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1200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⋅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  <m:func>
                                <m:func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12</m:t>
                                          </m:r>
                                        </m:den>
                                      </m:f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𝑑𝑡</m:t>
                              </m:r>
                            </m:e>
                          </m:nary>
                        </m:e>
                      </m:phant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1200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unc>
                            <m:func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  <m:func>
                                <m:func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12</m:t>
                                          </m:r>
                                        </m:den>
                                      </m:f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𝑑𝑡</m:t>
                              </m:r>
                            </m:e>
                          </m:nary>
                        </m:e>
                      </m:phant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1200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  <m:func>
                                <m:func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ar-AE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kumimoji="0" lang="ar-AE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12</m:t>
                                          </m:r>
                                        </m:den>
                                      </m:f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𝑑𝑡</m:t>
                              </m:r>
                            </m:e>
                          </m:nary>
                        </m:e>
                      </m:phant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382</m:t>
                      </m:r>
                    </m:oMath>
                  </m:oMathPara>
                </a14:m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By July 1</a:t>
                </a:r>
                <a:r>
                  <a:rPr kumimoji="0" lang="en-US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the deer population has grown by about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382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deer.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17DB61D-ECE7-17D9-492C-1F98D3DF7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3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76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Estimating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The revenue (in hundreds of dollars) from the ski section of a sporting-goods store is estimated to be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𝜋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is the number of months after January 1</a:t>
                </a:r>
                <a:r>
                  <a:rPr sz="2800" baseline="30000"/>
                  <a:t>st</a:t>
                </a:r>
                <a:r>
                  <a:rPr sz="2800"/>
                  <a:t> each year. Find the total estimated revenue for one year.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Estimating Revenue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The total estimated revenue is the area under the curve as shown in the figure. This area is the value of the following definite integral.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Estimating Revenue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69C2A-C6E7-95F0-7D26-51C7EB423A1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408764" y="1082675"/>
            <a:ext cx="6326472" cy="48498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Antiderivatives of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each integral.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Estimating Revenue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den>
                                      </m:f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den>
                                          </m:f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60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120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720</m:t>
                      </m:r>
                    </m:oMath>
                  </m:oMathPara>
                </a14:m>
                <a:endParaRPr dirty="0"/>
              </a:p>
              <a:p>
                <a:pPr>
                  <a:defRPr sz="2800"/>
                </a:pPr>
                <a:r>
                  <a:rPr sz="2800" dirty="0"/>
                  <a:t>The total estimated revenue from the ski section for one year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72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Antiderivatives of Trigonometric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sz="2800" dirty="0"/>
                  <a:t>-substitution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𝑑𝑢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A68D-E365-2D16-DF8E-22B74F0D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1: Antiderivatives of Trigonometric Functions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A6E85A2-48FC-3165-AC66-67DA4B7A77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2"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-substitution with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∫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cos</m:t>
                          </m:r>
                        </m:fName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=∫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𝑑𝑢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∫</m:t>
                          </m:r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func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∫</m:t>
                          </m:r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func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A6E85A2-48FC-3165-AC66-67DA4B7A7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33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Definite Integrals of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each integral.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Definite Integrals of Trigonometric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sz="2800" dirty="0"/>
                  <a:t>-substitution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 to evaluate the indefinite integral.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⋅3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𝑑𝑢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sz="2800" dirty="0"/>
              </a:p>
              <a:p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BD53-2321-3388-6385-512E985C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2: Definite Integrals of Trigonometric Functions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6E68A6-1B10-D928-99E9-BBDC527B42E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value of the definite integral can now be found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sSubSup>
                        <m:sSub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e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</m:t>
                              </m:r>
                            </m:den>
                          </m:f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</m:sup>
                            <m:e>
                              <m:func>
                                <m:func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⋅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</m:sup>
                            <m:e>
                              <m:func>
                                <m:func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</m:sup>
                            <m:e>
                              <m:func>
                                <m:func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6E68A6-1B10-D928-99E9-BBDC527B4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72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Definite Integrals of Trigonometric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  <a:r>
              <a:rPr sz="2800"/>
              <a:t>Use integration by parts as follows (see Section 7.1).</a:t>
            </a:r>
          </a:p>
          <a:p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9D29A3-D3DA-6FAA-30A3-64C4A7CBCD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85561086"/>
                  </p:ext>
                </p:extLst>
              </p:nvPr>
            </p:nvGraphicFramePr>
            <p:xfrm>
              <a:off x="457200" y="1570180"/>
              <a:ext cx="8229600" cy="10525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𝑑𝑣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sz="28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sz="2800"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𝑑𝑢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=∫</m:t>
                                </m:r>
                                <m:func>
                                  <m:func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sz="28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sz="2800">
                                    <a:latin typeface="Cambria Math"/>
                                  </a:rPr>
                                  <m:t>𝑑𝑥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m:rPr>
                                    <m:sty m:val="p"/>
                                  </m:rPr>
                                  <a:rPr sz="2800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9D29A3-D3DA-6FAA-30A3-64C4A7CBCD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85561086"/>
                  </p:ext>
                </p:extLst>
              </p:nvPr>
            </p:nvGraphicFramePr>
            <p:xfrm>
              <a:off x="457200" y="1570180"/>
              <a:ext cx="8229600" cy="10525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96" t="-1163" r="-100444" b="-1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296" t="-1163" r="-444" b="-1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" t="-98864" r="-100444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96" t="-98864" r="-444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8839E19-730E-386D-FA3F-F778F65DA9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0202771"/>
                  </p:ext>
                </p:extLst>
              </p:nvPr>
            </p:nvGraphicFramePr>
            <p:xfrm>
              <a:off x="457200" y="2847118"/>
              <a:ext cx="7543800" cy="29248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𝑢𝑑𝑣</m:t>
                                  </m:r>
                                </m:e>
                              </m:func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𝑣𝑑𝑢</m:t>
                                  </m:r>
                                </m:e>
                              </m:func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sz="1800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  <m:e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−0⋅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func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⋅0+1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8839E19-730E-386D-FA3F-F778F65DA9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0202771"/>
                  </p:ext>
                </p:extLst>
              </p:nvPr>
            </p:nvGraphicFramePr>
            <p:xfrm>
              <a:off x="457200" y="2847118"/>
              <a:ext cx="7543800" cy="29248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57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8475" r="-199758" b="-7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50061" t="-8475" b="-725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80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72727" r="-199758" b="-3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50061" t="-72727" b="-38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8099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50061" t="-172727" b="-28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336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50061" t="-279070" b="-193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368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50061" t="-407500" b="-1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368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50061" t="-513924" b="-8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Area between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area between the curves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9EA36-983E-F0DA-4D0B-C75DE04E759E}"/>
                  </a:ext>
                </a:extLst>
              </p:cNvPr>
              <p:cNvSpPr txBox="1"/>
              <p:nvPr/>
            </p:nvSpPr>
            <p:spPr>
              <a:xfrm>
                <a:off x="457200" y="2133600"/>
                <a:ext cx="8229600" cy="1471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 illustrated in the figure,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greater than or equal to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 the interval </a:t>
                </a:r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9EA36-983E-F0DA-4D0B-C75DE04E7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229600" cy="1471172"/>
              </a:xfrm>
              <a:prstGeom prst="rect">
                <a:avLst/>
              </a:prstGeom>
              <a:blipFill>
                <a:blip r:embed="rId3"/>
                <a:stretch>
                  <a:fillRect l="-1481" t="-3734" r="-444" b="-1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2C87DD-8268-1B91-EC00-6359E49D853C}"/>
                  </a:ext>
                </a:extLst>
              </p:cNvPr>
              <p:cNvSpPr txBox="1"/>
              <p:nvPr/>
            </p:nvSpPr>
            <p:spPr>
              <a:xfrm>
                <a:off x="5334000" y="2971800"/>
                <a:ext cx="1600200" cy="734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ar-AE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2C87DD-8268-1B91-EC00-6359E49D8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971800"/>
                <a:ext cx="1600200" cy="734047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906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Office Theme</vt:lpstr>
      <vt:lpstr>Section 9.3</vt:lpstr>
      <vt:lpstr>Example 1: Antiderivatives of Trigonometric Functions</vt:lpstr>
      <vt:lpstr>Example 1: Antiderivatives of Trigonometric Functions (cont.)</vt:lpstr>
      <vt:lpstr>Example 1: Antiderivatives of Trigonometric Functions (cont.)</vt:lpstr>
      <vt:lpstr>Example 2: Definite Integrals of Trigonometric Functions</vt:lpstr>
      <vt:lpstr>Example 2: Definite Integrals of Trigonometric Functions (cont.)</vt:lpstr>
      <vt:lpstr>Example 2: Definite Integrals of Trigonometric Functions (cont.)</vt:lpstr>
      <vt:lpstr>Example 2: Definite Integrals of Trigonometric Functions (cont.)</vt:lpstr>
      <vt:lpstr>Example 3: Area between Curves</vt:lpstr>
      <vt:lpstr>Example 3: Area between Curves (cont.)</vt:lpstr>
      <vt:lpstr>Example 3: Area between Curves (cont.)</vt:lpstr>
      <vt:lpstr>Integration Formula for the Tangent Function</vt:lpstr>
      <vt:lpstr>Example 4: Integrating the Tangent</vt:lpstr>
      <vt:lpstr>Example 5: Population Growth</vt:lpstr>
      <vt:lpstr>Example 5: Population Growth (cont.)</vt:lpstr>
      <vt:lpstr>Example 5: Population Growth (cont.)</vt:lpstr>
      <vt:lpstr>Example 6: Estimating Revenue</vt:lpstr>
      <vt:lpstr>Example 6: Estimating Revenue (cont.)</vt:lpstr>
      <vt:lpstr>Example 6: Estimating Revenue (cont.)</vt:lpstr>
      <vt:lpstr>Example 6: Estimating Revenue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125</cp:revision>
  <dcterms:created xsi:type="dcterms:W3CDTF">2013-04-26T14:43:13Z</dcterms:created>
  <dcterms:modified xsi:type="dcterms:W3CDTF">2022-08-26T19:01:32Z</dcterms:modified>
</cp:coreProperties>
</file>