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Inverse Trigonometric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Integrals Resulting in Inverse Trigonometric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sz="2800" dirty="0"/>
                  <a:t>-substitution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𝑑𝑢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 along with Formula 1a from Table 3.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𝑑𝑢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∫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6D02-FB96-670D-A08E-EEFE2265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5: Integrals Resulting in Inverse Trigonometric Functions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B5F54B-4A5A-E1AF-90D2-246B2FC4EA1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200000"/>
                  <a:buFont typeface="+mj-lt"/>
                  <a:buAutoNum type="alphaLcPeriod" startAt="2"/>
                  <a:tabLst/>
                  <a:defRPr sz="2800"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 Formula 3a from Table 3 and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tan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ar-A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tan</m:t>
                              </m:r>
                            </m:e>
                            <m:sup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  <m:sSubSup>
                        <m:sSubSup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0" lang="ar-A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ar-A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tan</m:t>
                              </m:r>
                            </m:e>
                            <m:sup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unc>
                        <m:func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tan</m:t>
                              </m:r>
                            </m:e>
                            <m:sup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0" lang="ar-A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ar-A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ar-AE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B5F54B-4A5A-E1AF-90D2-246B2FC4E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78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Inverse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Inverse Trigonometric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must be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. That is,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sz="2800"/>
                  <a:t>.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must be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. That is,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Inverse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85215-0688-A972-8945-CC73F5FFF828}"/>
                  </a:ext>
                </a:extLst>
              </p:cNvPr>
              <p:cNvSpPr txBox="1"/>
              <p:nvPr/>
            </p:nvSpPr>
            <p:spPr>
              <a:xfrm>
                <a:off x="457200" y="2895600"/>
                <a:ext cx="8229600" cy="303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cos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since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must be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2"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tan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tan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f>
                          <m:f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85215-0688-A972-8945-CC73F5FFF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8229600" cy="3032625"/>
              </a:xfrm>
              <a:prstGeom prst="rect">
                <a:avLst/>
              </a:prstGeom>
              <a:blipFill>
                <a:blip r:embed="rId3"/>
                <a:stretch>
                  <a:fillRect l="-1556" t="-1811" r="-296" b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common error in solving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to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. While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a true statement,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is </a:t>
                </a:r>
                <a:r>
                  <a:rPr sz="2800" i="1" dirty="0"/>
                  <a:t>not</a:t>
                </a:r>
                <a:r>
                  <a:rPr sz="2800" dirty="0"/>
                  <a:t> in the range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Differentiating Inverse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/>
                  <a:t> for each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Differentiating Inverse Trigonometric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Use Formula 1b from Table 2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Use Formula 3b from Table 2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Differentiating Inverse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C852BC-1E7F-3CD2-1886-A2A13FFF4BE2}"/>
                  </a:ext>
                </a:extLst>
              </p:cNvPr>
              <p:cNvSpPr txBox="1"/>
              <p:nvPr/>
            </p:nvSpPr>
            <p:spPr>
              <a:xfrm>
                <a:off x="457200" y="1622591"/>
                <a:ext cx="8229600" cy="3161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First, we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Formula 3b from Table 2</a:t>
                </a: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 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Now, we evaluate the derivative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C852BC-1E7F-3CD2-1886-A2A13FFF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591"/>
                <a:ext cx="8229600" cy="3161186"/>
              </a:xfrm>
              <a:prstGeom prst="rect">
                <a:avLst/>
              </a:prstGeom>
              <a:blipFill>
                <a:blip r:embed="rId3"/>
                <a:stretch>
                  <a:fillRect l="-1481" t="-173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Integrals Resulting in Inverse Trigonometric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the following integrals.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483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Courier New</vt:lpstr>
      <vt:lpstr>Office Theme</vt:lpstr>
      <vt:lpstr>Section 9.4</vt:lpstr>
      <vt:lpstr>Example 1: Inverse Trigonometric Functions</vt:lpstr>
      <vt:lpstr>Example 1: Inverse Trigonometric Functions (cont.)</vt:lpstr>
      <vt:lpstr>Example 2: Inverse Trigonometric Functions</vt:lpstr>
      <vt:lpstr>CAUTION!</vt:lpstr>
      <vt:lpstr>Example 3: Differentiating Inverse Trigonometric Functions</vt:lpstr>
      <vt:lpstr>Example 3: Differentiating Inverse Trigonometric Functions (cont.)</vt:lpstr>
      <vt:lpstr>Example 4: Differentiating Inverse Trigonometric Functions</vt:lpstr>
      <vt:lpstr>Example 5: Integrals Resulting in Inverse Trigonometric Functions</vt:lpstr>
      <vt:lpstr>Example 5: Integrals Resulting in Inverse Trigonometric Functions (cont.)</vt:lpstr>
      <vt:lpstr>Example 5: Integrals Resulting in Inverse Trigonometric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2022-08-26T19:10:53Z</dcterms:modified>
</cp:coreProperties>
</file>