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  <p:embeddedFont>
      <p:font typeface="Cambria Math" panose="02040503050406030204" pitchFamily="18" charset="0"/>
      <p:regular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4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19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EB0B7-13C5-47F0-853E-41FF0E5F2684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02EE2-4B1B-4DE0-996D-37983BA73D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9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0.png"/><Relationship Id="rId4" Type="http://schemas.openxmlformats.org/officeDocument/2006/relationships/image" Target="../media/image1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Real Numbers and Number Lines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Numbers and Number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5400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61963" algn="l"/>
                <a:tab pos="3948113" algn="l"/>
              </a:tabLst>
            </a:pPr>
            <a:r>
              <a:rPr lang="en-US" b="1" dirty="0">
                <a:solidFill>
                  <a:srgbClr val="000000"/>
                </a:solidFill>
              </a:rPr>
              <a:t>Symbols for Order</a:t>
            </a:r>
          </a:p>
          <a:p>
            <a:pPr>
              <a:tabLst>
                <a:tab pos="461963" algn="l"/>
                <a:tab pos="3948113" algn="l"/>
              </a:tabLst>
            </a:pPr>
            <a:r>
              <a:rPr lang="en-US" dirty="0">
                <a:solidFill>
                  <a:srgbClr val="000000"/>
                </a:solidFill>
              </a:rPr>
              <a:t>&lt;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C00000"/>
                </a:solidFill>
              </a:rPr>
              <a:t>is less than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is greater than </a:t>
            </a:r>
          </a:p>
          <a:p>
            <a:pPr>
              <a:tabLst>
                <a:tab pos="461963" algn="l"/>
                <a:tab pos="3948113" algn="l"/>
              </a:tabLst>
            </a:pPr>
            <a:r>
              <a:rPr lang="en-US" dirty="0">
                <a:solidFill>
                  <a:srgbClr val="000000"/>
                </a:solidFill>
              </a:rPr>
              <a:t>≤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C00000"/>
                </a:solidFill>
              </a:rPr>
              <a:t>is less than or equal to</a:t>
            </a:r>
            <a:r>
              <a:rPr lang="en-US" b="1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</a:rPr>
              <a:t>≥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is greater than or equal to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Symbols for 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Arrange the following numbers in order from smallest to largest using the most appropriate of the four </a:t>
            </a:r>
          </a:p>
          <a:p>
            <a:endParaRPr lang="en-US" sz="1000" dirty="0"/>
          </a:p>
          <a:p>
            <a:r>
              <a:rPr lang="en-US" dirty="0"/>
              <a:t>symbols for order: </a:t>
            </a:r>
            <a:r>
              <a:rPr lang="en-US" dirty="0">
                <a:solidFill>
                  <a:srgbClr val="0000FF"/>
                </a:solidFill>
              </a:rPr>
              <a:t>17, 1.7, −1.7, −17, 0,                20, </a:t>
            </a:r>
            <a:r>
              <a:rPr lang="en-US" dirty="0"/>
              <a:t>and</a:t>
            </a:r>
            <a:r>
              <a:rPr lang="en-US" dirty="0">
                <a:solidFill>
                  <a:srgbClr val="0000FF"/>
                </a:solidFill>
              </a:rPr>
              <a:t> </a:t>
            </a:r>
          </a:p>
          <a:p>
            <a:r>
              <a:rPr lang="en-US" dirty="0">
                <a:solidFill>
                  <a:srgbClr val="0000FF"/>
                </a:solidFill>
              </a:rPr>
              <a:t>−20</a:t>
            </a:r>
            <a:r>
              <a:rPr lang="en-US" dirty="0"/>
              <a:t>.</a:t>
            </a:r>
          </a:p>
          <a:p>
            <a:endParaRPr lang="en-US" sz="1000" b="1" dirty="0"/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286500" y="2209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1104900" imgH="838200" progId="Equation.DSMT4">
                  <p:embed/>
                </p:oleObj>
              </mc:Choice>
              <mc:Fallback>
                <p:oleObj name="Equation" r:id="rId3" imgW="11049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0" y="22098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1320800" y="4267200"/>
          <a:ext cx="650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6502320" imgH="838080" progId="Equation.DSMT4">
                  <p:embed/>
                </p:oleObj>
              </mc:Choice>
              <mc:Fallback>
                <p:oleObj name="Equation" r:id="rId5" imgW="650232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267200"/>
                        <a:ext cx="650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Set-Builder Notation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Graph the set of real numbers </a:t>
            </a:r>
          </a:p>
          <a:p>
            <a:r>
              <a:rPr lang="en-US" b="1" dirty="0"/>
              <a:t>Solution: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open circle indicates that 3 </a:t>
            </a:r>
            <a:r>
              <a:rPr lang="en-US" b="1" dirty="0"/>
              <a:t>is not </a:t>
            </a:r>
            <a:r>
              <a:rPr lang="en-US" dirty="0"/>
              <a:t>included in the set. 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8824129"/>
              </p:ext>
            </p:extLst>
          </p:nvPr>
        </p:nvGraphicFramePr>
        <p:xfrm>
          <a:off x="5422900" y="1295400"/>
          <a:ext cx="1346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1346040" imgH="533160" progId="Equation.DSMT4">
                  <p:embed/>
                </p:oleObj>
              </mc:Choice>
              <mc:Fallback>
                <p:oleObj name="Equation" r:id="rId3" imgW="1346040" imgH="5331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1295400"/>
                        <a:ext cx="1346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19" name="Picture 3" descr="C:\Documents and Settings\Nagesh\Desktop\CH_1_Sec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1238" y="2319239"/>
            <a:ext cx="4581525" cy="6525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Set-Builder Notation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Graph the set of real numbers </a:t>
            </a:r>
          </a:p>
          <a:p>
            <a:r>
              <a:rPr lang="en-US" b="1" dirty="0"/>
              <a:t>Solution:</a:t>
            </a:r>
          </a:p>
          <a:p>
            <a:endParaRPr lang="en-US" b="1" dirty="0"/>
          </a:p>
          <a:p>
            <a:endParaRPr lang="en-US" dirty="0"/>
          </a:p>
          <a:p>
            <a:r>
              <a:rPr lang="en-US" dirty="0"/>
              <a:t>The closed circle indicates that –1.5 </a:t>
            </a:r>
            <a:r>
              <a:rPr lang="en-US" b="1" dirty="0"/>
              <a:t>is</a:t>
            </a:r>
            <a:r>
              <a:rPr lang="en-US" dirty="0"/>
              <a:t> included in the set.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49052"/>
              </p:ext>
            </p:extLst>
          </p:nvPr>
        </p:nvGraphicFramePr>
        <p:xfrm>
          <a:off x="5372100" y="1301750"/>
          <a:ext cx="1841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3" imgW="1841400" imgH="520560" progId="Equation.DSMT4">
                  <p:embed/>
                </p:oleObj>
              </mc:Choice>
              <mc:Fallback>
                <p:oleObj name="Equation" r:id="rId3" imgW="1841400" imgH="520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301750"/>
                        <a:ext cx="1841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5" name="Picture 5" descr="C:\Documents and Settings\Nagesh\Desktop\CH_1_Sec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40719" y="2426263"/>
            <a:ext cx="5262563" cy="7741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Numbers and Number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Absolute Value</a:t>
            </a:r>
          </a:p>
          <a:p>
            <a:r>
              <a:rPr lang="en-US" dirty="0">
                <a:solidFill>
                  <a:srgbClr val="000000"/>
                </a:solidFill>
              </a:rPr>
              <a:t>For any real number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6682584"/>
              </p:ext>
            </p:extLst>
          </p:nvPr>
        </p:nvGraphicFramePr>
        <p:xfrm>
          <a:off x="3149600" y="2438400"/>
          <a:ext cx="2844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2844720" imgH="1015920" progId="Equation.DSMT4">
                  <p:embed/>
                </p:oleObj>
              </mc:Choice>
              <mc:Fallback>
                <p:oleObj name="Equation" r:id="rId3" imgW="2844720" imgH="1015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9600" y="2438400"/>
                        <a:ext cx="2844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absolute value of each of the numbers </a:t>
            </a:r>
          </a:p>
          <a:p>
            <a:r>
              <a:rPr lang="en-US" b="1" dirty="0"/>
              <a:t>a.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−10</a:t>
            </a:r>
            <a:r>
              <a:rPr lang="en-US" dirty="0"/>
              <a:t>,  </a:t>
            </a:r>
            <a:r>
              <a:rPr lang="en-US" b="1" dirty="0"/>
              <a:t>b.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−2.3</a:t>
            </a:r>
            <a:r>
              <a:rPr lang="en-US" dirty="0"/>
              <a:t>,  </a:t>
            </a:r>
            <a:r>
              <a:rPr lang="en-US" b="1" dirty="0"/>
              <a:t>c.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4.5</a:t>
            </a:r>
            <a:r>
              <a:rPr lang="en-US" dirty="0"/>
              <a:t>,  and  </a:t>
            </a:r>
            <a:r>
              <a:rPr lang="en-US" b="1" dirty="0"/>
              <a:t>d.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.</a:t>
            </a:r>
          </a:p>
          <a:p>
            <a:r>
              <a:rPr lang="en-US" b="1" dirty="0"/>
              <a:t>Solutions:</a:t>
            </a:r>
          </a:p>
          <a:p>
            <a:endParaRPr lang="en-US" dirty="0"/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530352" y="486410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6410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4233334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5" imgW="1828800" imgH="469800" progId="Equation.DSMT4">
                  <p:embed/>
                </p:oleObj>
              </mc:Choice>
              <mc:Fallback>
                <p:oleObj name="Equation" r:id="rId5" imgW="18288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33334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530352" y="3602567"/>
          <a:ext cx="349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7" imgW="3492360" imgH="469800" progId="Equation.DSMT4">
                  <p:embed/>
                </p:oleObj>
              </mc:Choice>
              <mc:Fallback>
                <p:oleObj name="Equation" r:id="rId7" imgW="34923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602567"/>
                        <a:ext cx="349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530352" y="2971800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9" imgW="3251160" imgH="469800" progId="Equation.DSMT4">
                  <p:embed/>
                </p:oleObj>
              </mc:Choice>
              <mc:Fallback>
                <p:oleObj name="Equation" r:id="rId9" imgW="32511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Absolute Value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n-US" dirty="0"/>
              <a:t>What real numbers satisfy the equation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|= 4</a:t>
            </a:r>
            <a:r>
              <a:rPr lang="en-US" dirty="0"/>
              <a:t>?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|4| = 4 </a:t>
            </a:r>
            <a:r>
              <a:rPr lang="en-US" dirty="0"/>
              <a:t>and </a:t>
            </a:r>
            <a:r>
              <a:rPr lang="en-US" dirty="0">
                <a:solidFill>
                  <a:srgbClr val="000099"/>
                </a:solidFill>
              </a:rPr>
              <a:t>|</a:t>
            </a:r>
            <a:r>
              <a:rPr lang="en-US" dirty="0">
                <a:solidFill>
                  <a:srgbClr val="000099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4| = 4</a:t>
            </a:r>
            <a:r>
              <a:rPr lang="en-US" dirty="0"/>
              <a:t>, </a:t>
            </a:r>
            <a:r>
              <a:rPr lang="en-US" i="1" dirty="0"/>
              <a:t>x</a:t>
            </a:r>
            <a:r>
              <a:rPr lang="en-US" dirty="0"/>
              <a:t> can be either </a:t>
            </a:r>
            <a:r>
              <a:rPr lang="en-US" dirty="0">
                <a:solidFill>
                  <a:srgbClr val="FF0000"/>
                </a:solidFill>
              </a:rPr>
              <a:t>4 or −4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b="1" dirty="0"/>
              <a:t>b.	</a:t>
            </a:r>
            <a:r>
              <a:rPr lang="en-US" dirty="0"/>
              <a:t>What real numbers satisfy the equation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| = −1.7</a:t>
            </a:r>
            <a:r>
              <a:rPr lang="en-US" dirty="0"/>
              <a:t>?</a:t>
            </a:r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This equation has </a:t>
            </a:r>
            <a:r>
              <a:rPr lang="en-US" dirty="0">
                <a:solidFill>
                  <a:srgbClr val="FF0000"/>
                </a:solidFill>
              </a:rPr>
              <a:t>no solution </a:t>
            </a:r>
            <a:r>
              <a:rPr lang="en-US" dirty="0"/>
              <a:t>(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</a:t>
            </a:r>
            <a:r>
              <a:rPr lang="en-US" dirty="0"/>
              <a:t>) because the absolute value of any real number is nonnegative.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Identify types of numbers.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Determine if given numbers are greater than, less than, or equal to other given numbers.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Interpret set-builder notation.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Determine absolute values.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Types of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r>
              <a:rPr lang="en-US" b="1" dirty="0"/>
              <a:t>a.	</a:t>
            </a:r>
            <a:r>
              <a:rPr lang="el-GR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l-GR" dirty="0">
                <a:solidFill>
                  <a:srgbClr val="0000FF"/>
                </a:solidFill>
              </a:rPr>
              <a:t> = 3.14159265358979... </a:t>
            </a:r>
            <a:endParaRPr lang="en-US" dirty="0">
              <a:solidFill>
                <a:srgbClr val="0000FF"/>
              </a:solidFill>
            </a:endParaRPr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r>
              <a:rPr lang="el-GR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/>
              <a:t> is an </a:t>
            </a:r>
            <a:r>
              <a:rPr lang="en-US" dirty="0">
                <a:solidFill>
                  <a:srgbClr val="FF0000"/>
                </a:solidFill>
              </a:rPr>
              <a:t>irrational number</a:t>
            </a:r>
            <a:r>
              <a:rPr lang="en-US" dirty="0"/>
              <a:t>. Written as a decimal number, it is an infinite </a:t>
            </a:r>
            <a:r>
              <a:rPr lang="en-US" dirty="0" err="1"/>
              <a:t>nonrepeating</a:t>
            </a:r>
            <a:r>
              <a:rPr lang="en-US" dirty="0"/>
              <a:t> decimal number. (It is customary to write "..." to indicate the decimal is not terminating. Since there is</a:t>
            </a:r>
            <a:r>
              <a:rPr lang="en-US" i="1" dirty="0"/>
              <a:t> </a:t>
            </a:r>
            <a:r>
              <a:rPr lang="en-US" i="1" u="sng" dirty="0"/>
              <a:t>no</a:t>
            </a:r>
            <a:r>
              <a:rPr lang="en-US" i="1" dirty="0"/>
              <a:t> </a:t>
            </a:r>
            <a:r>
              <a:rPr lang="en-US" dirty="0"/>
              <a:t>block of digits which is shown as repeating, you infer there is no repeating block, and thus infer that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  <a:sym typeface="Symbol"/>
              </a:rPr>
              <a:t>π</a:t>
            </a:r>
            <a:r>
              <a:rPr lang="en-US" dirty="0"/>
              <a:t> is irrational.)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Types of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dirty="0"/>
              <a:t>    is a </a:t>
            </a:r>
            <a:r>
              <a:rPr lang="en-US" dirty="0">
                <a:solidFill>
                  <a:srgbClr val="FF0000"/>
                </a:solidFill>
              </a:rPr>
              <a:t>rational number</a:t>
            </a:r>
            <a:r>
              <a:rPr lang="en-US" dirty="0"/>
              <a:t>. We can also write 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dirty="0"/>
              <a:t>where the bar is used to indicate the repeating pattern of digits. (Here the "..." occurs with a block of six digits which appear to repeat.)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30352" y="1371600"/>
          <a:ext cx="373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" imgW="3733560" imgH="838080" progId="Equation.DSMT4">
                  <p:embed/>
                </p:oleObj>
              </mc:Choice>
              <mc:Fallback>
                <p:oleObj name="Equation" r:id="rId3" imgW="373356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73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28638" y="28321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5" imgW="253890" imgH="837836" progId="Equation.DSMT4">
                  <p:embed/>
                </p:oleObj>
              </mc:Choice>
              <mc:Fallback>
                <p:oleObj name="Equation" r:id="rId5" imgW="253890" imgH="83783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8321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6541824" y="2832100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7" imgW="2146300" imgH="838200" progId="Equation.DSMT4">
                  <p:embed/>
                </p:oleObj>
              </mc:Choice>
              <mc:Fallback>
                <p:oleObj name="Equation" r:id="rId7" imgW="21463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824" y="2832100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Types of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dirty="0"/>
              <a:t>    is a </a:t>
            </a:r>
            <a:r>
              <a:rPr lang="en-US" dirty="0">
                <a:solidFill>
                  <a:srgbClr val="FF0000"/>
                </a:solidFill>
              </a:rPr>
              <a:t>rational number</a:t>
            </a:r>
            <a:r>
              <a:rPr lang="en-US" dirty="0"/>
              <a:t>. We can treat 0.75 as an infinite 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dirty="0"/>
              <a:t>repeating decimal in the form of              where the repeating pattern is all 0’s. Such decimal numbers are also called </a:t>
            </a:r>
            <a:r>
              <a:rPr lang="en-US" b="1" dirty="0"/>
              <a:t>terminating decimals</a:t>
            </a:r>
            <a:r>
              <a:rPr lang="en-US" dirty="0"/>
              <a:t>.</a:t>
            </a:r>
          </a:p>
        </p:txBody>
      </p:sp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530352" y="1371600"/>
          <a:ext cx="171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1714320" imgH="838080" progId="Equation.DSMT4">
                  <p:embed/>
                </p:oleObj>
              </mc:Choice>
              <mc:Fallback>
                <p:oleObj name="Equation" r:id="rId3" imgW="171432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71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528638" y="28575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279400" imgH="838200" progId="Equation.DSMT4">
                  <p:embed/>
                </p:oleObj>
              </mc:Choice>
              <mc:Fallback>
                <p:oleObj name="Equation" r:id="rId5" imgW="2794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8575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5290074" y="370840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7" imgW="914400" imgH="444500" progId="Equation.DSMT4">
                  <p:embed/>
                </p:oleObj>
              </mc:Choice>
              <mc:Fallback>
                <p:oleObj name="Equation" r:id="rId7" imgW="914400" imgH="444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074" y="370840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Types of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endParaRPr lang="en-US" sz="1000" dirty="0"/>
          </a:p>
          <a:p>
            <a:pPr>
              <a:tabLst>
                <a:tab pos="461963" algn="l"/>
              </a:tabLst>
            </a:pPr>
            <a:r>
              <a:rPr lang="en-US" dirty="0"/>
              <a:t>        is a </a:t>
            </a:r>
            <a:r>
              <a:rPr lang="en-US" dirty="0">
                <a:solidFill>
                  <a:srgbClr val="FF0000"/>
                </a:solidFill>
              </a:rPr>
              <a:t>rational number</a:t>
            </a:r>
            <a:r>
              <a:rPr lang="en-US" dirty="0"/>
              <a:t>. We also can write </a:t>
            </a:r>
          </a:p>
          <a:p>
            <a:pPr>
              <a:tabLst>
                <a:tab pos="461963" algn="l"/>
              </a:tabLst>
            </a:pPr>
            <a:endParaRPr lang="en-US" sz="1600" dirty="0"/>
          </a:p>
          <a:p>
            <a:pPr>
              <a:tabLst>
                <a:tab pos="461963" algn="l"/>
              </a:tabLst>
            </a:pPr>
            <a:r>
              <a:rPr lang="en-US" dirty="0"/>
              <a:t>                           where the numerator and denominator </a:t>
            </a:r>
          </a:p>
          <a:p>
            <a:pPr>
              <a:tabLst>
                <a:tab pos="461963" algn="l"/>
              </a:tabLst>
            </a:pPr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are integers.</a:t>
            </a:r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530352" y="1371600"/>
          <a:ext cx="394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" imgW="3949560" imgH="838080" progId="Equation.DSMT4">
                  <p:embed/>
                </p:oleObj>
              </mc:Choice>
              <mc:Fallback>
                <p:oleObj name="Equation" r:id="rId3" imgW="394956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94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604838" y="285750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5" imgW="495085" imgH="837836" progId="Equation.DSMT4">
                  <p:embed/>
                </p:oleObj>
              </mc:Choice>
              <mc:Fallback>
                <p:oleObj name="Equation" r:id="rId5" imgW="495085" imgH="83783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285750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533400" y="3683000"/>
          <a:ext cx="215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7" imgW="2159000" imgH="838200" progId="Equation.DSMT4">
                  <p:embed/>
                </p:oleObj>
              </mc:Choice>
              <mc:Fallback>
                <p:oleObj name="Equation" r:id="rId7" imgW="21590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683000"/>
                        <a:ext cx="215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Types of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16648"/>
          </a:xfrm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         is a </a:t>
            </a:r>
            <a:r>
              <a:rPr lang="en-US" dirty="0">
                <a:solidFill>
                  <a:srgbClr val="FF0000"/>
                </a:solidFill>
              </a:rPr>
              <a:t>rational number</a:t>
            </a:r>
            <a:r>
              <a:rPr lang="en-US" dirty="0"/>
              <a:t>, integer, and whole number. We will discuss radicals, such as square roots and cube roots, in detail in Section 1.3.</a:t>
            </a:r>
          </a:p>
          <a:p>
            <a:pPr>
              <a:tabLst>
                <a:tab pos="461963" algn="l"/>
              </a:tabLst>
            </a:pPr>
            <a:endParaRPr lang="en-US" b="1" dirty="0"/>
          </a:p>
          <a:p>
            <a:pPr>
              <a:tabLst>
                <a:tab pos="461963" algn="l"/>
              </a:tabLst>
            </a:pPr>
            <a:r>
              <a:rPr lang="en-US" b="1" dirty="0"/>
              <a:t>Solution:</a:t>
            </a:r>
          </a:p>
          <a:p>
            <a:pPr>
              <a:tabLst>
                <a:tab pos="461963" algn="l"/>
              </a:tabLst>
            </a:pPr>
            <a:r>
              <a:rPr lang="el-GR" i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α</a:t>
            </a:r>
            <a:r>
              <a:rPr lang="en-US" dirty="0"/>
              <a:t> is not a </a:t>
            </a:r>
            <a:r>
              <a:rPr lang="en-US" dirty="0">
                <a:solidFill>
                  <a:srgbClr val="FF0000"/>
                </a:solidFill>
              </a:rPr>
              <a:t>rational number</a:t>
            </a:r>
            <a:r>
              <a:rPr lang="en-US" dirty="0"/>
              <a:t>. The size of the blocks of consecutive zeros grows and never repeats.</a:t>
            </a:r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530352" y="1371600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1625400" imgH="444240" progId="Equation.DSMT4">
                  <p:embed/>
                </p:oleObj>
              </mc:Choice>
              <mc:Fallback>
                <p:oleObj name="Equation" r:id="rId3" imgW="1625400" imgH="44424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1625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576065"/>
              </p:ext>
            </p:extLst>
          </p:nvPr>
        </p:nvGraphicFramePr>
        <p:xfrm>
          <a:off x="530225" y="4013200"/>
          <a:ext cx="5245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5244840" imgH="406080" progId="Equation.DSMT4">
                  <p:embed/>
                </p:oleObj>
              </mc:Choice>
              <mc:Fallback>
                <p:oleObj name="Equation" r:id="rId5" imgW="5244840" imgH="406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" y="4013200"/>
                        <a:ext cx="5245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528638" y="2527300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634725" imgH="444307" progId="Equation.DSMT4">
                  <p:embed/>
                </p:oleObj>
              </mc:Choice>
              <mc:Fallback>
                <p:oleObj name="Equation" r:id="rId7" imgW="634725" imgH="44430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527300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Numbers and Number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 of Addition and Multiplication</a:t>
            </a:r>
          </a:p>
          <a:p>
            <a:r>
              <a:rPr lang="en-US" dirty="0">
                <a:solidFill>
                  <a:srgbClr val="000000"/>
                </a:solidFill>
              </a:rPr>
              <a:t>Assume that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represent real numbers.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97452" y="2499360"/>
          <a:ext cx="7772400" cy="306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 Addition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Name of Property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 Multiplication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= </a:t>
                      </a:r>
                      <a:r>
                        <a:rPr lang="en-US" sz="2000" i="1" u="none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Commutative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=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(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(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+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Associative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(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(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+ 0 =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Identity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= 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+ (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latin typeface="Symbol" pitchFamily="18" charset="2"/>
                        </a:rPr>
                        <a:t>-</a:t>
                      </a:r>
                      <a:r>
                        <a:rPr lang="en-US" sz="2000" i="1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) = 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Inverse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b="1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Distributive</a:t>
                      </a:r>
                      <a:r>
                        <a:rPr lang="en-US" sz="20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(for multiplication over addition)</a:t>
                      </a:r>
                    </a:p>
                    <a:p>
                      <a:pPr algn="ctr"/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0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0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  <a:r>
                        <a:rPr lang="en-US" sz="20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) = </a:t>
                      </a:r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en-US" sz="20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r>
                        <a:rPr lang="en-US" sz="2000" b="0" i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 </a:t>
                      </a:r>
                      <a:r>
                        <a:rPr lang="en-US" sz="2000" i="0" dirty="0">
                          <a:solidFill>
                            <a:srgbClr val="000000"/>
                          </a:solidFill>
                          <a:sym typeface="Symbol"/>
                        </a:rPr>
                        <a:t> </a:t>
                      </a:r>
                      <a:r>
                        <a:rPr lang="en-US" sz="2000" b="0" i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6591300" y="4178300"/>
          <a:ext cx="154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1549080" imgH="622080" progId="Equation.DSMT4">
                  <p:embed/>
                </p:oleObj>
              </mc:Choice>
              <mc:Fallback>
                <p:oleObj name="Equation" r:id="rId3" imgW="154908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4178300"/>
                        <a:ext cx="154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Number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numbers in the given set </a:t>
            </a:r>
            <a:r>
              <a:rPr lang="en-US" i="1" dirty="0"/>
              <a:t>A</a:t>
            </a:r>
            <a:r>
              <a:rPr lang="en-US" dirty="0"/>
              <a:t> on a number line. Use heavy dots and estimate the placement of points that are not integers.</a:t>
            </a:r>
          </a:p>
          <a:p>
            <a:endParaRPr lang="en-US" dirty="0"/>
          </a:p>
          <a:p>
            <a:endParaRPr lang="en-US" dirty="0"/>
          </a:p>
          <a:p>
            <a:endParaRPr lang="en-US" sz="1000" b="1" dirty="0"/>
          </a:p>
          <a:p>
            <a:r>
              <a:rPr lang="en-US" b="1" dirty="0"/>
              <a:t>Solution: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341009"/>
              </p:ext>
            </p:extLst>
          </p:nvPr>
        </p:nvGraphicFramePr>
        <p:xfrm>
          <a:off x="1841500" y="2806700"/>
          <a:ext cx="5461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5460840" imgH="927000" progId="Equation.DSMT4">
                  <p:embed/>
                </p:oleObj>
              </mc:Choice>
              <mc:Fallback>
                <p:oleObj name="Equation" r:id="rId3" imgW="5460840" imgH="927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06700"/>
                        <a:ext cx="5461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1" name="Picture 3" descr="C:\Documents and Settings\Nagesh\Desktop\CH_1_Sec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9781" y="4572000"/>
            <a:ext cx="5024438" cy="1160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516</Words>
  <Application>Microsoft Office PowerPoint</Application>
  <PresentationFormat>On-screen Show (4:3)</PresentationFormat>
  <Paragraphs>113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Cambria Math</vt:lpstr>
      <vt:lpstr>Courier New</vt:lpstr>
      <vt:lpstr>Calibri</vt:lpstr>
      <vt:lpstr>Arial</vt:lpstr>
      <vt:lpstr>Symbol</vt:lpstr>
      <vt:lpstr>Office Theme</vt:lpstr>
      <vt:lpstr>Equation</vt:lpstr>
      <vt:lpstr>Section 1.1</vt:lpstr>
      <vt:lpstr>Objectives</vt:lpstr>
      <vt:lpstr>Example 1: Types of Numbers</vt:lpstr>
      <vt:lpstr>Example 1: Types of Numbers (cont.)</vt:lpstr>
      <vt:lpstr>Example 1: Types of Numbers (cont.)</vt:lpstr>
      <vt:lpstr>Example 1: Types of Numbers (cont.)</vt:lpstr>
      <vt:lpstr>Example 1: Types of Numbers (cont.)</vt:lpstr>
      <vt:lpstr>Real Numbers and Number Lines</vt:lpstr>
      <vt:lpstr>Example 2: Number Line</vt:lpstr>
      <vt:lpstr>Real Numbers and Number Lines</vt:lpstr>
      <vt:lpstr>Example 3: Symbols for Order</vt:lpstr>
      <vt:lpstr>Example 4: Set-Builder Notation</vt:lpstr>
      <vt:lpstr>Example 4: Set-Builder Notation (cont.)</vt:lpstr>
      <vt:lpstr>Real Numbers and Number Lines</vt:lpstr>
      <vt:lpstr>Example 5: Absolute Value</vt:lpstr>
      <vt:lpstr>Example 6: Absolute Value Equations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Daniel Breuer</cp:lastModifiedBy>
  <cp:revision>33</cp:revision>
  <dcterms:created xsi:type="dcterms:W3CDTF">2013-04-26T14:43:13Z</dcterms:created>
  <dcterms:modified xsi:type="dcterms:W3CDTF">2018-09-06T18:02:20Z</dcterms:modified>
</cp:coreProperties>
</file>