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10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75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C538C-F101-4AA4-A761-76CF4CA989B3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F55F5-794C-4488-A079-D7E07686F8B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9.wmf"/><Relationship Id="rId26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1.bin"/><Relationship Id="rId25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8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23" Type="http://schemas.openxmlformats.org/officeDocument/2006/relationships/oleObject" Target="../embeddings/oleObject54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7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0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Fractional Exponents and Radicals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Simplifying Expressions with </a:t>
            </a:r>
            <a:br>
              <a:rPr lang="en-US" dirty="0" smtClean="0"/>
            </a:br>
            <a:r>
              <a:rPr lang="en-US" dirty="0" smtClean="0"/>
              <a:t>Rational Exponents (cont.)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</a:t>
            </a:r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8" name="Object 18"/>
          <p:cNvGraphicFramePr>
            <a:graphicFrameLocks noChangeAspect="1"/>
          </p:cNvGraphicFramePr>
          <p:nvPr/>
        </p:nvGraphicFramePr>
        <p:xfrm>
          <a:off x="530352" y="1371600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5" imgW="1016000" imgH="622300" progId="Equation.DSMT4">
                  <p:embed/>
                </p:oleObj>
              </mc:Choice>
              <mc:Fallback>
                <p:oleObj name="Equation" r:id="rId5" imgW="1016000" imgH="622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334000" y="4699337"/>
            <a:ext cx="304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Most people would need a calculator to evaluate the last expression.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3098800"/>
          <a:ext cx="53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7" imgW="533160" imgH="622080" progId="Equation.DSMT4">
                  <p:embed/>
                </p:oleObj>
              </mc:Choice>
              <mc:Fallback>
                <p:oleObj name="Equation" r:id="rId7" imgW="5331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98800"/>
                        <a:ext cx="533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111335" y="3009900"/>
          <a:ext cx="1181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9" imgW="1180800" imgH="749160" progId="Equation.DSMT4">
                  <p:embed/>
                </p:oleObj>
              </mc:Choice>
              <mc:Fallback>
                <p:oleObj name="Equation" r:id="rId9" imgW="1180800" imgH="749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35" y="3009900"/>
                        <a:ext cx="1181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340018" y="3276600"/>
          <a:ext cx="81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1" imgW="812520" imgH="469800" progId="Equation.DSMT4">
                  <p:embed/>
                </p:oleObj>
              </mc:Choice>
              <mc:Fallback>
                <p:oleObj name="Equation" r:id="rId11" imgW="812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018" y="3276600"/>
                        <a:ext cx="81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34290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3" imgW="647640" imgH="279360" progId="Equation.DSMT4">
                  <p:embed/>
                </p:oleObj>
              </mc:Choice>
              <mc:Fallback>
                <p:oleObj name="Equation" r:id="rId13" imgW="6476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46100" y="4102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102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30352" y="4419600"/>
          <a:ext cx="53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7" imgW="533160" imgH="622080" progId="Equation.DSMT4">
                  <p:embed/>
                </p:oleObj>
              </mc:Choice>
              <mc:Fallback>
                <p:oleObj name="Equation" r:id="rId17" imgW="53316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19600"/>
                        <a:ext cx="533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166368" y="4406900"/>
          <a:ext cx="11811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9" imgW="1180800" imgH="774360" progId="Equation.DSMT4">
                  <p:embed/>
                </p:oleObj>
              </mc:Choice>
              <mc:Fallback>
                <p:oleObj name="Equation" r:id="rId19" imgW="1180800" imgH="774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368" y="4406900"/>
                        <a:ext cx="11811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450084" y="4445000"/>
          <a:ext cx="1866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21" imgW="1866600" imgH="672840" progId="Equation.DSMT4">
                  <p:embed/>
                </p:oleObj>
              </mc:Choice>
              <mc:Fallback>
                <p:oleObj name="Equation" r:id="rId21" imgW="1866600" imgH="6728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084" y="4445000"/>
                        <a:ext cx="1866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4419600" y="4737100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23" imgW="736560" imgH="279360" progId="Equation.DSMT4">
                  <p:embed/>
                </p:oleObj>
              </mc:Choice>
              <mc:Fallback>
                <p:oleObj name="Equation" r:id="rId23" imgW="73656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37100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each expression. Assume that </a:t>
            </a:r>
            <a:r>
              <a:rPr lang="en-US" i="1" dirty="0" smtClean="0"/>
              <a:t>x</a:t>
            </a:r>
            <a:r>
              <a:rPr lang="en-US" dirty="0" smtClean="0"/>
              <a:t> represents a positive real number.</a:t>
            </a:r>
          </a:p>
          <a:p>
            <a:endParaRPr lang="en-US" b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</a:p>
          <a:p>
            <a:endParaRPr lang="en-US" b="1" dirty="0" smtClean="0"/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975225" y="2590800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3" imgW="634680" imgH="609480" progId="Equation.DSMT4">
                  <p:embed/>
                </p:oleObj>
              </mc:Choice>
              <mc:Fallback>
                <p:oleObj name="Equation" r:id="rId3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225" y="2590800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Simplifying Expressions with </a:t>
            </a:r>
            <a:br>
              <a:rPr lang="en-US" dirty="0" smtClean="0"/>
            </a:br>
            <a:r>
              <a:rPr lang="en-US" dirty="0" smtClean="0"/>
              <a:t>Rational Exponents</a:t>
            </a:r>
            <a:endParaRPr lang="en-US" dirty="0"/>
          </a:p>
        </p:txBody>
      </p:sp>
      <p:graphicFrame>
        <p:nvGraphicFramePr>
          <p:cNvPr id="172036" name="Object 4"/>
          <p:cNvGraphicFramePr>
            <a:graphicFrameLocks noChangeAspect="1"/>
          </p:cNvGraphicFramePr>
          <p:nvPr/>
        </p:nvGraphicFramePr>
        <p:xfrm>
          <a:off x="530352" y="2133600"/>
          <a:ext cx="140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5" imgW="1409088" imgH="710891" progId="Equation.DSMT4">
                  <p:embed/>
                </p:oleObj>
              </mc:Choice>
              <mc:Fallback>
                <p:oleObj name="Equation" r:id="rId5" imgW="1409088" imgH="710891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40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38" name="Object 6"/>
          <p:cNvGraphicFramePr>
            <a:graphicFrameLocks noChangeAspect="1"/>
          </p:cNvGraphicFramePr>
          <p:nvPr/>
        </p:nvGraphicFramePr>
        <p:xfrm>
          <a:off x="530352" y="33528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7" imgW="1854200" imgH="838200" progId="Equation.DSMT4">
                  <p:embed/>
                </p:oleObj>
              </mc:Choice>
              <mc:Fallback>
                <p:oleObj name="Equation" r:id="rId7" imgW="18542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981200" y="2590800"/>
          <a:ext cx="876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9" imgW="876240" imgH="609480" progId="Equation.DSMT4">
                  <p:embed/>
                </p:oleObj>
              </mc:Choice>
              <mc:Fallback>
                <p:oleObj name="Equation" r:id="rId9" imgW="8762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90800"/>
                        <a:ext cx="876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962275" y="2590800"/>
          <a:ext cx="901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1" imgW="901440" imgH="609480" progId="Equation.DSMT4">
                  <p:embed/>
                </p:oleObj>
              </mc:Choice>
              <mc:Fallback>
                <p:oleObj name="Equation" r:id="rId11" imgW="90144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590800"/>
                        <a:ext cx="901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968750" y="2590800"/>
          <a:ext cx="901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3" imgW="901440" imgH="609480" progId="Equation.DSMT4">
                  <p:embed/>
                </p:oleObj>
              </mc:Choice>
              <mc:Fallback>
                <p:oleObj name="Equation" r:id="rId13" imgW="90144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590800"/>
                        <a:ext cx="901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590800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5" imgW="634680" imgH="609480" progId="Equation.DSMT4">
                  <p:embed/>
                </p:oleObj>
              </mc:Choice>
              <mc:Fallback>
                <p:oleObj name="Equation" r:id="rId15" imgW="63468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590800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30352" y="4724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7" imgW="1396800" imgH="749160" progId="Equation.DSMT4">
                  <p:embed/>
                </p:oleObj>
              </mc:Choice>
              <mc:Fallback>
                <p:oleObj name="Equation" r:id="rId17" imgW="1396800" imgH="749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24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1981200" y="4724400"/>
          <a:ext cx="1600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9" imgW="1600200" imgH="749160" progId="Equation.DSMT4">
                  <p:embed/>
                </p:oleObj>
              </mc:Choice>
              <mc:Fallback>
                <p:oleObj name="Equation" r:id="rId19" imgW="1600200" imgH="749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724400"/>
                        <a:ext cx="1600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3657600" y="4724400"/>
          <a:ext cx="12319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21" imgW="1231560" imgH="749160" progId="Equation.DSMT4">
                  <p:embed/>
                </p:oleObj>
              </mc:Choice>
              <mc:Fallback>
                <p:oleObj name="Equation" r:id="rId21" imgW="1231560" imgH="749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24400"/>
                        <a:ext cx="12319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4953000" y="4838700"/>
          <a:ext cx="86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23" imgW="863280" imgH="609480" progId="Equation.DSMT4">
                  <p:embed/>
                </p:oleObj>
              </mc:Choice>
              <mc:Fallback>
                <p:oleObj name="Equation" r:id="rId23" imgW="863280" imgH="609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838700"/>
                        <a:ext cx="86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5892800" y="4826000"/>
          <a:ext cx="21971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25" imgW="2197080" imgH="1117440" progId="Equation.DSMT4">
                  <p:embed/>
                </p:oleObj>
              </mc:Choice>
              <mc:Fallback>
                <p:oleObj name="Equation" r:id="rId25" imgW="2197080" imgH="1117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4826000"/>
                        <a:ext cx="21971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277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If no index is given, the index is then understood to be 2.</a:t>
            </a:r>
            <a:endParaRPr lang="en-US" b="1" i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Radical Notation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real number,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positive integer, and      is a real number, then </a:t>
            </a:r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7315200" y="15875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368140" imgH="622030" progId="Equation.DSMT4">
                  <p:embed/>
                </p:oleObj>
              </mc:Choice>
              <mc:Fallback>
                <p:oleObj name="Equation" r:id="rId3" imgW="368140" imgH="62203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5875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640511"/>
              </p:ext>
            </p:extLst>
          </p:nvPr>
        </p:nvGraphicFramePr>
        <p:xfrm>
          <a:off x="3930650" y="2667000"/>
          <a:ext cx="1282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282680" imgH="647640" progId="Equation.DSMT4">
                  <p:embed/>
                </p:oleObj>
              </mc:Choice>
              <mc:Fallback>
                <p:oleObj name="Equation" r:id="rId5" imgW="1282680" imgH="647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667000"/>
                        <a:ext cx="1282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Conversion to Radical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each expression to an equivalent expression in radical notation. All variable expressions represent positive real numbers.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530352" y="2613356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850531" imgH="622030" progId="Equation.DSMT4">
                  <p:embed/>
                </p:oleObj>
              </mc:Choice>
              <mc:Fallback>
                <p:oleObj name="Equation" r:id="rId3" imgW="850531" imgH="62203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13356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588" name="Object 4"/>
          <p:cNvGraphicFramePr>
            <a:graphicFrameLocks noChangeAspect="1"/>
          </p:cNvGraphicFramePr>
          <p:nvPr/>
        </p:nvGraphicFramePr>
        <p:xfrm>
          <a:off x="530352" y="3937000"/>
          <a:ext cx="1574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1574800" imgH="774700" progId="Equation.DSMT4">
                  <p:embed/>
                </p:oleObj>
              </mc:Choice>
              <mc:Fallback>
                <p:oleObj name="Equation" r:id="rId5" imgW="1574800" imgH="774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37000"/>
                        <a:ext cx="15748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070100" y="3098800"/>
          <a:ext cx="355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7" imgW="355320" imgH="609480" progId="Equation.DSMT4">
                  <p:embed/>
                </p:oleObj>
              </mc:Choice>
              <mc:Fallback>
                <p:oleObj name="Equation" r:id="rId7" imgW="35532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098800"/>
                        <a:ext cx="355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476500" y="32639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9" imgW="901440" imgH="495000" progId="Equation.DSMT4">
                  <p:embed/>
                </p:oleObj>
              </mc:Choice>
              <mc:Fallback>
                <p:oleObj name="Equation" r:id="rId9" imgW="90144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32639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070100" y="4572000"/>
          <a:ext cx="1206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1" imgW="1206360" imgH="774360" progId="Equation.DSMT4">
                  <p:embed/>
                </p:oleObj>
              </mc:Choice>
              <mc:Fallback>
                <p:oleObj name="Equation" r:id="rId11" imgW="1206360" imgH="774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572000"/>
                        <a:ext cx="1206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352800" y="4737100"/>
          <a:ext cx="137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3" imgW="1371600" imgH="495000" progId="Equation.DSMT4">
                  <p:embed/>
                </p:oleObj>
              </mc:Choice>
              <mc:Fallback>
                <p:oleObj name="Equation" r:id="rId13" imgW="137160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737100"/>
                        <a:ext cx="137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Conversion to Radical Notation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  <p:graphicFrame>
        <p:nvGraphicFramePr>
          <p:cNvPr id="196610" name="Object 2"/>
          <p:cNvGraphicFramePr>
            <a:graphicFrameLocks noChangeAspect="1"/>
          </p:cNvGraphicFramePr>
          <p:nvPr/>
        </p:nvGraphicFramePr>
        <p:xfrm>
          <a:off x="530352" y="13716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1943100" imgH="838200" progId="Equation.DSMT4">
                  <p:embed/>
                </p:oleObj>
              </mc:Choice>
              <mc:Fallback>
                <p:oleObj name="Equation" r:id="rId3" imgW="1943100" imgH="838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3124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080768" y="3124200"/>
          <a:ext cx="18161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7" imgW="1815840" imgH="1117440" progId="Equation.DSMT4">
                  <p:embed/>
                </p:oleObj>
              </mc:Choice>
              <mc:Fallback>
                <p:oleObj name="Equation" r:id="rId7" imgW="181584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0768" y="3124200"/>
                        <a:ext cx="18161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986784" y="3136900"/>
          <a:ext cx="16383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9" imgW="1638000" imgH="1117440" progId="Equation.DSMT4">
                  <p:embed/>
                </p:oleObj>
              </mc:Choice>
              <mc:Fallback>
                <p:oleObj name="Equation" r:id="rId9" imgW="1638000" imgH="1117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784" y="3136900"/>
                        <a:ext cx="16383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715000" y="3162300"/>
          <a:ext cx="1460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1" imgW="1460160" imgH="888840" progId="Equation.DSMT4">
                  <p:embed/>
                </p:oleObj>
              </mc:Choice>
              <mc:Fallback>
                <p:oleObj name="Equation" r:id="rId11" imgW="146016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62300"/>
                        <a:ext cx="1460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Conversion to Exponential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each expression to an equivalent expression in exponential notation. All variable expressions represent positive real numbers.</a:t>
            </a:r>
          </a:p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197634" name="Object 2"/>
          <p:cNvGraphicFramePr>
            <a:graphicFrameLocks noChangeAspect="1"/>
          </p:cNvGraphicFramePr>
          <p:nvPr/>
        </p:nvGraphicFramePr>
        <p:xfrm>
          <a:off x="533400" y="2743200"/>
          <a:ext cx="1612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1612900" imgH="495300" progId="Equation.DSMT4">
                  <p:embed/>
                </p:oleObj>
              </mc:Choice>
              <mc:Fallback>
                <p:oleObj name="Equation" r:id="rId3" imgW="1612900" imgH="4953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43200"/>
                        <a:ext cx="1612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36" name="Object 4"/>
          <p:cNvGraphicFramePr>
            <a:graphicFrameLocks noChangeAspect="1"/>
          </p:cNvGraphicFramePr>
          <p:nvPr/>
        </p:nvGraphicFramePr>
        <p:xfrm>
          <a:off x="533400" y="4318000"/>
          <a:ext cx="1282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1282700" imgH="558800" progId="Equation.DSMT4">
                  <p:embed/>
                </p:oleObj>
              </mc:Choice>
              <mc:Fallback>
                <p:oleObj name="Equation" r:id="rId5" imgW="1282700" imgH="558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18000"/>
                        <a:ext cx="1282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486400" y="3505200"/>
            <a:ext cx="304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Remember that because no index is given, the index is understood to be 2.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057400" y="3429000"/>
          <a:ext cx="1130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7" imgW="1130040" imgH="495000" progId="Equation.DSMT4">
                  <p:embed/>
                </p:oleObj>
              </mc:Choice>
              <mc:Fallback>
                <p:oleObj name="Equation" r:id="rId7" imgW="11300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1130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276600" y="3251200"/>
          <a:ext cx="1511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9" imgW="1511280" imgH="774360" progId="Equation.DSMT4">
                  <p:embed/>
                </p:oleObj>
              </mc:Choice>
              <mc:Fallback>
                <p:oleObj name="Equation" r:id="rId9" imgW="1511280" imgH="774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51200"/>
                        <a:ext cx="15113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057400" y="4940300"/>
          <a:ext cx="800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11" imgW="799920" imgH="558720" progId="Equation.DSMT4">
                  <p:embed/>
                </p:oleObj>
              </mc:Choice>
              <mc:Fallback>
                <p:oleObj name="Equation" r:id="rId11" imgW="799920" imgH="558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40300"/>
                        <a:ext cx="800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2895600" y="4787900"/>
          <a:ext cx="812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3" imgW="812520" imgH="685800" progId="Equation.DSMT4">
                  <p:embed/>
                </p:oleObj>
              </mc:Choice>
              <mc:Fallback>
                <p:oleObj name="Equation" r:id="rId13" imgW="81252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87900"/>
                        <a:ext cx="812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Conversion to Exponential Notation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98658" name="Object 2"/>
          <p:cNvGraphicFramePr>
            <a:graphicFrameLocks noChangeAspect="1"/>
          </p:cNvGraphicFramePr>
          <p:nvPr/>
        </p:nvGraphicFramePr>
        <p:xfrm>
          <a:off x="525440" y="1371600"/>
          <a:ext cx="1612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1612900" imgH="927100" progId="Equation.DSMT4">
                  <p:embed/>
                </p:oleObj>
              </mc:Choice>
              <mc:Fallback>
                <p:oleObj name="Equation" r:id="rId3" imgW="1612900" imgH="927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371600"/>
                        <a:ext cx="1612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25440" y="3276600"/>
          <a:ext cx="1130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1130040" imgH="927000" progId="Equation.DSMT4">
                  <p:embed/>
                </p:oleObj>
              </mc:Choice>
              <mc:Fallback>
                <p:oleObj name="Equation" r:id="rId5" imgW="11300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3276600"/>
                        <a:ext cx="1130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752600" y="3238500"/>
          <a:ext cx="37084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3708360" imgH="1269720" progId="Equation.DSMT4">
                  <p:embed/>
                </p:oleObj>
              </mc:Choice>
              <mc:Fallback>
                <p:oleObj name="Equation" r:id="rId7" imgW="3708360" imgH="1269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238500"/>
                        <a:ext cx="37084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Square Roots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positive real numbers:</a:t>
            </a:r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99682" name="Object 2"/>
          <p:cNvGraphicFramePr>
            <a:graphicFrameLocks noChangeAspect="1"/>
          </p:cNvGraphicFramePr>
          <p:nvPr/>
        </p:nvGraphicFramePr>
        <p:xfrm>
          <a:off x="530352" y="2463800"/>
          <a:ext cx="59817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5981700" imgH="965200" progId="Equation.DSMT4">
                  <p:embed/>
                </p:oleObj>
              </mc:Choice>
              <mc:Fallback>
                <p:oleObj name="Equation" r:id="rId3" imgW="5981700" imgH="965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63800"/>
                        <a:ext cx="59817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543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CAUTION! </a:t>
            </a:r>
            <a:r>
              <a:rPr lang="en-US" dirty="0" smtClean="0">
                <a:solidFill>
                  <a:srgbClr val="000000"/>
                </a:solidFill>
              </a:rPr>
              <a:t>Students should note the following are common errors. In fact, these equations are almost always false. The student should find numbers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which demonstrate that each of the following equations is </a:t>
            </a:r>
            <a:r>
              <a:rPr lang="en-US" b="1" dirty="0" smtClean="0">
                <a:solidFill>
                  <a:srgbClr val="C00000"/>
                </a:solidFill>
              </a:rPr>
              <a:t>false in general</a:t>
            </a:r>
            <a:r>
              <a:rPr lang="en-US" dirty="0" smtClean="0">
                <a:solidFill>
                  <a:srgbClr val="000000"/>
                </a:solidFill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Understand the meaning of </a:t>
            </a:r>
            <a:r>
              <a:rPr lang="en-US" i="1" dirty="0" smtClean="0"/>
              <a:t>n</a:t>
            </a:r>
            <a:r>
              <a:rPr lang="en-US" baseline="30000" dirty="0" smtClean="0"/>
              <a:t>th </a:t>
            </a:r>
            <a:r>
              <a:rPr lang="en-US" dirty="0" smtClean="0"/>
              <a:t>root.</a:t>
            </a:r>
          </a:p>
          <a:p>
            <a:pPr marL="341313" indent="-341313">
              <a:lnSpc>
                <a:spcPct val="150000"/>
              </a:lnSpc>
              <a:buFont typeface="Courier New" pitchFamily="49" charset="0"/>
              <a:buChar char="o"/>
            </a:pPr>
            <a:r>
              <a:rPr lang="en-US" dirty="0" smtClean="0"/>
              <a:t>Evaluate expressions of the form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Simplify expressions using the properties of fractional exponents.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625152" y="1739900"/>
          <a:ext cx="520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520474" imgH="622030" progId="Equation.DSMT4">
                  <p:embed/>
                </p:oleObj>
              </mc:Choice>
              <mc:Fallback>
                <p:oleObj name="Equation" r:id="rId3" imgW="520474" imgH="62203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5152" y="1739900"/>
                        <a:ext cx="520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01730" name="Object 2"/>
          <p:cNvGraphicFramePr>
            <a:graphicFrameLocks noChangeAspect="1"/>
          </p:cNvGraphicFramePr>
          <p:nvPr/>
        </p:nvGraphicFramePr>
        <p:xfrm>
          <a:off x="541360" y="1981200"/>
          <a:ext cx="300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" imgW="3009900" imgH="444500" progId="Equation.DSMT4">
                  <p:embed/>
                </p:oleObj>
              </mc:Choice>
              <mc:Fallback>
                <p:oleObj name="Equation" r:id="rId3" imgW="3009900" imgH="4445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1981200"/>
                        <a:ext cx="300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337066"/>
              </p:ext>
            </p:extLst>
          </p:nvPr>
        </p:nvGraphicFramePr>
        <p:xfrm>
          <a:off x="1143000" y="3810000"/>
          <a:ext cx="48260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5" imgW="4825800" imgH="1168200" progId="Equation.DSMT4">
                  <p:embed/>
                </p:oleObj>
              </mc:Choice>
              <mc:Fallback>
                <p:oleObj name="Equation" r:id="rId5" imgW="4825800" imgH="1168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10000"/>
                        <a:ext cx="48260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326245"/>
              </p:ext>
            </p:extLst>
          </p:nvPr>
        </p:nvGraphicFramePr>
        <p:xfrm>
          <a:off x="6172200" y="4216400"/>
          <a:ext cx="2044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7" imgW="2044700" imgH="393700" progId="Equation.DSMT4">
                  <p:embed/>
                </p:oleObj>
              </mc:Choice>
              <mc:Fallback>
                <p:oleObj name="Equation" r:id="rId7" imgW="20447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216400"/>
                        <a:ext cx="2044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053152" y="2590800"/>
            <a:ext cx="330379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= 64 and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= 36.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335009"/>
              </p:ext>
            </p:extLst>
          </p:nvPr>
        </p:nvGraphicFramePr>
        <p:xfrm>
          <a:off x="542308" y="1905000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2755900" imgH="495300" progId="Equation.DSMT4">
                  <p:embed/>
                </p:oleObj>
              </mc:Choice>
              <mc:Fallback>
                <p:oleObj name="Equation" r:id="rId3" imgW="2755900" imgH="495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08" y="1905000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066800" y="2562880"/>
            <a:ext cx="30200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= 8 and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= 6. 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993424"/>
              </p:ext>
            </p:extLst>
          </p:nvPr>
        </p:nvGraphicFramePr>
        <p:xfrm>
          <a:off x="1193800" y="3848100"/>
          <a:ext cx="4826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4825800" imgH="1143000" progId="Equation.DSMT4">
                  <p:embed/>
                </p:oleObj>
              </mc:Choice>
              <mc:Fallback>
                <p:oleObj name="Equation" r:id="rId5" imgW="4825800" imgH="11430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3848100"/>
                        <a:ext cx="48260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247092"/>
              </p:ext>
            </p:extLst>
          </p:nvPr>
        </p:nvGraphicFramePr>
        <p:xfrm>
          <a:off x="6096000" y="4229100"/>
          <a:ext cx="2133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2133600" imgH="393700" progId="Equation.DSMT4">
                  <p:embed/>
                </p:oleObj>
              </mc:Choice>
              <mc:Fallback>
                <p:oleObj name="Equation" r:id="rId7" imgW="21336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229100"/>
                        <a:ext cx="2133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Radical Notation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2037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87754"/>
              </p:ext>
            </p:extLst>
          </p:nvPr>
        </p:nvGraphicFramePr>
        <p:xfrm>
          <a:off x="533400" y="1905000"/>
          <a:ext cx="2832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2832100" imgH="533400" progId="Equation.DSMT4">
                  <p:embed/>
                </p:oleObj>
              </mc:Choice>
              <mc:Fallback>
                <p:oleObj name="Equation" r:id="rId3" imgW="2832100" imgH="533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2832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990600" y="2514600"/>
            <a:ext cx="30200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= 6 and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= 8. 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Then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203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6531447"/>
              </p:ext>
            </p:extLst>
          </p:nvPr>
        </p:nvGraphicFramePr>
        <p:xfrm>
          <a:off x="1066800" y="3657600"/>
          <a:ext cx="4343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4343400" imgH="1193760" progId="Equation.DSMT4">
                  <p:embed/>
                </p:oleObj>
              </mc:Choice>
              <mc:Fallback>
                <p:oleObj name="Equation" r:id="rId5" imgW="4343400" imgH="11937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43434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992248"/>
              </p:ext>
            </p:extLst>
          </p:nvPr>
        </p:nvGraphicFramePr>
        <p:xfrm>
          <a:off x="5486400" y="4070350"/>
          <a:ext cx="2133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2133600" imgH="393700" progId="Equation.DSMT4">
                  <p:embed/>
                </p:oleObj>
              </mc:Choice>
              <mc:Fallback>
                <p:oleObj name="Equation" r:id="rId7" imgW="2133600" imgH="3937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070350"/>
                        <a:ext cx="2133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Exponents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Principal </a:t>
            </a:r>
            <a:r>
              <a:rPr lang="en-US" b="1" i="1" dirty="0" smtClean="0">
                <a:solidFill>
                  <a:srgbClr val="000000"/>
                </a:solidFill>
              </a:rPr>
              <a:t>n</a:t>
            </a:r>
            <a:r>
              <a:rPr lang="en-US" b="1" baseline="30000" dirty="0" smtClean="0">
                <a:solidFill>
                  <a:srgbClr val="000000"/>
                </a:solidFill>
              </a:rPr>
              <a:t>th</a:t>
            </a:r>
            <a:r>
              <a:rPr lang="en-US" b="1" dirty="0" smtClean="0">
                <a:solidFill>
                  <a:srgbClr val="000000"/>
                </a:solidFill>
              </a:rPr>
              <a:t> Root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For any positive real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any positive integer </a:t>
            </a:r>
          </a:p>
          <a:p>
            <a:pPr>
              <a:spcBef>
                <a:spcPts val="1800"/>
              </a:spcBef>
            </a:pP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 the number denoted 	  is a positive real number called the principal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baseline="30000" dirty="0" smtClean="0">
                <a:solidFill>
                  <a:srgbClr val="000000"/>
                </a:solidFill>
              </a:rPr>
              <a:t>th </a:t>
            </a:r>
            <a:r>
              <a:rPr lang="en-US" dirty="0" smtClean="0">
                <a:solidFill>
                  <a:srgbClr val="000000"/>
                </a:solidFill>
              </a:rPr>
              <a:t>root 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and</a:t>
            </a:r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62400" y="2235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368140" imgH="622030" progId="Equation.DSMT4">
                  <p:embed/>
                </p:oleObj>
              </mc:Choice>
              <mc:Fallback>
                <p:oleObj name="Equation" r:id="rId3" imgW="368140" imgH="62203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35200"/>
                        <a:ext cx="368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469002"/>
              </p:ext>
            </p:extLst>
          </p:nvPr>
        </p:nvGraphicFramePr>
        <p:xfrm>
          <a:off x="3879850" y="3505200"/>
          <a:ext cx="1384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1384200" imgH="812520" progId="Equation.DSMT4">
                  <p:embed/>
                </p:oleObj>
              </mc:Choice>
              <mc:Fallback>
                <p:oleObj name="Equation" r:id="rId5" imgW="1384200" imgH="8125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850" y="3505200"/>
                        <a:ext cx="1384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Evaluating Square Roots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Solution: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 	   If the exponent is      the root is called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</a:t>
            </a:r>
            <a:r>
              <a:rPr lang="en-US" b="1" dirty="0" smtClean="0"/>
              <a:t>square root</a:t>
            </a:r>
            <a:r>
              <a:rPr lang="en-US" dirty="0" smtClean="0"/>
              <a:t>, with the understanding that it is nonnegative. Thus 9 is the square root (or </a:t>
            </a:r>
            <a:r>
              <a:rPr lang="en-US" b="1" dirty="0" smtClean="0"/>
              <a:t>positive square root </a:t>
            </a:r>
            <a:r>
              <a:rPr lang="en-US" dirty="0" smtClean="0"/>
              <a:t>or </a:t>
            </a:r>
            <a:r>
              <a:rPr lang="en-US" b="1" dirty="0" smtClean="0"/>
              <a:t>principal square root</a:t>
            </a:r>
            <a:r>
              <a:rPr lang="en-US" dirty="0" smtClean="0"/>
              <a:t>) of 81. Since 	         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                   81 has two square roots, and –9 is called the </a:t>
            </a:r>
            <a:r>
              <a:rPr lang="en-US" b="1" dirty="0" smtClean="0"/>
              <a:t>negative square root </a:t>
            </a:r>
            <a:r>
              <a:rPr lang="en-US" dirty="0" smtClean="0"/>
              <a:t>of 81.</a:t>
            </a:r>
            <a:endParaRPr lang="en-US" dirty="0"/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761593"/>
              </p:ext>
            </p:extLst>
          </p:nvPr>
        </p:nvGraphicFramePr>
        <p:xfrm>
          <a:off x="1807192" y="1102056"/>
          <a:ext cx="584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583947" imgH="622030" progId="Equation.DSMT4">
                  <p:embed/>
                </p:oleObj>
              </mc:Choice>
              <mc:Fallback>
                <p:oleObj name="Equation" r:id="rId3" imgW="583947" imgH="62203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192" y="1102056"/>
                        <a:ext cx="584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39" name="Object 3"/>
          <p:cNvGraphicFramePr>
            <a:graphicFrameLocks noChangeAspect="1"/>
          </p:cNvGraphicFramePr>
          <p:nvPr/>
        </p:nvGraphicFramePr>
        <p:xfrm>
          <a:off x="530352" y="2457450"/>
          <a:ext cx="520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520560" imgH="622080" progId="Equation.DSMT4">
                  <p:embed/>
                </p:oleObj>
              </mc:Choice>
              <mc:Fallback>
                <p:oleObj name="Equation" r:id="rId5" imgW="520560" imgH="622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57450"/>
                        <a:ext cx="520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0" name="Object 4"/>
          <p:cNvGraphicFramePr>
            <a:graphicFrameLocks noChangeAspect="1"/>
          </p:cNvGraphicFramePr>
          <p:nvPr/>
        </p:nvGraphicFramePr>
        <p:xfrm>
          <a:off x="4292600" y="250739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368300" imgH="838200" progId="Equation.DSMT4">
                  <p:embed/>
                </p:oleObj>
              </mc:Choice>
              <mc:Fallback>
                <p:oleObj name="Equation" r:id="rId7" imgW="3683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250739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533400" y="4583752"/>
          <a:ext cx="1498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1497950" imgH="533169" progId="Equation.DSMT4">
                  <p:embed/>
                </p:oleObj>
              </mc:Choice>
              <mc:Fallback>
                <p:oleObj name="Equation" r:id="rId9" imgW="1497950" imgH="53316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83752"/>
                        <a:ext cx="1498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117600" y="2794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1" imgW="558720" imgH="291960" progId="Equation.DSMT4">
                  <p:embed/>
                </p:oleObj>
              </mc:Choice>
              <mc:Fallback>
                <p:oleObj name="Equation" r:id="rId11" imgW="558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794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Fractional Exponents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2771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Remember that the notation        indicates the positive square root.</a:t>
            </a:r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56015"/>
              </p:ext>
            </p:extLst>
          </p:nvPr>
        </p:nvGraphicFramePr>
        <p:xfrm>
          <a:off x="4737100" y="1828800"/>
          <a:ext cx="520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520474" imgH="622030" progId="Equation.DSMT4">
                  <p:embed/>
                </p:oleObj>
              </mc:Choice>
              <mc:Fallback>
                <p:oleObj name="Equation" r:id="rId5" imgW="520474" imgH="62203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1828800"/>
                        <a:ext cx="520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Evaluating Cube Roots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dirty="0" smtClean="0"/>
              <a:t>Simplify </a:t>
            </a:r>
          </a:p>
          <a:p>
            <a:pPr>
              <a:spcBef>
                <a:spcPts val="9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	      If the exponent is      the root is called the 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cube root</a:t>
            </a:r>
            <a:r>
              <a:rPr lang="en-US" dirty="0" smtClean="0"/>
              <a:t>. Thus 5 is the cube root of 125.</a:t>
            </a:r>
            <a:r>
              <a:rPr lang="en-US" b="1" dirty="0" smtClean="0"/>
              <a:t> </a:t>
            </a:r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39284" name="Object 20"/>
          <p:cNvGraphicFramePr>
            <a:graphicFrameLocks noChangeAspect="1"/>
          </p:cNvGraphicFramePr>
          <p:nvPr/>
        </p:nvGraphicFramePr>
        <p:xfrm>
          <a:off x="1752600" y="1066800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748975" imgH="622030" progId="Equation.DSMT4">
                  <p:embed/>
                </p:oleObj>
              </mc:Choice>
              <mc:Fallback>
                <p:oleObj name="Equation" r:id="rId3" imgW="748975" imgH="62203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066800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87" name="Object 23"/>
          <p:cNvGraphicFramePr>
            <a:graphicFrameLocks noChangeAspect="1"/>
          </p:cNvGraphicFramePr>
          <p:nvPr/>
        </p:nvGraphicFramePr>
        <p:xfrm>
          <a:off x="530352" y="227330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685800" imgH="622080" progId="Equation.DSMT4">
                  <p:embed/>
                </p:oleObj>
              </mc:Choice>
              <mc:Fallback>
                <p:oleObj name="Equation" r:id="rId5" imgW="685800" imgH="6220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7330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88" name="Object 24"/>
          <p:cNvGraphicFramePr>
            <a:graphicFrameLocks noChangeAspect="1"/>
          </p:cNvGraphicFramePr>
          <p:nvPr/>
        </p:nvGraphicFramePr>
        <p:xfrm>
          <a:off x="4537075" y="23241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368280" imgH="838080" progId="Equation.DSMT4">
                  <p:embed/>
                </p:oleObj>
              </mc:Choice>
              <mc:Fallback>
                <p:oleObj name="Equation" r:id="rId7" imgW="36828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23241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70000" y="25908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558720" imgH="291960" progId="Equation.DSMT4">
                  <p:embed/>
                </p:oleObj>
              </mc:Choice>
              <mc:Fallback>
                <p:oleObj name="Equation" r:id="rId9" imgW="558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25908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Fractional Exponents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3511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&gt; 0, then      is a positive real number and 	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&lt; 0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even, 	    is not a real number.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&lt; 0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odd, 	  is a negative real number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and 	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4.</a:t>
            </a:r>
            <a:r>
              <a:rPr lang="en-US" dirty="0" smtClean="0">
                <a:solidFill>
                  <a:srgbClr val="000000"/>
                </a:solidFill>
              </a:rPr>
              <a:t>	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= 0, </a:t>
            </a:r>
          </a:p>
        </p:txBody>
      </p:sp>
      <p:graphicFrame>
        <p:nvGraphicFramePr>
          <p:cNvPr id="1566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627266"/>
              </p:ext>
            </p:extLst>
          </p:nvPr>
        </p:nvGraphicFramePr>
        <p:xfrm>
          <a:off x="2908300" y="15875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368140" imgH="622030" progId="Equation.DSMT4">
                  <p:embed/>
                </p:oleObj>
              </mc:Choice>
              <mc:Fallback>
                <p:oleObj name="Equation" r:id="rId3" imgW="368140" imgH="62203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15875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410010"/>
              </p:ext>
            </p:extLst>
          </p:nvPr>
        </p:nvGraphicFramePr>
        <p:xfrm>
          <a:off x="990600" y="2247900"/>
          <a:ext cx="1320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1320480" imgH="812520" progId="Equation.DSMT4">
                  <p:embed/>
                </p:oleObj>
              </mc:Choice>
              <mc:Fallback>
                <p:oleObj name="Equation" r:id="rId5" imgW="1320480" imgH="81252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47900"/>
                        <a:ext cx="1320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2" name="Object 10"/>
          <p:cNvGraphicFramePr>
            <a:graphicFrameLocks noChangeAspect="1"/>
          </p:cNvGraphicFramePr>
          <p:nvPr/>
        </p:nvGraphicFramePr>
        <p:xfrm>
          <a:off x="4101152" y="28829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368140" imgH="622030" progId="Equation.DSMT4">
                  <p:embed/>
                </p:oleObj>
              </mc:Choice>
              <mc:Fallback>
                <p:oleObj name="Equation" r:id="rId7" imgW="368140" imgH="62203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28829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3" name="Object 11"/>
          <p:cNvGraphicFramePr>
            <a:graphicFrameLocks noChangeAspect="1"/>
          </p:cNvGraphicFramePr>
          <p:nvPr/>
        </p:nvGraphicFramePr>
        <p:xfrm>
          <a:off x="3962400" y="3696648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8" imgW="368140" imgH="622030" progId="Equation.DSMT4">
                  <p:embed/>
                </p:oleObj>
              </mc:Choice>
              <mc:Fallback>
                <p:oleObj name="Equation" r:id="rId8" imgW="368140" imgH="62203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96648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207864"/>
              </p:ext>
            </p:extLst>
          </p:nvPr>
        </p:nvGraphicFramePr>
        <p:xfrm>
          <a:off x="1638300" y="4356100"/>
          <a:ext cx="1320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1320480" imgH="812520" progId="Equation.DSMT4">
                  <p:embed/>
                </p:oleObj>
              </mc:Choice>
              <mc:Fallback>
                <p:oleObj name="Equation" r:id="rId9" imgW="1320480" imgH="81252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356100"/>
                        <a:ext cx="1320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599774"/>
              </p:ext>
            </p:extLst>
          </p:nvPr>
        </p:nvGraphicFramePr>
        <p:xfrm>
          <a:off x="2133600" y="5067300"/>
          <a:ext cx="1600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1600200" imgH="711200" progId="Equation.DSMT4">
                  <p:embed/>
                </p:oleObj>
              </mc:Choice>
              <mc:Fallback>
                <p:oleObj name="Equation" r:id="rId11" imgW="1600200" imgH="7112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067300"/>
                        <a:ext cx="16002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Fractional Exponents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the following three expressions are defined, then they are equal to each other: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61801" name="Object 9"/>
          <p:cNvGraphicFramePr>
            <a:graphicFrameLocks noChangeAspect="1"/>
          </p:cNvGraphicFramePr>
          <p:nvPr/>
        </p:nvGraphicFramePr>
        <p:xfrm>
          <a:off x="2978150" y="1435100"/>
          <a:ext cx="318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3187440" imgH="622080" progId="Equation.DSMT4">
                  <p:embed/>
                </p:oleObj>
              </mc:Choice>
              <mc:Fallback>
                <p:oleObj name="Equation" r:id="rId3" imgW="3187440" imgH="6220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1435100"/>
                        <a:ext cx="318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8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652267"/>
              </p:ext>
            </p:extLst>
          </p:nvPr>
        </p:nvGraphicFramePr>
        <p:xfrm>
          <a:off x="3162300" y="3429000"/>
          <a:ext cx="2819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2819160" imgH="812520" progId="Equation.DSMT4">
                  <p:embed/>
                </p:oleObj>
              </mc:Choice>
              <mc:Fallback>
                <p:oleObj name="Equation" r:id="rId5" imgW="2819160" imgH="8125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429000"/>
                        <a:ext cx="28194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Simplifying Expressions with </a:t>
            </a:r>
            <a:br>
              <a:rPr lang="en-US" dirty="0" smtClean="0"/>
            </a:br>
            <a:r>
              <a:rPr lang="en-US" dirty="0" smtClean="0"/>
              <a:t>Rational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826"/>
          </a:xfrm>
        </p:spPr>
        <p:txBody>
          <a:bodyPr>
            <a:spAutoFit/>
          </a:bodyPr>
          <a:lstStyle/>
          <a:p>
            <a:r>
              <a:rPr lang="en-US" dirty="0" smtClean="0"/>
              <a:t>Simplify each expression.</a:t>
            </a:r>
          </a:p>
          <a:p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Generally, the first approach, taking a root first and then raising this root to a power, is easier because the numbers are smaller. Part </a:t>
            </a:r>
            <a:r>
              <a:rPr lang="en-US" b="1" dirty="0" smtClean="0"/>
              <a:t>b. </a:t>
            </a:r>
            <a:r>
              <a:rPr lang="en-US" dirty="0" smtClean="0"/>
              <a:t>illustrates this fact.</a:t>
            </a:r>
          </a:p>
        </p:txBody>
      </p:sp>
      <p:graphicFrame>
        <p:nvGraphicFramePr>
          <p:cNvPr id="142351" name="Object 15"/>
          <p:cNvGraphicFramePr>
            <a:graphicFrameLocks noChangeAspect="1"/>
          </p:cNvGraphicFramePr>
          <p:nvPr/>
        </p:nvGraphicFramePr>
        <p:xfrm>
          <a:off x="560696" y="1752600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837836" imgH="622030" progId="Equation.DSMT4">
                  <p:embed/>
                </p:oleObj>
              </mc:Choice>
              <mc:Fallback>
                <p:oleObj name="Equation" r:id="rId3" imgW="837836" imgH="62203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752600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486400" y="2870537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definition allows us to evaluate the expression two ways.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019300" y="2260600"/>
          <a:ext cx="34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342720" imgH="622080" progId="Equation.DSMT4">
                  <p:embed/>
                </p:oleObj>
              </mc:Choice>
              <mc:Fallback>
                <p:oleObj name="Equation" r:id="rId5" imgW="34272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260600"/>
                        <a:ext cx="342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91833" y="2159000"/>
          <a:ext cx="1003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1002960" imgH="749160" progId="Equation.DSMT4">
                  <p:embed/>
                </p:oleObj>
              </mc:Choice>
              <mc:Fallback>
                <p:oleObj name="Equation" r:id="rId7" imgW="1002960" imgH="749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833" y="2159000"/>
                        <a:ext cx="1003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424766" y="2438400"/>
          <a:ext cx="81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812520" imgH="469800" progId="Equation.DSMT4">
                  <p:embed/>
                </p:oleObj>
              </mc:Choice>
              <mc:Fallback>
                <p:oleObj name="Equation" r:id="rId9" imgW="81252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766" y="2438400"/>
                        <a:ext cx="81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67200" y="25908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908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124200" y="3200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00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019300" y="3632200"/>
          <a:ext cx="34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5" imgW="342720" imgH="622080" progId="Equation.DSMT4">
                  <p:embed/>
                </p:oleObj>
              </mc:Choice>
              <mc:Fallback>
                <p:oleObj name="Equation" r:id="rId15" imgW="342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632200"/>
                        <a:ext cx="342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391833" y="3632200"/>
          <a:ext cx="1003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7" imgW="1002960" imgH="774360" progId="Equation.DSMT4">
                  <p:embed/>
                </p:oleObj>
              </mc:Choice>
              <mc:Fallback>
                <p:oleObj name="Equation" r:id="rId17" imgW="1002960" imgH="774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833" y="3632200"/>
                        <a:ext cx="10033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424766" y="3670300"/>
          <a:ext cx="1041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9" imgW="1041120" imgH="672840" progId="Equation.DSMT4">
                  <p:embed/>
                </p:oleObj>
              </mc:Choice>
              <mc:Fallback>
                <p:oleObj name="Equation" r:id="rId19" imgW="104112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766" y="3670300"/>
                        <a:ext cx="1041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495800" y="39370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21" imgW="558720" imgH="279360" progId="Equation.DSMT4">
                  <p:embed/>
                </p:oleObj>
              </mc:Choice>
              <mc:Fallback>
                <p:oleObj name="Equation" r:id="rId21" imgW="55872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9370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451</Words>
  <Application>Microsoft Office PowerPoint</Application>
  <PresentationFormat>On-screen Show (4:3)</PresentationFormat>
  <Paragraphs>122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1.3</vt:lpstr>
      <vt:lpstr>Objectives</vt:lpstr>
      <vt:lpstr>Fractional Exponents</vt:lpstr>
      <vt:lpstr>Example 1: Evaluating Square Roots</vt:lpstr>
      <vt:lpstr>Fractional Exponents</vt:lpstr>
      <vt:lpstr>Example 2: Evaluating Cube Roots</vt:lpstr>
      <vt:lpstr>Fractional Exponents</vt:lpstr>
      <vt:lpstr>Fractional Exponents</vt:lpstr>
      <vt:lpstr>Example 3: Simplifying Expressions with  Rational Exponents</vt:lpstr>
      <vt:lpstr>Example 3: Simplifying Expressions with  Rational Exponents (cont.)</vt:lpstr>
      <vt:lpstr>Example 4: Simplifying Expressions with  Rational Exponents</vt:lpstr>
      <vt:lpstr>Radical Notation</vt:lpstr>
      <vt:lpstr>Radical Notation</vt:lpstr>
      <vt:lpstr>Example 5: Conversion to Radical Notation</vt:lpstr>
      <vt:lpstr>Example 5: Conversion to Radical Notation (cont.)</vt:lpstr>
      <vt:lpstr>Example 6: Conversion to Exponential Notation</vt:lpstr>
      <vt:lpstr>Example 6: Conversion to Exponential Notation (cont.)</vt:lpstr>
      <vt:lpstr>Radical Notation</vt:lpstr>
      <vt:lpstr>Radical Notation</vt:lpstr>
      <vt:lpstr>Radical Notation</vt:lpstr>
      <vt:lpstr>Radical Notation</vt:lpstr>
      <vt:lpstr>Radical Notation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2017-08-03T14:08:44Z</dcterms:modified>
</cp:coreProperties>
</file>