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8"/>
      <p:bold r:id="rId29"/>
      <p:italic r:id="rId30"/>
      <p:boldItalic r:id="rId3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000000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680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2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1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font" Target="fonts/font3.fntdata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13" Type="http://schemas.openxmlformats.org/officeDocument/2006/relationships/image" Target="../media/image14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12" Type="http://schemas.openxmlformats.org/officeDocument/2006/relationships/image" Target="../media/image13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11" Type="http://schemas.openxmlformats.org/officeDocument/2006/relationships/image" Target="../media/image12.wmf"/><Relationship Id="rId5" Type="http://schemas.openxmlformats.org/officeDocument/2006/relationships/image" Target="../media/image6.wmf"/><Relationship Id="rId10" Type="http://schemas.openxmlformats.org/officeDocument/2006/relationships/image" Target="../media/image11.wmf"/><Relationship Id="rId4" Type="http://schemas.openxmlformats.org/officeDocument/2006/relationships/image" Target="../media/image5.wmf"/><Relationship Id="rId9" Type="http://schemas.openxmlformats.org/officeDocument/2006/relationships/image" Target="../media/image10.wmf"/><Relationship Id="rId14" Type="http://schemas.openxmlformats.org/officeDocument/2006/relationships/image" Target="../media/image15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76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9.wmf"/><Relationship Id="rId2" Type="http://schemas.openxmlformats.org/officeDocument/2006/relationships/image" Target="../media/image78.wmf"/><Relationship Id="rId1" Type="http://schemas.openxmlformats.org/officeDocument/2006/relationships/image" Target="../media/image77.wmf"/><Relationship Id="rId5" Type="http://schemas.openxmlformats.org/officeDocument/2006/relationships/image" Target="../media/image81.wmf"/><Relationship Id="rId4" Type="http://schemas.openxmlformats.org/officeDocument/2006/relationships/image" Target="../media/image80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4.wmf"/><Relationship Id="rId2" Type="http://schemas.openxmlformats.org/officeDocument/2006/relationships/image" Target="../media/image83.wmf"/><Relationship Id="rId1" Type="http://schemas.openxmlformats.org/officeDocument/2006/relationships/image" Target="../media/image82.wmf"/><Relationship Id="rId4" Type="http://schemas.openxmlformats.org/officeDocument/2006/relationships/image" Target="../media/image85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8.wmf"/><Relationship Id="rId2" Type="http://schemas.openxmlformats.org/officeDocument/2006/relationships/image" Target="../media/image87.wmf"/><Relationship Id="rId1" Type="http://schemas.openxmlformats.org/officeDocument/2006/relationships/image" Target="../media/image86.wmf"/><Relationship Id="rId6" Type="http://schemas.openxmlformats.org/officeDocument/2006/relationships/image" Target="../media/image91.wmf"/><Relationship Id="rId5" Type="http://schemas.openxmlformats.org/officeDocument/2006/relationships/image" Target="../media/image90.wmf"/><Relationship Id="rId4" Type="http://schemas.openxmlformats.org/officeDocument/2006/relationships/image" Target="../media/image89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94.wmf"/><Relationship Id="rId2" Type="http://schemas.openxmlformats.org/officeDocument/2006/relationships/image" Target="../media/image93.wmf"/><Relationship Id="rId1" Type="http://schemas.openxmlformats.org/officeDocument/2006/relationships/image" Target="../media/image92.wmf"/><Relationship Id="rId5" Type="http://schemas.openxmlformats.org/officeDocument/2006/relationships/image" Target="../media/image96.wmf"/><Relationship Id="rId4" Type="http://schemas.openxmlformats.org/officeDocument/2006/relationships/image" Target="../media/image95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97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0.wmf"/><Relationship Id="rId2" Type="http://schemas.openxmlformats.org/officeDocument/2006/relationships/image" Target="../media/image99.wmf"/><Relationship Id="rId1" Type="http://schemas.openxmlformats.org/officeDocument/2006/relationships/image" Target="../media/image98.wmf"/><Relationship Id="rId4" Type="http://schemas.openxmlformats.org/officeDocument/2006/relationships/image" Target="../media/image101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4.wmf"/><Relationship Id="rId2" Type="http://schemas.openxmlformats.org/officeDocument/2006/relationships/image" Target="../media/image103.wmf"/><Relationship Id="rId1" Type="http://schemas.openxmlformats.org/officeDocument/2006/relationships/image" Target="../media/image102.wmf"/><Relationship Id="rId4" Type="http://schemas.openxmlformats.org/officeDocument/2006/relationships/image" Target="../media/image105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8.wmf"/><Relationship Id="rId2" Type="http://schemas.openxmlformats.org/officeDocument/2006/relationships/image" Target="../media/image107.wmf"/><Relationship Id="rId1" Type="http://schemas.openxmlformats.org/officeDocument/2006/relationships/image" Target="../media/image106.wmf"/><Relationship Id="rId4" Type="http://schemas.openxmlformats.org/officeDocument/2006/relationships/image" Target="../media/image109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5" Type="http://schemas.openxmlformats.org/officeDocument/2006/relationships/image" Target="../media/image20.wmf"/><Relationship Id="rId4" Type="http://schemas.openxmlformats.org/officeDocument/2006/relationships/image" Target="../media/image19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5" Type="http://schemas.openxmlformats.org/officeDocument/2006/relationships/image" Target="../media/image25.wmf"/><Relationship Id="rId4" Type="http://schemas.openxmlformats.org/officeDocument/2006/relationships/image" Target="../media/image24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3" Type="http://schemas.openxmlformats.org/officeDocument/2006/relationships/image" Target="../media/image28.wmf"/><Relationship Id="rId7" Type="http://schemas.openxmlformats.org/officeDocument/2006/relationships/image" Target="../media/image32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6" Type="http://schemas.openxmlformats.org/officeDocument/2006/relationships/image" Target="../media/image31.wmf"/><Relationship Id="rId5" Type="http://schemas.openxmlformats.org/officeDocument/2006/relationships/image" Target="../media/image30.wmf"/><Relationship Id="rId10" Type="http://schemas.openxmlformats.org/officeDocument/2006/relationships/image" Target="../media/image35.wmf"/><Relationship Id="rId4" Type="http://schemas.openxmlformats.org/officeDocument/2006/relationships/image" Target="../media/image29.wmf"/><Relationship Id="rId9" Type="http://schemas.openxmlformats.org/officeDocument/2006/relationships/image" Target="../media/image34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3" Type="http://schemas.openxmlformats.org/officeDocument/2006/relationships/image" Target="../media/image38.wmf"/><Relationship Id="rId7" Type="http://schemas.openxmlformats.org/officeDocument/2006/relationships/image" Target="../media/image42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6" Type="http://schemas.openxmlformats.org/officeDocument/2006/relationships/image" Target="../media/image41.wmf"/><Relationship Id="rId5" Type="http://schemas.openxmlformats.org/officeDocument/2006/relationships/image" Target="../media/image40.wmf"/><Relationship Id="rId4" Type="http://schemas.openxmlformats.org/officeDocument/2006/relationships/image" Target="../media/image39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51.wmf"/><Relationship Id="rId3" Type="http://schemas.openxmlformats.org/officeDocument/2006/relationships/image" Target="../media/image46.wmf"/><Relationship Id="rId7" Type="http://schemas.openxmlformats.org/officeDocument/2006/relationships/image" Target="../media/image50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Relationship Id="rId6" Type="http://schemas.openxmlformats.org/officeDocument/2006/relationships/image" Target="../media/image49.wmf"/><Relationship Id="rId5" Type="http://schemas.openxmlformats.org/officeDocument/2006/relationships/image" Target="../media/image48.wmf"/><Relationship Id="rId4" Type="http://schemas.openxmlformats.org/officeDocument/2006/relationships/image" Target="../media/image47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54.wmf"/><Relationship Id="rId2" Type="http://schemas.openxmlformats.org/officeDocument/2006/relationships/image" Target="../media/image53.wmf"/><Relationship Id="rId1" Type="http://schemas.openxmlformats.org/officeDocument/2006/relationships/image" Target="../media/image52.wmf"/><Relationship Id="rId5" Type="http://schemas.openxmlformats.org/officeDocument/2006/relationships/image" Target="../media/image56.wmf"/><Relationship Id="rId4" Type="http://schemas.openxmlformats.org/officeDocument/2006/relationships/image" Target="../media/image55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64.wmf"/><Relationship Id="rId3" Type="http://schemas.openxmlformats.org/officeDocument/2006/relationships/image" Target="../media/image59.wmf"/><Relationship Id="rId7" Type="http://schemas.openxmlformats.org/officeDocument/2006/relationships/image" Target="../media/image63.wmf"/><Relationship Id="rId2" Type="http://schemas.openxmlformats.org/officeDocument/2006/relationships/image" Target="../media/image58.wmf"/><Relationship Id="rId1" Type="http://schemas.openxmlformats.org/officeDocument/2006/relationships/image" Target="../media/image57.wmf"/><Relationship Id="rId6" Type="http://schemas.openxmlformats.org/officeDocument/2006/relationships/image" Target="../media/image62.wmf"/><Relationship Id="rId5" Type="http://schemas.openxmlformats.org/officeDocument/2006/relationships/image" Target="../media/image61.wmf"/><Relationship Id="rId10" Type="http://schemas.openxmlformats.org/officeDocument/2006/relationships/image" Target="../media/image66.wmf"/><Relationship Id="rId4" Type="http://schemas.openxmlformats.org/officeDocument/2006/relationships/image" Target="../media/image60.wmf"/><Relationship Id="rId9" Type="http://schemas.openxmlformats.org/officeDocument/2006/relationships/image" Target="../media/image65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74.wmf"/><Relationship Id="rId3" Type="http://schemas.openxmlformats.org/officeDocument/2006/relationships/image" Target="../media/image69.wmf"/><Relationship Id="rId7" Type="http://schemas.openxmlformats.org/officeDocument/2006/relationships/image" Target="../media/image73.wmf"/><Relationship Id="rId2" Type="http://schemas.openxmlformats.org/officeDocument/2006/relationships/image" Target="../media/image68.wmf"/><Relationship Id="rId1" Type="http://schemas.openxmlformats.org/officeDocument/2006/relationships/image" Target="../media/image67.wmf"/><Relationship Id="rId6" Type="http://schemas.openxmlformats.org/officeDocument/2006/relationships/image" Target="../media/image72.wmf"/><Relationship Id="rId5" Type="http://schemas.openxmlformats.org/officeDocument/2006/relationships/image" Target="../media/image71.wmf"/><Relationship Id="rId4" Type="http://schemas.openxmlformats.org/officeDocument/2006/relationships/image" Target="../media/image70.wmf"/><Relationship Id="rId9" Type="http://schemas.openxmlformats.org/officeDocument/2006/relationships/image" Target="../media/image7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8/3/2017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25736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397FEB-9DD1-4D2B-991E-4874EBEFBE7A}" type="datetimeFigureOut">
              <a:rPr lang="en-US" smtClean="0"/>
              <a:pPr/>
              <a:t>8/3/2017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0F117B-D93C-4F52-BF02-42A16ACE77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03739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wmf"/><Relationship Id="rId3" Type="http://schemas.openxmlformats.org/officeDocument/2006/relationships/oleObject" Target="../embeddings/oleObject53.bin"/><Relationship Id="rId7" Type="http://schemas.openxmlformats.org/officeDocument/2006/relationships/oleObject" Target="../embeddings/oleObject55.bin"/><Relationship Id="rId12" Type="http://schemas.openxmlformats.org/officeDocument/2006/relationships/image" Target="../media/image5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53.wmf"/><Relationship Id="rId11" Type="http://schemas.openxmlformats.org/officeDocument/2006/relationships/oleObject" Target="../embeddings/oleObject57.bin"/><Relationship Id="rId5" Type="http://schemas.openxmlformats.org/officeDocument/2006/relationships/oleObject" Target="../embeddings/oleObject54.bin"/><Relationship Id="rId10" Type="http://schemas.openxmlformats.org/officeDocument/2006/relationships/image" Target="../media/image55.wmf"/><Relationship Id="rId4" Type="http://schemas.openxmlformats.org/officeDocument/2006/relationships/image" Target="../media/image52.wmf"/><Relationship Id="rId9" Type="http://schemas.openxmlformats.org/officeDocument/2006/relationships/oleObject" Target="../embeddings/oleObject56.bin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wmf"/><Relationship Id="rId13" Type="http://schemas.openxmlformats.org/officeDocument/2006/relationships/oleObject" Target="../embeddings/oleObject63.bin"/><Relationship Id="rId18" Type="http://schemas.openxmlformats.org/officeDocument/2006/relationships/image" Target="../media/image64.wmf"/><Relationship Id="rId3" Type="http://schemas.openxmlformats.org/officeDocument/2006/relationships/oleObject" Target="../embeddings/oleObject58.bin"/><Relationship Id="rId21" Type="http://schemas.openxmlformats.org/officeDocument/2006/relationships/oleObject" Target="../embeddings/oleObject67.bin"/><Relationship Id="rId7" Type="http://schemas.openxmlformats.org/officeDocument/2006/relationships/oleObject" Target="../embeddings/oleObject60.bin"/><Relationship Id="rId12" Type="http://schemas.openxmlformats.org/officeDocument/2006/relationships/image" Target="../media/image61.wmf"/><Relationship Id="rId17" Type="http://schemas.openxmlformats.org/officeDocument/2006/relationships/oleObject" Target="../embeddings/oleObject6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3.wmf"/><Relationship Id="rId20" Type="http://schemas.openxmlformats.org/officeDocument/2006/relationships/image" Target="../media/image65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58.wmf"/><Relationship Id="rId11" Type="http://schemas.openxmlformats.org/officeDocument/2006/relationships/oleObject" Target="../embeddings/oleObject62.bin"/><Relationship Id="rId5" Type="http://schemas.openxmlformats.org/officeDocument/2006/relationships/oleObject" Target="../embeddings/oleObject59.bin"/><Relationship Id="rId15" Type="http://schemas.openxmlformats.org/officeDocument/2006/relationships/oleObject" Target="../embeddings/oleObject64.bin"/><Relationship Id="rId10" Type="http://schemas.openxmlformats.org/officeDocument/2006/relationships/image" Target="../media/image60.wmf"/><Relationship Id="rId19" Type="http://schemas.openxmlformats.org/officeDocument/2006/relationships/oleObject" Target="../embeddings/oleObject66.bin"/><Relationship Id="rId4" Type="http://schemas.openxmlformats.org/officeDocument/2006/relationships/image" Target="../media/image57.wmf"/><Relationship Id="rId9" Type="http://schemas.openxmlformats.org/officeDocument/2006/relationships/oleObject" Target="../embeddings/oleObject61.bin"/><Relationship Id="rId14" Type="http://schemas.openxmlformats.org/officeDocument/2006/relationships/image" Target="../media/image62.wmf"/><Relationship Id="rId22" Type="http://schemas.openxmlformats.org/officeDocument/2006/relationships/image" Target="../media/image66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9.wmf"/><Relationship Id="rId13" Type="http://schemas.openxmlformats.org/officeDocument/2006/relationships/oleObject" Target="../embeddings/oleObject73.bin"/><Relationship Id="rId18" Type="http://schemas.openxmlformats.org/officeDocument/2006/relationships/image" Target="../media/image74.wmf"/><Relationship Id="rId3" Type="http://schemas.openxmlformats.org/officeDocument/2006/relationships/oleObject" Target="../embeddings/oleObject68.bin"/><Relationship Id="rId7" Type="http://schemas.openxmlformats.org/officeDocument/2006/relationships/oleObject" Target="../embeddings/oleObject70.bin"/><Relationship Id="rId12" Type="http://schemas.openxmlformats.org/officeDocument/2006/relationships/image" Target="../media/image71.wmf"/><Relationship Id="rId17" Type="http://schemas.openxmlformats.org/officeDocument/2006/relationships/oleObject" Target="../embeddings/oleObject7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3.wmf"/><Relationship Id="rId20" Type="http://schemas.openxmlformats.org/officeDocument/2006/relationships/image" Target="../media/image75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68.wmf"/><Relationship Id="rId11" Type="http://schemas.openxmlformats.org/officeDocument/2006/relationships/oleObject" Target="../embeddings/oleObject72.bin"/><Relationship Id="rId5" Type="http://schemas.openxmlformats.org/officeDocument/2006/relationships/oleObject" Target="../embeddings/oleObject69.bin"/><Relationship Id="rId15" Type="http://schemas.openxmlformats.org/officeDocument/2006/relationships/oleObject" Target="../embeddings/oleObject74.bin"/><Relationship Id="rId10" Type="http://schemas.openxmlformats.org/officeDocument/2006/relationships/image" Target="../media/image70.wmf"/><Relationship Id="rId19" Type="http://schemas.openxmlformats.org/officeDocument/2006/relationships/oleObject" Target="../embeddings/oleObject76.bin"/><Relationship Id="rId4" Type="http://schemas.openxmlformats.org/officeDocument/2006/relationships/image" Target="../media/image67.wmf"/><Relationship Id="rId9" Type="http://schemas.openxmlformats.org/officeDocument/2006/relationships/oleObject" Target="../embeddings/oleObject71.bin"/><Relationship Id="rId14" Type="http://schemas.openxmlformats.org/officeDocument/2006/relationships/image" Target="../media/image72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76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9.wmf"/><Relationship Id="rId3" Type="http://schemas.openxmlformats.org/officeDocument/2006/relationships/oleObject" Target="../embeddings/oleObject78.bin"/><Relationship Id="rId7" Type="http://schemas.openxmlformats.org/officeDocument/2006/relationships/oleObject" Target="../embeddings/oleObject80.bin"/><Relationship Id="rId12" Type="http://schemas.openxmlformats.org/officeDocument/2006/relationships/image" Target="../media/image8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78.wmf"/><Relationship Id="rId11" Type="http://schemas.openxmlformats.org/officeDocument/2006/relationships/oleObject" Target="../embeddings/oleObject82.bin"/><Relationship Id="rId5" Type="http://schemas.openxmlformats.org/officeDocument/2006/relationships/oleObject" Target="../embeddings/oleObject79.bin"/><Relationship Id="rId10" Type="http://schemas.openxmlformats.org/officeDocument/2006/relationships/image" Target="../media/image80.wmf"/><Relationship Id="rId4" Type="http://schemas.openxmlformats.org/officeDocument/2006/relationships/image" Target="../media/image77.wmf"/><Relationship Id="rId9" Type="http://schemas.openxmlformats.org/officeDocument/2006/relationships/oleObject" Target="../embeddings/oleObject81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4.wmf"/><Relationship Id="rId3" Type="http://schemas.openxmlformats.org/officeDocument/2006/relationships/oleObject" Target="../embeddings/oleObject83.bin"/><Relationship Id="rId7" Type="http://schemas.openxmlformats.org/officeDocument/2006/relationships/oleObject" Target="../embeddings/oleObject8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83.wmf"/><Relationship Id="rId5" Type="http://schemas.openxmlformats.org/officeDocument/2006/relationships/oleObject" Target="../embeddings/oleObject84.bin"/><Relationship Id="rId10" Type="http://schemas.openxmlformats.org/officeDocument/2006/relationships/image" Target="../media/image85.wmf"/><Relationship Id="rId4" Type="http://schemas.openxmlformats.org/officeDocument/2006/relationships/image" Target="../media/image82.wmf"/><Relationship Id="rId9" Type="http://schemas.openxmlformats.org/officeDocument/2006/relationships/oleObject" Target="../embeddings/oleObject86.bin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8.wmf"/><Relationship Id="rId13" Type="http://schemas.openxmlformats.org/officeDocument/2006/relationships/oleObject" Target="../embeddings/oleObject92.bin"/><Relationship Id="rId3" Type="http://schemas.openxmlformats.org/officeDocument/2006/relationships/oleObject" Target="../embeddings/oleObject87.bin"/><Relationship Id="rId7" Type="http://schemas.openxmlformats.org/officeDocument/2006/relationships/oleObject" Target="../embeddings/oleObject89.bin"/><Relationship Id="rId12" Type="http://schemas.openxmlformats.org/officeDocument/2006/relationships/image" Target="../media/image9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87.wmf"/><Relationship Id="rId11" Type="http://schemas.openxmlformats.org/officeDocument/2006/relationships/oleObject" Target="../embeddings/oleObject91.bin"/><Relationship Id="rId5" Type="http://schemas.openxmlformats.org/officeDocument/2006/relationships/oleObject" Target="../embeddings/oleObject88.bin"/><Relationship Id="rId10" Type="http://schemas.openxmlformats.org/officeDocument/2006/relationships/image" Target="../media/image89.wmf"/><Relationship Id="rId4" Type="http://schemas.openxmlformats.org/officeDocument/2006/relationships/image" Target="../media/image86.wmf"/><Relationship Id="rId9" Type="http://schemas.openxmlformats.org/officeDocument/2006/relationships/oleObject" Target="../embeddings/oleObject90.bin"/><Relationship Id="rId14" Type="http://schemas.openxmlformats.org/officeDocument/2006/relationships/image" Target="../media/image91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94.wmf"/><Relationship Id="rId3" Type="http://schemas.openxmlformats.org/officeDocument/2006/relationships/oleObject" Target="../embeddings/oleObject93.bin"/><Relationship Id="rId7" Type="http://schemas.openxmlformats.org/officeDocument/2006/relationships/oleObject" Target="../embeddings/oleObject95.bin"/><Relationship Id="rId12" Type="http://schemas.openxmlformats.org/officeDocument/2006/relationships/image" Target="../media/image9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93.wmf"/><Relationship Id="rId11" Type="http://schemas.openxmlformats.org/officeDocument/2006/relationships/oleObject" Target="../embeddings/oleObject97.bin"/><Relationship Id="rId5" Type="http://schemas.openxmlformats.org/officeDocument/2006/relationships/oleObject" Target="../embeddings/oleObject94.bin"/><Relationship Id="rId10" Type="http://schemas.openxmlformats.org/officeDocument/2006/relationships/image" Target="../media/image95.wmf"/><Relationship Id="rId4" Type="http://schemas.openxmlformats.org/officeDocument/2006/relationships/image" Target="../media/image92.wmf"/><Relationship Id="rId9" Type="http://schemas.openxmlformats.org/officeDocument/2006/relationships/oleObject" Target="../embeddings/oleObject96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4" Type="http://schemas.openxmlformats.org/officeDocument/2006/relationships/image" Target="../media/image97.wm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0.wmf"/><Relationship Id="rId3" Type="http://schemas.openxmlformats.org/officeDocument/2006/relationships/oleObject" Target="../embeddings/oleObject99.bin"/><Relationship Id="rId7" Type="http://schemas.openxmlformats.org/officeDocument/2006/relationships/oleObject" Target="../embeddings/oleObject10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99.wmf"/><Relationship Id="rId5" Type="http://schemas.openxmlformats.org/officeDocument/2006/relationships/oleObject" Target="../embeddings/oleObject100.bin"/><Relationship Id="rId10" Type="http://schemas.openxmlformats.org/officeDocument/2006/relationships/image" Target="../media/image101.wmf"/><Relationship Id="rId4" Type="http://schemas.openxmlformats.org/officeDocument/2006/relationships/image" Target="../media/image98.wmf"/><Relationship Id="rId9" Type="http://schemas.openxmlformats.org/officeDocument/2006/relationships/oleObject" Target="../embeddings/oleObject102.bin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4.wmf"/><Relationship Id="rId3" Type="http://schemas.openxmlformats.org/officeDocument/2006/relationships/oleObject" Target="../embeddings/oleObject103.bin"/><Relationship Id="rId7" Type="http://schemas.openxmlformats.org/officeDocument/2006/relationships/oleObject" Target="../embeddings/oleObject10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103.wmf"/><Relationship Id="rId5" Type="http://schemas.openxmlformats.org/officeDocument/2006/relationships/oleObject" Target="../embeddings/oleObject104.bin"/><Relationship Id="rId10" Type="http://schemas.openxmlformats.org/officeDocument/2006/relationships/image" Target="../media/image105.wmf"/><Relationship Id="rId4" Type="http://schemas.openxmlformats.org/officeDocument/2006/relationships/image" Target="../media/image102.wmf"/><Relationship Id="rId9" Type="http://schemas.openxmlformats.org/officeDocument/2006/relationships/oleObject" Target="../embeddings/oleObject106.bin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8.wmf"/><Relationship Id="rId3" Type="http://schemas.openxmlformats.org/officeDocument/2006/relationships/oleObject" Target="../embeddings/oleObject107.bin"/><Relationship Id="rId7" Type="http://schemas.openxmlformats.org/officeDocument/2006/relationships/oleObject" Target="../embeddings/oleObject10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107.wmf"/><Relationship Id="rId5" Type="http://schemas.openxmlformats.org/officeDocument/2006/relationships/oleObject" Target="../embeddings/oleObject108.bin"/><Relationship Id="rId10" Type="http://schemas.openxmlformats.org/officeDocument/2006/relationships/image" Target="../media/image109.wmf"/><Relationship Id="rId4" Type="http://schemas.openxmlformats.org/officeDocument/2006/relationships/image" Target="../media/image106.wmf"/><Relationship Id="rId9" Type="http://schemas.openxmlformats.org/officeDocument/2006/relationships/oleObject" Target="../embeddings/oleObject110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oleObject" Target="../embeddings/oleObject7.bin"/><Relationship Id="rId18" Type="http://schemas.openxmlformats.org/officeDocument/2006/relationships/image" Target="../media/image8.wmf"/><Relationship Id="rId26" Type="http://schemas.openxmlformats.org/officeDocument/2006/relationships/image" Target="../media/image12.wmf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5.wmf"/><Relationship Id="rId17" Type="http://schemas.openxmlformats.org/officeDocument/2006/relationships/oleObject" Target="../embeddings/oleObject9.bin"/><Relationship Id="rId25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.wmf"/><Relationship Id="rId20" Type="http://schemas.openxmlformats.org/officeDocument/2006/relationships/image" Target="../media/image9.wmf"/><Relationship Id="rId29" Type="http://schemas.openxmlformats.org/officeDocument/2006/relationships/oleObject" Target="../embeddings/oleObject15.bin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6.bin"/><Relationship Id="rId24" Type="http://schemas.openxmlformats.org/officeDocument/2006/relationships/image" Target="../media/image11.wmf"/><Relationship Id="rId32" Type="http://schemas.openxmlformats.org/officeDocument/2006/relationships/image" Target="../media/image15.wmf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8.bin"/><Relationship Id="rId23" Type="http://schemas.openxmlformats.org/officeDocument/2006/relationships/oleObject" Target="../embeddings/oleObject12.bin"/><Relationship Id="rId28" Type="http://schemas.openxmlformats.org/officeDocument/2006/relationships/image" Target="../media/image13.wmf"/><Relationship Id="rId10" Type="http://schemas.openxmlformats.org/officeDocument/2006/relationships/image" Target="../media/image4.wmf"/><Relationship Id="rId19" Type="http://schemas.openxmlformats.org/officeDocument/2006/relationships/oleObject" Target="../embeddings/oleObject10.bin"/><Relationship Id="rId31" Type="http://schemas.openxmlformats.org/officeDocument/2006/relationships/oleObject" Target="../embeddings/oleObject16.bin"/><Relationship Id="rId4" Type="http://schemas.openxmlformats.org/officeDocument/2006/relationships/image" Target="../media/image2.wmf"/><Relationship Id="rId9" Type="http://schemas.openxmlformats.org/officeDocument/2006/relationships/oleObject" Target="../embeddings/oleObject5.bin"/><Relationship Id="rId14" Type="http://schemas.openxmlformats.org/officeDocument/2006/relationships/image" Target="../media/image6.wmf"/><Relationship Id="rId22" Type="http://schemas.openxmlformats.org/officeDocument/2006/relationships/image" Target="../media/image10.wmf"/><Relationship Id="rId27" Type="http://schemas.openxmlformats.org/officeDocument/2006/relationships/oleObject" Target="../embeddings/oleObject14.bin"/><Relationship Id="rId30" Type="http://schemas.openxmlformats.org/officeDocument/2006/relationships/image" Target="../media/image14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12" Type="http://schemas.openxmlformats.org/officeDocument/2006/relationships/image" Target="../media/image2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7.wmf"/><Relationship Id="rId11" Type="http://schemas.openxmlformats.org/officeDocument/2006/relationships/oleObject" Target="../embeddings/oleObject21.bin"/><Relationship Id="rId5" Type="http://schemas.openxmlformats.org/officeDocument/2006/relationships/oleObject" Target="../embeddings/oleObject18.bin"/><Relationship Id="rId10" Type="http://schemas.openxmlformats.org/officeDocument/2006/relationships/image" Target="../media/image19.wmf"/><Relationship Id="rId4" Type="http://schemas.openxmlformats.org/officeDocument/2006/relationships/image" Target="../media/image16.wmf"/><Relationship Id="rId9" Type="http://schemas.openxmlformats.org/officeDocument/2006/relationships/oleObject" Target="../embeddings/oleObject20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12" Type="http://schemas.openxmlformats.org/officeDocument/2006/relationships/image" Target="../media/image2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2.wmf"/><Relationship Id="rId11" Type="http://schemas.openxmlformats.org/officeDocument/2006/relationships/oleObject" Target="../embeddings/oleObject26.bin"/><Relationship Id="rId5" Type="http://schemas.openxmlformats.org/officeDocument/2006/relationships/oleObject" Target="../embeddings/oleObject23.bin"/><Relationship Id="rId10" Type="http://schemas.openxmlformats.org/officeDocument/2006/relationships/image" Target="../media/image24.wmf"/><Relationship Id="rId4" Type="http://schemas.openxmlformats.org/officeDocument/2006/relationships/image" Target="../media/image21.wmf"/><Relationship Id="rId9" Type="http://schemas.openxmlformats.org/officeDocument/2006/relationships/oleObject" Target="../embeddings/oleObject25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13" Type="http://schemas.openxmlformats.org/officeDocument/2006/relationships/oleObject" Target="../embeddings/oleObject32.bin"/><Relationship Id="rId18" Type="http://schemas.openxmlformats.org/officeDocument/2006/relationships/image" Target="../media/image33.wmf"/><Relationship Id="rId3" Type="http://schemas.openxmlformats.org/officeDocument/2006/relationships/oleObject" Target="../embeddings/oleObject27.bin"/><Relationship Id="rId21" Type="http://schemas.openxmlformats.org/officeDocument/2006/relationships/oleObject" Target="../embeddings/oleObject36.bin"/><Relationship Id="rId7" Type="http://schemas.openxmlformats.org/officeDocument/2006/relationships/oleObject" Target="../embeddings/oleObject29.bin"/><Relationship Id="rId12" Type="http://schemas.openxmlformats.org/officeDocument/2006/relationships/image" Target="../media/image30.wmf"/><Relationship Id="rId17" Type="http://schemas.openxmlformats.org/officeDocument/2006/relationships/oleObject" Target="../embeddings/oleObject3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2.wmf"/><Relationship Id="rId20" Type="http://schemas.openxmlformats.org/officeDocument/2006/relationships/image" Target="../media/image34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27.wmf"/><Relationship Id="rId11" Type="http://schemas.openxmlformats.org/officeDocument/2006/relationships/oleObject" Target="../embeddings/oleObject31.bin"/><Relationship Id="rId5" Type="http://schemas.openxmlformats.org/officeDocument/2006/relationships/oleObject" Target="../embeddings/oleObject28.bin"/><Relationship Id="rId15" Type="http://schemas.openxmlformats.org/officeDocument/2006/relationships/oleObject" Target="../embeddings/oleObject33.bin"/><Relationship Id="rId10" Type="http://schemas.openxmlformats.org/officeDocument/2006/relationships/image" Target="../media/image29.wmf"/><Relationship Id="rId19" Type="http://schemas.openxmlformats.org/officeDocument/2006/relationships/oleObject" Target="../embeddings/oleObject35.bin"/><Relationship Id="rId4" Type="http://schemas.openxmlformats.org/officeDocument/2006/relationships/image" Target="../media/image26.wmf"/><Relationship Id="rId9" Type="http://schemas.openxmlformats.org/officeDocument/2006/relationships/oleObject" Target="../embeddings/oleObject30.bin"/><Relationship Id="rId14" Type="http://schemas.openxmlformats.org/officeDocument/2006/relationships/image" Target="../media/image31.wmf"/><Relationship Id="rId22" Type="http://schemas.openxmlformats.org/officeDocument/2006/relationships/image" Target="../media/image35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13" Type="http://schemas.openxmlformats.org/officeDocument/2006/relationships/oleObject" Target="../embeddings/oleObject42.bin"/><Relationship Id="rId18" Type="http://schemas.openxmlformats.org/officeDocument/2006/relationships/image" Target="../media/image43.wmf"/><Relationship Id="rId3" Type="http://schemas.openxmlformats.org/officeDocument/2006/relationships/oleObject" Target="../embeddings/oleObject37.bin"/><Relationship Id="rId7" Type="http://schemas.openxmlformats.org/officeDocument/2006/relationships/oleObject" Target="../embeddings/oleObject39.bin"/><Relationship Id="rId12" Type="http://schemas.openxmlformats.org/officeDocument/2006/relationships/image" Target="../media/image40.wmf"/><Relationship Id="rId17" Type="http://schemas.openxmlformats.org/officeDocument/2006/relationships/oleObject" Target="../embeddings/oleObject4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2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37.wmf"/><Relationship Id="rId11" Type="http://schemas.openxmlformats.org/officeDocument/2006/relationships/oleObject" Target="../embeddings/oleObject41.bin"/><Relationship Id="rId5" Type="http://schemas.openxmlformats.org/officeDocument/2006/relationships/oleObject" Target="../embeddings/oleObject38.bin"/><Relationship Id="rId15" Type="http://schemas.openxmlformats.org/officeDocument/2006/relationships/oleObject" Target="../embeddings/oleObject43.bin"/><Relationship Id="rId10" Type="http://schemas.openxmlformats.org/officeDocument/2006/relationships/image" Target="../media/image39.wmf"/><Relationship Id="rId4" Type="http://schemas.openxmlformats.org/officeDocument/2006/relationships/image" Target="../media/image36.wmf"/><Relationship Id="rId9" Type="http://schemas.openxmlformats.org/officeDocument/2006/relationships/oleObject" Target="../embeddings/oleObject40.bin"/><Relationship Id="rId14" Type="http://schemas.openxmlformats.org/officeDocument/2006/relationships/image" Target="../media/image41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13" Type="http://schemas.openxmlformats.org/officeDocument/2006/relationships/oleObject" Target="../embeddings/oleObject50.bin"/><Relationship Id="rId18" Type="http://schemas.openxmlformats.org/officeDocument/2006/relationships/image" Target="../media/image51.wmf"/><Relationship Id="rId3" Type="http://schemas.openxmlformats.org/officeDocument/2006/relationships/oleObject" Target="../embeddings/oleObject45.bin"/><Relationship Id="rId7" Type="http://schemas.openxmlformats.org/officeDocument/2006/relationships/oleObject" Target="../embeddings/oleObject47.bin"/><Relationship Id="rId12" Type="http://schemas.openxmlformats.org/officeDocument/2006/relationships/image" Target="../media/image48.wmf"/><Relationship Id="rId17" Type="http://schemas.openxmlformats.org/officeDocument/2006/relationships/oleObject" Target="../embeddings/oleObject5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0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45.wmf"/><Relationship Id="rId11" Type="http://schemas.openxmlformats.org/officeDocument/2006/relationships/oleObject" Target="../embeddings/oleObject49.bin"/><Relationship Id="rId5" Type="http://schemas.openxmlformats.org/officeDocument/2006/relationships/oleObject" Target="../embeddings/oleObject46.bin"/><Relationship Id="rId15" Type="http://schemas.openxmlformats.org/officeDocument/2006/relationships/oleObject" Target="../embeddings/oleObject51.bin"/><Relationship Id="rId10" Type="http://schemas.openxmlformats.org/officeDocument/2006/relationships/image" Target="../media/image47.wmf"/><Relationship Id="rId4" Type="http://schemas.openxmlformats.org/officeDocument/2006/relationships/image" Target="../media/image44.wmf"/><Relationship Id="rId9" Type="http://schemas.openxmlformats.org/officeDocument/2006/relationships/oleObject" Target="../embeddings/oleObject48.bin"/><Relationship Id="rId14" Type="http://schemas.openxmlformats.org/officeDocument/2006/relationships/image" Target="../media/image4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1.4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Polynomials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Multiplication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38091842"/>
              </p:ext>
            </p:extLst>
          </p:nvPr>
        </p:nvGraphicFramePr>
        <p:xfrm>
          <a:off x="457200" y="1279525"/>
          <a:ext cx="8229600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3400"/>
                <a:gridCol w="3733800"/>
                <a:gridCol w="3962400"/>
              </a:tblGrid>
              <a:tr h="533400"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Special Products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Names</a:t>
                      </a:r>
                      <a:endParaRPr lang="en-US" sz="2000" dirty="0"/>
                    </a:p>
                  </a:txBody>
                  <a:tcPr anchor="ctr"/>
                </a:tc>
              </a:tr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0000"/>
                          </a:solidFill>
                        </a:rPr>
                        <a:t>I</a:t>
                      </a:r>
                      <a:endParaRPr lang="en-US" sz="2000" b="1" i="0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i="0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 smtClean="0">
                          <a:solidFill>
                            <a:srgbClr val="000000"/>
                          </a:solidFill>
                        </a:rPr>
                        <a:t>Difference of two squares</a:t>
                      </a:r>
                    </a:p>
                  </a:txBody>
                  <a:tcPr anchor="ctr"/>
                </a:tc>
              </a:tr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0000"/>
                          </a:solidFill>
                        </a:rPr>
                        <a:t>II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 smtClean="0">
                          <a:solidFill>
                            <a:srgbClr val="000000"/>
                          </a:solidFill>
                        </a:rPr>
                        <a:t>Perfect</a:t>
                      </a:r>
                      <a:r>
                        <a:rPr lang="en-US" sz="2000" b="1" baseline="0" dirty="0" smtClean="0">
                          <a:solidFill>
                            <a:srgbClr val="000000"/>
                          </a:solidFill>
                        </a:rPr>
                        <a:t> square trinomial</a:t>
                      </a:r>
                      <a:endParaRPr lang="en-US" sz="2000" b="1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</a:tr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0000"/>
                          </a:solidFill>
                        </a:rPr>
                        <a:t>III</a:t>
                      </a:r>
                      <a:endParaRPr lang="en-US" sz="2000" b="1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 smtClean="0">
                          <a:solidFill>
                            <a:srgbClr val="000000"/>
                          </a:solidFill>
                        </a:rPr>
                        <a:t>Perfect square trinomial</a:t>
                      </a:r>
                      <a:endParaRPr lang="en-US" sz="2000" b="1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</a:tr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0000"/>
                          </a:solidFill>
                        </a:rPr>
                        <a:t>IV</a:t>
                      </a:r>
                      <a:endParaRPr lang="en-US" sz="2000" b="1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 smtClean="0">
                          <a:solidFill>
                            <a:srgbClr val="000000"/>
                          </a:solidFill>
                        </a:rPr>
                        <a:t>Sum of two cubes</a:t>
                      </a:r>
                      <a:endParaRPr lang="en-US" sz="2000" b="1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</a:tr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0000"/>
                          </a:solidFill>
                        </a:rPr>
                        <a:t>V</a:t>
                      </a:r>
                      <a:endParaRPr lang="en-US" sz="2000" b="1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 smtClean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 smtClean="0">
                          <a:solidFill>
                            <a:srgbClr val="000000"/>
                          </a:solidFill>
                        </a:rPr>
                        <a:t>Difference of two cubes</a:t>
                      </a:r>
                      <a:endParaRPr lang="en-US" sz="2000" b="1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5086254"/>
              </p:ext>
            </p:extLst>
          </p:nvPr>
        </p:nvGraphicFramePr>
        <p:xfrm>
          <a:off x="1238250" y="1974850"/>
          <a:ext cx="2147887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5" name="Equation" r:id="rId3" imgW="2527200" imgH="368280" progId="Equation.DSMT4">
                  <p:embed/>
                </p:oleObj>
              </mc:Choice>
              <mc:Fallback>
                <p:oleObj name="Equation" r:id="rId3" imgW="2527200" imgH="368280" progId="Equation.DSMT4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8250" y="1974850"/>
                        <a:ext cx="2147887" cy="311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057436"/>
              </p:ext>
            </p:extLst>
          </p:nvPr>
        </p:nvGraphicFramePr>
        <p:xfrm>
          <a:off x="1238250" y="2438400"/>
          <a:ext cx="2293937" cy="369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6" name="Equation" r:id="rId5" imgW="2527200" imgH="406080" progId="Equation.DSMT4">
                  <p:embed/>
                </p:oleObj>
              </mc:Choice>
              <mc:Fallback>
                <p:oleObj name="Equation" r:id="rId5" imgW="2527200" imgH="406080" progId="Equation.DSMT4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8250" y="2438400"/>
                        <a:ext cx="2293937" cy="369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2447716"/>
              </p:ext>
            </p:extLst>
          </p:nvPr>
        </p:nvGraphicFramePr>
        <p:xfrm>
          <a:off x="1238250" y="2960688"/>
          <a:ext cx="2293937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7" name="Equation" r:id="rId7" imgW="2527200" imgH="406080" progId="Equation.DSMT4">
                  <p:embed/>
                </p:oleObj>
              </mc:Choice>
              <mc:Fallback>
                <p:oleObj name="Equation" r:id="rId7" imgW="2527200" imgH="406080" progId="Equation.DSMT4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8250" y="2960688"/>
                        <a:ext cx="2293937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0915840"/>
              </p:ext>
            </p:extLst>
          </p:nvPr>
        </p:nvGraphicFramePr>
        <p:xfrm>
          <a:off x="1238250" y="3481388"/>
          <a:ext cx="3074988" cy="392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8" name="Equation" r:id="rId9" imgW="3288960" imgH="419040" progId="Equation.DSMT4">
                  <p:embed/>
                </p:oleObj>
              </mc:Choice>
              <mc:Fallback>
                <p:oleObj name="Equation" r:id="rId9" imgW="3288960" imgH="419040" progId="Equation.DSMT4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8250" y="3481388"/>
                        <a:ext cx="3074988" cy="392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6515725"/>
              </p:ext>
            </p:extLst>
          </p:nvPr>
        </p:nvGraphicFramePr>
        <p:xfrm>
          <a:off x="1238250" y="4025900"/>
          <a:ext cx="3074988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9" name="Equation" r:id="rId11" imgW="3288960" imgH="419040" progId="Equation.DSMT4">
                  <p:embed/>
                </p:oleObj>
              </mc:Choice>
              <mc:Fallback>
                <p:oleObj name="Equation" r:id="rId11" imgW="3288960" imgH="419040" progId="Equation.DSMT4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8250" y="4025900"/>
                        <a:ext cx="3074988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83204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19124"/>
          </a:xfrm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Notes</a:t>
            </a:r>
          </a:p>
          <a:p>
            <a:r>
              <a:rPr lang="en-US" b="1" dirty="0" smtClean="0">
                <a:solidFill>
                  <a:srgbClr val="C00000"/>
                </a:solidFill>
              </a:rPr>
              <a:t>CAUTION!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Be careful to note that the two trinomials 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baseline="30000" dirty="0" smtClean="0">
                <a:solidFill>
                  <a:srgbClr val="000000"/>
                </a:solidFill>
              </a:rPr>
              <a:t>2 </a:t>
            </a:r>
            <a:r>
              <a:rPr lang="en-US" i="1" dirty="0" smtClean="0">
                <a:solidFill>
                  <a:srgbClr val="000000"/>
                </a:solidFill>
                <a:latin typeface="Symbol" pitchFamily="18" charset="2"/>
              </a:rPr>
              <a:t>-</a:t>
            </a:r>
            <a:r>
              <a:rPr lang="en-US" i="1" dirty="0" smtClean="0">
                <a:solidFill>
                  <a:srgbClr val="000000"/>
                </a:solidFill>
              </a:rPr>
              <a:t> AX </a:t>
            </a:r>
            <a:r>
              <a:rPr lang="en-US" dirty="0" smtClean="0">
                <a:solidFill>
                  <a:srgbClr val="000000"/>
                </a:solidFill>
              </a:rPr>
              <a:t>+</a:t>
            </a:r>
            <a:r>
              <a:rPr lang="en-US" i="1" dirty="0" smtClean="0">
                <a:solidFill>
                  <a:srgbClr val="000000"/>
                </a:solidFill>
              </a:rPr>
              <a:t> A</a:t>
            </a:r>
            <a:r>
              <a:rPr lang="en-US" baseline="30000" dirty="0" smtClean="0">
                <a:solidFill>
                  <a:srgbClr val="000000"/>
                </a:solidFill>
              </a:rPr>
              <a:t>2</a:t>
            </a:r>
            <a:r>
              <a:rPr lang="en-US" i="1" dirty="0" smtClean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and</a:t>
            </a:r>
            <a:r>
              <a:rPr lang="en-US" i="1" dirty="0" smtClean="0">
                <a:solidFill>
                  <a:srgbClr val="000000"/>
                </a:solidFill>
              </a:rPr>
              <a:t> X</a:t>
            </a:r>
            <a:r>
              <a:rPr lang="en-US" baseline="30000" dirty="0" smtClean="0">
                <a:solidFill>
                  <a:srgbClr val="000000"/>
                </a:solidFill>
              </a:rPr>
              <a:t>2</a:t>
            </a:r>
            <a:r>
              <a:rPr lang="en-US" dirty="0" smtClean="0">
                <a:solidFill>
                  <a:srgbClr val="000000"/>
                </a:solidFill>
              </a:rPr>
              <a:t> + </a:t>
            </a:r>
            <a:r>
              <a:rPr lang="en-US" i="1" dirty="0" smtClean="0">
                <a:solidFill>
                  <a:srgbClr val="000000"/>
                </a:solidFill>
              </a:rPr>
              <a:t>AX </a:t>
            </a:r>
            <a:r>
              <a:rPr lang="en-US" dirty="0" smtClean="0">
                <a:solidFill>
                  <a:srgbClr val="000000"/>
                </a:solidFill>
              </a:rPr>
              <a:t>+</a:t>
            </a:r>
            <a:r>
              <a:rPr lang="en-US" i="1" dirty="0" smtClean="0">
                <a:solidFill>
                  <a:srgbClr val="000000"/>
                </a:solidFill>
              </a:rPr>
              <a:t> A</a:t>
            </a:r>
            <a:r>
              <a:rPr lang="en-US" baseline="30000" dirty="0" smtClean="0">
                <a:solidFill>
                  <a:srgbClr val="000000"/>
                </a:solidFill>
              </a:rPr>
              <a:t>2</a:t>
            </a:r>
            <a:r>
              <a:rPr lang="en-US" i="1" dirty="0" smtClean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in Formulas </a:t>
            </a:r>
            <a:r>
              <a:rPr lang="en-US" b="1" dirty="0" smtClean="0">
                <a:solidFill>
                  <a:srgbClr val="000000"/>
                </a:solidFill>
              </a:rPr>
              <a:t>IV </a:t>
            </a:r>
            <a:r>
              <a:rPr lang="en-US" dirty="0" smtClean="0">
                <a:solidFill>
                  <a:srgbClr val="000000"/>
                </a:solidFill>
              </a:rPr>
              <a:t>and</a:t>
            </a:r>
            <a:r>
              <a:rPr lang="en-US" b="1" dirty="0" smtClean="0">
                <a:solidFill>
                  <a:srgbClr val="000000"/>
                </a:solidFill>
              </a:rPr>
              <a:t> V </a:t>
            </a:r>
            <a:r>
              <a:rPr lang="en-US" dirty="0" smtClean="0">
                <a:solidFill>
                  <a:srgbClr val="000000"/>
                </a:solidFill>
              </a:rPr>
              <a:t>are not perfect square trinomials.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6: Using Special Products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Find and name each of the following products.</a:t>
            </a:r>
            <a:endParaRPr lang="en-US" dirty="0"/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530352" y="2057400"/>
          <a:ext cx="1676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6" name="Equation" r:id="rId3" imgW="1676160" imgH="380880" progId="Equation.DSMT4">
                  <p:embed/>
                </p:oleObj>
              </mc:Choice>
              <mc:Fallback>
                <p:oleObj name="Equation" r:id="rId3" imgW="167616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057400"/>
                        <a:ext cx="1676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530352" y="2667000"/>
          <a:ext cx="1384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7" name="Equation" r:id="rId5" imgW="1384200" imgH="304560" progId="Equation.DSMT4">
                  <p:embed/>
                </p:oleObj>
              </mc:Choice>
              <mc:Fallback>
                <p:oleObj name="Equation" r:id="rId5" imgW="1384200" imgH="3045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667000"/>
                        <a:ext cx="1384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2057400" y="2603500"/>
          <a:ext cx="1193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8" name="Equation" r:id="rId7" imgW="1193760" imgH="380880" progId="Equation.DSMT4">
                  <p:embed/>
                </p:oleObj>
              </mc:Choice>
              <mc:Fallback>
                <p:oleObj name="Equation" r:id="rId7" imgW="119376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2603500"/>
                        <a:ext cx="1193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3352800" y="2565400"/>
          <a:ext cx="1879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9" name="Equation" r:id="rId9" imgW="1879560" imgH="533160" progId="Equation.DSMT4">
                  <p:embed/>
                </p:oleObj>
              </mc:Choice>
              <mc:Fallback>
                <p:oleObj name="Equation" r:id="rId9" imgW="1879560" imgH="5331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2565400"/>
                        <a:ext cx="18796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/>
        </p:nvGraphicFramePr>
        <p:xfrm>
          <a:off x="3352800" y="3200400"/>
          <a:ext cx="5486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0" name="Equation" r:id="rId11" imgW="5486400" imgH="469800" progId="Equation.DSMT4">
                  <p:embed/>
                </p:oleObj>
              </mc:Choice>
              <mc:Fallback>
                <p:oleObj name="Equation" r:id="rId11" imgW="5486400" imgH="469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3200400"/>
                        <a:ext cx="5486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1" name="Object 9"/>
          <p:cNvGraphicFramePr>
            <a:graphicFrameLocks noChangeAspect="1"/>
          </p:cNvGraphicFramePr>
          <p:nvPr/>
        </p:nvGraphicFramePr>
        <p:xfrm>
          <a:off x="530352" y="3962400"/>
          <a:ext cx="15367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1" name="Equation" r:id="rId13" imgW="1536480" imgH="533160" progId="Equation.DSMT4">
                  <p:embed/>
                </p:oleObj>
              </mc:Choice>
              <mc:Fallback>
                <p:oleObj name="Equation" r:id="rId13" imgW="1536480" imgH="5331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962400"/>
                        <a:ext cx="15367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2" name="Object 10"/>
          <p:cNvGraphicFramePr>
            <a:graphicFrameLocks noChangeAspect="1"/>
          </p:cNvGraphicFramePr>
          <p:nvPr/>
        </p:nvGraphicFramePr>
        <p:xfrm>
          <a:off x="530352" y="4724400"/>
          <a:ext cx="1384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2" name="Equation" r:id="rId15" imgW="1384200" imgH="304560" progId="Equation.DSMT4">
                  <p:embed/>
                </p:oleObj>
              </mc:Choice>
              <mc:Fallback>
                <p:oleObj name="Equation" r:id="rId15" imgW="1384200" imgH="3045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724400"/>
                        <a:ext cx="1384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3" name="Object 11"/>
          <p:cNvGraphicFramePr>
            <a:graphicFrameLocks noChangeAspect="1"/>
          </p:cNvGraphicFramePr>
          <p:nvPr/>
        </p:nvGraphicFramePr>
        <p:xfrm>
          <a:off x="2057400" y="4597400"/>
          <a:ext cx="10541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3" name="Equation" r:id="rId17" imgW="1054080" imgH="533160" progId="Equation.DSMT4">
                  <p:embed/>
                </p:oleObj>
              </mc:Choice>
              <mc:Fallback>
                <p:oleObj name="Equation" r:id="rId17" imgW="1054080" imgH="5331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4597400"/>
                        <a:ext cx="10541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4" name="Object 12"/>
          <p:cNvGraphicFramePr>
            <a:graphicFrameLocks noChangeAspect="1"/>
          </p:cNvGraphicFramePr>
          <p:nvPr/>
        </p:nvGraphicFramePr>
        <p:xfrm>
          <a:off x="3352800" y="4648200"/>
          <a:ext cx="2387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4" name="Equation" r:id="rId19" imgW="2387520" imgH="380880" progId="Equation.DSMT4">
                  <p:embed/>
                </p:oleObj>
              </mc:Choice>
              <mc:Fallback>
                <p:oleObj name="Equation" r:id="rId19" imgW="2387520" imgH="3808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4648200"/>
                        <a:ext cx="2387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5" name="Object 13"/>
          <p:cNvGraphicFramePr>
            <a:graphicFrameLocks noChangeAspect="1"/>
          </p:cNvGraphicFramePr>
          <p:nvPr/>
        </p:nvGraphicFramePr>
        <p:xfrm>
          <a:off x="3352800" y="5181600"/>
          <a:ext cx="5397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5" name="Equation" r:id="rId21" imgW="5397480" imgH="469800" progId="Equation.DSMT4">
                  <p:embed/>
                </p:oleObj>
              </mc:Choice>
              <mc:Fallback>
                <p:oleObj name="Equation" r:id="rId21" imgW="5397480" imgH="4698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5181600"/>
                        <a:ext cx="5397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6: Using Special Products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This product can also be found by using the distributive property and combining like terms as follows:</a:t>
            </a:r>
            <a:endParaRPr lang="en-US" dirty="0"/>
          </a:p>
        </p:txBody>
      </p:sp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530352" y="1435100"/>
          <a:ext cx="3175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7" name="Equation" r:id="rId3" imgW="3174840" imgH="571320" progId="Equation.DSMT4">
                  <p:embed/>
                </p:oleObj>
              </mc:Choice>
              <mc:Fallback>
                <p:oleObj name="Equation" r:id="rId3" imgW="3174840" imgH="571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435100"/>
                        <a:ext cx="31750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530352" y="2197100"/>
          <a:ext cx="1384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8" name="Equation" r:id="rId5" imgW="1384200" imgH="304560" progId="Equation.DSMT4">
                  <p:embed/>
                </p:oleObj>
              </mc:Choice>
              <mc:Fallback>
                <p:oleObj name="Equation" r:id="rId5" imgW="1384200" imgH="3045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197100"/>
                        <a:ext cx="1384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2057400" y="2095500"/>
          <a:ext cx="26924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9" name="Equation" r:id="rId7" imgW="2692080" imgH="571320" progId="Equation.DSMT4">
                  <p:embed/>
                </p:oleObj>
              </mc:Choice>
              <mc:Fallback>
                <p:oleObj name="Equation" r:id="rId7" imgW="2692080" imgH="571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2095500"/>
                        <a:ext cx="26924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4800600" y="2120900"/>
          <a:ext cx="1219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0" name="Equation" r:id="rId9" imgW="1218960" imgH="380880" progId="Equation.DSMT4">
                  <p:embed/>
                </p:oleObj>
              </mc:Choice>
              <mc:Fallback>
                <p:oleObj name="Equation" r:id="rId9" imgW="121896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2120900"/>
                        <a:ext cx="1219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4800600" y="2654300"/>
          <a:ext cx="3429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1" name="Equation" r:id="rId11" imgW="3429000" imgH="469800" progId="Equation.DSMT4">
                  <p:embed/>
                </p:oleObj>
              </mc:Choice>
              <mc:Fallback>
                <p:oleObj name="Equation" r:id="rId11" imgW="3429000" imgH="469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2654300"/>
                        <a:ext cx="3429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9"/>
          <p:cNvGraphicFramePr>
            <a:graphicFrameLocks noChangeAspect="1"/>
          </p:cNvGraphicFramePr>
          <p:nvPr/>
        </p:nvGraphicFramePr>
        <p:xfrm>
          <a:off x="530352" y="4267200"/>
          <a:ext cx="26924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2" name="Equation" r:id="rId13" imgW="2692080" imgH="571320" progId="Equation.DSMT4">
                  <p:embed/>
                </p:oleObj>
              </mc:Choice>
              <mc:Fallback>
                <p:oleObj name="Equation" r:id="rId13" imgW="2692080" imgH="5713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267200"/>
                        <a:ext cx="26924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6" name="Object 10"/>
          <p:cNvGraphicFramePr>
            <a:graphicFrameLocks noChangeAspect="1"/>
          </p:cNvGraphicFramePr>
          <p:nvPr/>
        </p:nvGraphicFramePr>
        <p:xfrm>
          <a:off x="3276600" y="4267200"/>
          <a:ext cx="55245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3" name="Equation" r:id="rId15" imgW="5524200" imgH="571320" progId="Equation.DSMT4">
                  <p:embed/>
                </p:oleObj>
              </mc:Choice>
              <mc:Fallback>
                <p:oleObj name="Equation" r:id="rId15" imgW="5524200" imgH="57132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4267200"/>
                        <a:ext cx="55245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7" name="Object 11"/>
          <p:cNvGraphicFramePr>
            <a:graphicFrameLocks noChangeAspect="1"/>
          </p:cNvGraphicFramePr>
          <p:nvPr/>
        </p:nvGraphicFramePr>
        <p:xfrm>
          <a:off x="3276600" y="4953000"/>
          <a:ext cx="4267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4" name="Equation" r:id="rId17" imgW="4267080" imgH="380880" progId="Equation.DSMT4">
                  <p:embed/>
                </p:oleObj>
              </mc:Choice>
              <mc:Fallback>
                <p:oleObj name="Equation" r:id="rId17" imgW="4267080" imgH="3808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4953000"/>
                        <a:ext cx="4267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8" name="Object 12"/>
          <p:cNvGraphicFramePr>
            <a:graphicFrameLocks noChangeAspect="1"/>
          </p:cNvGraphicFramePr>
          <p:nvPr/>
        </p:nvGraphicFramePr>
        <p:xfrm>
          <a:off x="3276600" y="5562600"/>
          <a:ext cx="12827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5" name="Equation" r:id="rId19" imgW="1282680" imgH="368280" progId="Equation.DSMT4">
                  <p:embed/>
                </p:oleObj>
              </mc:Choice>
              <mc:Fallback>
                <p:oleObj name="Equation" r:id="rId19" imgW="1282680" imgH="3682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5562600"/>
                        <a:ext cx="12827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Factoring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367076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463550" indent="-463550" algn="ctr"/>
            <a:r>
              <a:rPr lang="en-US" b="1" dirty="0" smtClean="0">
                <a:solidFill>
                  <a:srgbClr val="000000"/>
                </a:solidFill>
              </a:rPr>
              <a:t>Steps for Factoring Polynomials</a:t>
            </a:r>
          </a:p>
          <a:p>
            <a:pPr marL="463550" indent="-463550"/>
            <a:r>
              <a:rPr lang="en-US" b="1" dirty="0" smtClean="0">
                <a:solidFill>
                  <a:srgbClr val="000000"/>
                </a:solidFill>
              </a:rPr>
              <a:t>1.	</a:t>
            </a:r>
            <a:r>
              <a:rPr lang="en-US" dirty="0" smtClean="0">
                <a:solidFill>
                  <a:srgbClr val="000000"/>
                </a:solidFill>
              </a:rPr>
              <a:t>Look for any common factors (usually monomials or binomials). </a:t>
            </a:r>
          </a:p>
          <a:p>
            <a:pPr marL="463550" indent="-463550"/>
            <a:r>
              <a:rPr lang="en-US" b="1" dirty="0" smtClean="0">
                <a:solidFill>
                  <a:srgbClr val="000000"/>
                </a:solidFill>
              </a:rPr>
              <a:t>2.	</a:t>
            </a:r>
            <a:r>
              <a:rPr lang="en-US" dirty="0" smtClean="0">
                <a:solidFill>
                  <a:srgbClr val="000000"/>
                </a:solidFill>
              </a:rPr>
              <a:t>See if the product fits any of the special forms just listed. </a:t>
            </a:r>
          </a:p>
          <a:p>
            <a:pPr marL="463550" indent="-463550"/>
            <a:r>
              <a:rPr lang="en-US" b="1" dirty="0" smtClean="0">
                <a:solidFill>
                  <a:srgbClr val="000000"/>
                </a:solidFill>
              </a:rPr>
              <a:t>3.	</a:t>
            </a:r>
            <a:r>
              <a:rPr lang="en-US" dirty="0" smtClean="0">
                <a:solidFill>
                  <a:srgbClr val="000000"/>
                </a:solidFill>
              </a:rPr>
              <a:t>Try the reverse of the FOIL method if the product is a trinomial. 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Factoring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82440"/>
          </a:xfrm>
          <a:noFill/>
          <a:ln w="28575">
            <a:solidFill>
              <a:srgbClr val="FF0000"/>
            </a:solidFill>
          </a:ln>
        </p:spPr>
        <p:txBody>
          <a:bodyPr/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Notes</a:t>
            </a:r>
          </a:p>
          <a:p>
            <a:endParaRPr lang="en-US" dirty="0"/>
          </a:p>
        </p:txBody>
      </p:sp>
      <p:graphicFrame>
        <p:nvGraphicFramePr>
          <p:cNvPr id="191490" name="Object 2"/>
          <p:cNvGraphicFramePr>
            <a:graphicFrameLocks noChangeAspect="1"/>
          </p:cNvGraphicFramePr>
          <p:nvPr/>
        </p:nvGraphicFramePr>
        <p:xfrm>
          <a:off x="528638" y="1905000"/>
          <a:ext cx="7848600" cy="355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5" name="Equation" r:id="rId3" imgW="7848360" imgH="3555720" progId="Equation.DSMT4">
                  <p:embed/>
                </p:oleObj>
              </mc:Choice>
              <mc:Fallback>
                <p:oleObj name="Equation" r:id="rId3" imgW="7848360" imgH="355572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638" y="1905000"/>
                        <a:ext cx="7848600" cy="355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7: Factoring Polynomials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Factor out any common factors in each of the following polynomials.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477000" y="3886200"/>
            <a:ext cx="256032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The largest common factor is </a:t>
            </a:r>
            <a:r>
              <a:rPr lang="en-US" sz="2000" dirty="0" smtClean="0">
                <a:solidFill>
                  <a:srgbClr val="FF00FF"/>
                </a:solidFill>
              </a:rPr>
              <a:t>3</a:t>
            </a:r>
            <a:r>
              <a:rPr lang="en-US" sz="2000" i="1" dirty="0" smtClean="0">
                <a:solidFill>
                  <a:srgbClr val="FF00FF"/>
                </a:solidFill>
              </a:rPr>
              <a:t>x</a:t>
            </a:r>
            <a:r>
              <a:rPr lang="en-US" sz="2000" i="1" dirty="0" smtClean="0">
                <a:solidFill>
                  <a:srgbClr val="008080"/>
                </a:solidFill>
              </a:rPr>
              <a:t>.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11267" name="Object 3"/>
          <p:cNvGraphicFramePr>
            <a:graphicFrameLocks noChangeAspect="1"/>
          </p:cNvGraphicFramePr>
          <p:nvPr/>
        </p:nvGraphicFramePr>
        <p:xfrm>
          <a:off x="530352" y="2514600"/>
          <a:ext cx="2819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2" name="Equation" r:id="rId3" imgW="2819160" imgH="380880" progId="Equation.DSMT4">
                  <p:embed/>
                </p:oleObj>
              </mc:Choice>
              <mc:Fallback>
                <p:oleObj name="Equation" r:id="rId3" imgW="281916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514600"/>
                        <a:ext cx="2819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530352" y="3276600"/>
          <a:ext cx="1384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3" name="Equation" r:id="rId5" imgW="1384200" imgH="304560" progId="Equation.DSMT4">
                  <p:embed/>
                </p:oleObj>
              </mc:Choice>
              <mc:Fallback>
                <p:oleObj name="Equation" r:id="rId5" imgW="1384200" imgH="304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276600"/>
                        <a:ext cx="1384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530352" y="3886200"/>
          <a:ext cx="2336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4" name="Equation" r:id="rId7" imgW="2336760" imgH="380880" progId="Equation.DSMT4">
                  <p:embed/>
                </p:oleObj>
              </mc:Choice>
              <mc:Fallback>
                <p:oleObj name="Equation" r:id="rId7" imgW="233676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886200"/>
                        <a:ext cx="2336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7484898"/>
              </p:ext>
            </p:extLst>
          </p:nvPr>
        </p:nvGraphicFramePr>
        <p:xfrm>
          <a:off x="2990850" y="3886200"/>
          <a:ext cx="3289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5" name="Equation" r:id="rId9" imgW="3288960" imgH="380880" progId="Equation.DSMT4">
                  <p:embed/>
                </p:oleObj>
              </mc:Choice>
              <mc:Fallback>
                <p:oleObj name="Equation" r:id="rId9" imgW="328896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0850" y="3886200"/>
                        <a:ext cx="3289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2971800" y="4572000"/>
          <a:ext cx="2413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6" name="Equation" r:id="rId11" imgW="2412720" imgH="571320" progId="Equation.DSMT4">
                  <p:embed/>
                </p:oleObj>
              </mc:Choice>
              <mc:Fallback>
                <p:oleObj name="Equation" r:id="rId11" imgW="2412720" imgH="5713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4572000"/>
                        <a:ext cx="24130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7: Factoring Polynomials (cont.)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5562600" y="3200400"/>
            <a:ext cx="3048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The binomial </a:t>
            </a:r>
            <a:r>
              <a:rPr lang="en-US" sz="2000" dirty="0" smtClean="0">
                <a:solidFill>
                  <a:srgbClr val="FF00FF"/>
                </a:solidFill>
              </a:rPr>
              <a:t>(</a:t>
            </a:r>
            <a:r>
              <a:rPr lang="en-US" sz="2000" i="1" dirty="0" smtClean="0">
                <a:solidFill>
                  <a:srgbClr val="FF00FF"/>
                </a:solidFill>
              </a:rPr>
              <a:t>x</a:t>
            </a:r>
            <a:r>
              <a:rPr lang="en-US" sz="2000" baseline="30000" dirty="0" smtClean="0">
                <a:solidFill>
                  <a:srgbClr val="FF00FF"/>
                </a:solidFill>
              </a:rPr>
              <a:t>2</a:t>
            </a:r>
            <a:r>
              <a:rPr lang="en-US" sz="2000" dirty="0" smtClean="0">
                <a:solidFill>
                  <a:srgbClr val="FF00FF"/>
                </a:solidFill>
              </a:rPr>
              <a:t> + 2)</a:t>
            </a:r>
            <a:r>
              <a:rPr lang="en-US" sz="2000" dirty="0" smtClean="0">
                <a:solidFill>
                  <a:srgbClr val="008080"/>
                </a:solidFill>
              </a:rPr>
              <a:t> is a common factor.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12291" name="Object 3"/>
          <p:cNvGraphicFramePr>
            <a:graphicFrameLocks noChangeAspect="1"/>
          </p:cNvGraphicFramePr>
          <p:nvPr/>
        </p:nvGraphicFramePr>
        <p:xfrm>
          <a:off x="530352" y="1371600"/>
          <a:ext cx="52197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3" name="Equation" r:id="rId3" imgW="5219640" imgH="571320" progId="Equation.DSMT4">
                  <p:embed/>
                </p:oleObj>
              </mc:Choice>
              <mc:Fallback>
                <p:oleObj name="Equation" r:id="rId3" imgW="5219640" imgH="5713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71600"/>
                        <a:ext cx="52197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530352" y="2133600"/>
          <a:ext cx="1384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4" name="Equation" r:id="rId5" imgW="1384200" imgH="304560" progId="Equation.DSMT4">
                  <p:embed/>
                </p:oleObj>
              </mc:Choice>
              <mc:Fallback>
                <p:oleObj name="Equation" r:id="rId5" imgW="1384200" imgH="304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133600"/>
                        <a:ext cx="1384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/>
        </p:nvGraphicFramePr>
        <p:xfrm>
          <a:off x="530352" y="2590800"/>
          <a:ext cx="47244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5" name="Equation" r:id="rId7" imgW="4724280" imgH="571320" progId="Equation.DSMT4">
                  <p:embed/>
                </p:oleObj>
              </mc:Choice>
              <mc:Fallback>
                <p:oleObj name="Equation" r:id="rId7" imgW="4724280" imgH="571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590800"/>
                        <a:ext cx="47244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/>
        </p:nvGraphicFramePr>
        <p:xfrm>
          <a:off x="5334000" y="2590800"/>
          <a:ext cx="30988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6" name="Equation" r:id="rId9" imgW="3098520" imgH="571320" progId="Equation.DSMT4">
                  <p:embed/>
                </p:oleObj>
              </mc:Choice>
              <mc:Fallback>
                <p:oleObj name="Equation" r:id="rId9" imgW="3098520" imgH="571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2590800"/>
                        <a:ext cx="30988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8: Using the FOIL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dirty="0" smtClean="0"/>
              <a:t>Use the FOIL method to factor the following polynomials.</a:t>
            </a:r>
          </a:p>
          <a:p>
            <a:pPr>
              <a:tabLst>
                <a:tab pos="463550" algn="l"/>
              </a:tabLst>
            </a:pPr>
            <a:r>
              <a:rPr lang="en-US" b="1" dirty="0" smtClean="0"/>
              <a:t>a.	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baseline="30000" dirty="0" smtClean="0">
                <a:solidFill>
                  <a:srgbClr val="0000FF"/>
                </a:solidFill>
              </a:rPr>
              <a:t>2</a:t>
            </a:r>
            <a:r>
              <a:rPr lang="en-US" dirty="0" smtClean="0">
                <a:solidFill>
                  <a:srgbClr val="0000FF"/>
                </a:solidFill>
              </a:rPr>
              <a:t> + 8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dirty="0" smtClean="0">
                <a:solidFill>
                  <a:srgbClr val="0000FF"/>
                </a:solidFill>
              </a:rPr>
              <a:t> + 12</a:t>
            </a:r>
          </a:p>
          <a:p>
            <a:pPr>
              <a:tabLst>
                <a:tab pos="463550" algn="l"/>
              </a:tabLst>
            </a:pPr>
            <a:r>
              <a:rPr lang="en-US" b="1" dirty="0" smtClean="0"/>
              <a:t>Solution:</a:t>
            </a:r>
            <a:r>
              <a:rPr lang="en-US" dirty="0" smtClean="0"/>
              <a:t> </a:t>
            </a:r>
          </a:p>
          <a:p>
            <a:pPr>
              <a:tabLst>
                <a:tab pos="463550" algn="l"/>
              </a:tabLst>
            </a:pPr>
            <a:r>
              <a:rPr lang="en-US" dirty="0" smtClean="0"/>
              <a:t>For 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baseline="30000" dirty="0" smtClean="0">
                <a:solidFill>
                  <a:srgbClr val="0000FF"/>
                </a:solidFill>
              </a:rPr>
              <a:t>2</a:t>
            </a:r>
            <a:r>
              <a:rPr lang="en-US" dirty="0" smtClean="0">
                <a:solidFill>
                  <a:srgbClr val="0000FF"/>
                </a:solidFill>
              </a:rPr>
              <a:t> + 8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dirty="0" smtClean="0">
                <a:solidFill>
                  <a:srgbClr val="0000FF"/>
                </a:solidFill>
              </a:rPr>
              <a:t> + 12</a:t>
            </a:r>
            <a:r>
              <a:rPr lang="en-US" dirty="0" smtClean="0"/>
              <a:t>, we have </a:t>
            </a:r>
            <a:r>
              <a:rPr lang="en-US" b="1" dirty="0" smtClean="0">
                <a:solidFill>
                  <a:srgbClr val="9900FF"/>
                </a:solidFill>
              </a:rPr>
              <a:t>F</a:t>
            </a:r>
            <a:r>
              <a:rPr lang="en-US" dirty="0" smtClean="0">
                <a:solidFill>
                  <a:srgbClr val="9900FF"/>
                </a:solidFill>
              </a:rPr>
              <a:t> = </a:t>
            </a:r>
            <a:r>
              <a:rPr lang="en-US" i="1" dirty="0" smtClean="0">
                <a:solidFill>
                  <a:srgbClr val="9900FF"/>
                </a:solidFill>
              </a:rPr>
              <a:t>x</a:t>
            </a:r>
            <a:r>
              <a:rPr lang="en-US" baseline="30000" dirty="0" smtClean="0">
                <a:solidFill>
                  <a:srgbClr val="9900FF"/>
                </a:solidFill>
              </a:rPr>
              <a:t>2</a:t>
            </a:r>
            <a:r>
              <a:rPr lang="en-US" dirty="0" smtClean="0"/>
              <a:t> and </a:t>
            </a:r>
            <a:r>
              <a:rPr lang="en-US" b="1" dirty="0" smtClean="0">
                <a:solidFill>
                  <a:srgbClr val="FF00FF"/>
                </a:solidFill>
              </a:rPr>
              <a:t>L</a:t>
            </a:r>
            <a:r>
              <a:rPr lang="en-US" dirty="0" smtClean="0">
                <a:solidFill>
                  <a:srgbClr val="FF00FF"/>
                </a:solidFill>
              </a:rPr>
              <a:t> = 12</a:t>
            </a:r>
            <a:r>
              <a:rPr lang="en-US" dirty="0" smtClean="0"/>
              <a:t>. Thus, in the following diagram, we want to find the two missing numbers such that </a:t>
            </a:r>
            <a:r>
              <a:rPr lang="en-US" b="1" dirty="0" smtClean="0">
                <a:solidFill>
                  <a:srgbClr val="FF00FF"/>
                </a:solidFill>
              </a:rPr>
              <a:t>L</a:t>
            </a:r>
            <a:r>
              <a:rPr lang="en-US" dirty="0" smtClean="0">
                <a:solidFill>
                  <a:srgbClr val="FF00FF"/>
                </a:solidFill>
              </a:rPr>
              <a:t> = 12 </a:t>
            </a:r>
            <a:r>
              <a:rPr lang="en-US" dirty="0" smtClean="0"/>
              <a:t>and </a:t>
            </a:r>
            <a:r>
              <a:rPr lang="en-US" b="1" dirty="0" smtClean="0">
                <a:solidFill>
                  <a:srgbClr val="009900"/>
                </a:solidFill>
              </a:rPr>
              <a:t>O</a:t>
            </a:r>
            <a:r>
              <a:rPr lang="en-US" dirty="0" smtClean="0">
                <a:solidFill>
                  <a:srgbClr val="009900"/>
                </a:solidFill>
              </a:rPr>
              <a:t> + </a:t>
            </a:r>
            <a:r>
              <a:rPr lang="en-US" b="1" dirty="0" smtClean="0">
                <a:solidFill>
                  <a:srgbClr val="009900"/>
                </a:solidFill>
              </a:rPr>
              <a:t>I</a:t>
            </a:r>
            <a:r>
              <a:rPr lang="en-US" dirty="0" smtClean="0">
                <a:solidFill>
                  <a:srgbClr val="009900"/>
                </a:solidFill>
              </a:rPr>
              <a:t> = 8</a:t>
            </a:r>
            <a:r>
              <a:rPr lang="en-US" i="1" dirty="0" smtClean="0">
                <a:solidFill>
                  <a:srgbClr val="009900"/>
                </a:solidFill>
              </a:rPr>
              <a:t>x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8: Using the FOIL Method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353580"/>
            <a:ext cx="8229600" cy="523220"/>
          </a:xfrm>
        </p:spPr>
        <p:txBody>
          <a:bodyPr>
            <a:spAutoFit/>
          </a:bodyPr>
          <a:lstStyle/>
          <a:p>
            <a:r>
              <a:rPr lang="en-US" dirty="0" smtClean="0"/>
              <a:t>Since </a:t>
            </a:r>
            <a:r>
              <a:rPr lang="en-US" dirty="0" smtClean="0">
                <a:solidFill>
                  <a:srgbClr val="000099"/>
                </a:solidFill>
              </a:rPr>
              <a:t>6 · 2 = 12 </a:t>
            </a:r>
            <a:r>
              <a:rPr lang="en-US" dirty="0" smtClean="0"/>
              <a:t>and </a:t>
            </a:r>
            <a:r>
              <a:rPr lang="en-US" dirty="0" smtClean="0">
                <a:solidFill>
                  <a:srgbClr val="000099"/>
                </a:solidFill>
              </a:rPr>
              <a:t>6 + 2 = 8</a:t>
            </a:r>
            <a:r>
              <a:rPr lang="en-US" dirty="0" smtClean="0"/>
              <a:t>, we have </a:t>
            </a:r>
            <a:endParaRPr lang="en-US" dirty="0"/>
          </a:p>
        </p:txBody>
      </p:sp>
      <p:grpSp>
        <p:nvGrpSpPr>
          <p:cNvPr id="4" name="Group 4"/>
          <p:cNvGrpSpPr/>
          <p:nvPr/>
        </p:nvGrpSpPr>
        <p:grpSpPr>
          <a:xfrm>
            <a:off x="4293870" y="1898958"/>
            <a:ext cx="1097280" cy="731520"/>
            <a:chOff x="7543006" y="2819400"/>
            <a:chExt cx="840582" cy="762794"/>
          </a:xfrm>
        </p:grpSpPr>
        <p:cxnSp>
          <p:nvCxnSpPr>
            <p:cNvPr id="6" name="Straight Arrow Connector 5"/>
            <p:cNvCxnSpPr/>
            <p:nvPr/>
          </p:nvCxnSpPr>
          <p:spPr>
            <a:xfrm rot="5400000">
              <a:off x="7162800" y="3200400"/>
              <a:ext cx="762000" cy="1588"/>
            </a:xfrm>
            <a:prstGeom prst="straightConnector1">
              <a:avLst/>
            </a:prstGeom>
            <a:ln w="38100">
              <a:solidFill>
                <a:srgbClr val="9900FF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7543800" y="2819400"/>
              <a:ext cx="838200" cy="1588"/>
            </a:xfrm>
            <a:prstGeom prst="line">
              <a:avLst/>
            </a:prstGeom>
            <a:ln w="38100">
              <a:solidFill>
                <a:srgbClr val="99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/>
            <p:nvPr/>
          </p:nvCxnSpPr>
          <p:spPr>
            <a:xfrm rot="5400000">
              <a:off x="8001794" y="3199606"/>
              <a:ext cx="762000" cy="1588"/>
            </a:xfrm>
            <a:prstGeom prst="straightConnector1">
              <a:avLst/>
            </a:prstGeom>
            <a:ln w="38100">
              <a:solidFill>
                <a:srgbClr val="9900FF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 8"/>
          <p:cNvGrpSpPr/>
          <p:nvPr/>
        </p:nvGrpSpPr>
        <p:grpSpPr>
          <a:xfrm>
            <a:off x="4829506" y="2127558"/>
            <a:ext cx="1097280" cy="457200"/>
            <a:chOff x="7543006" y="2819400"/>
            <a:chExt cx="840582" cy="762794"/>
          </a:xfrm>
        </p:grpSpPr>
        <p:cxnSp>
          <p:nvCxnSpPr>
            <p:cNvPr id="10" name="Straight Arrow Connector 9"/>
            <p:cNvCxnSpPr/>
            <p:nvPr/>
          </p:nvCxnSpPr>
          <p:spPr>
            <a:xfrm rot="5400000">
              <a:off x="7162800" y="3200400"/>
              <a:ext cx="762000" cy="1588"/>
            </a:xfrm>
            <a:prstGeom prst="straightConnector1">
              <a:avLst/>
            </a:prstGeom>
            <a:ln w="38100">
              <a:solidFill>
                <a:srgbClr val="FF00FF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7543800" y="2819400"/>
              <a:ext cx="838200" cy="1588"/>
            </a:xfrm>
            <a:prstGeom prst="line">
              <a:avLst/>
            </a:prstGeom>
            <a:ln w="38100">
              <a:solidFill>
                <a:srgbClr val="FF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/>
            <p:nvPr/>
          </p:nvCxnSpPr>
          <p:spPr>
            <a:xfrm rot="5400000">
              <a:off x="8001794" y="3199606"/>
              <a:ext cx="762000" cy="1588"/>
            </a:xfrm>
            <a:prstGeom prst="straightConnector1">
              <a:avLst/>
            </a:prstGeom>
            <a:ln w="38100">
              <a:solidFill>
                <a:srgbClr val="FF00FF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12"/>
          <p:cNvGrpSpPr/>
          <p:nvPr/>
        </p:nvGrpSpPr>
        <p:grpSpPr>
          <a:xfrm flipH="1" flipV="1">
            <a:off x="4248150" y="3041958"/>
            <a:ext cx="1737360" cy="731520"/>
            <a:chOff x="7543006" y="2819400"/>
            <a:chExt cx="840582" cy="762794"/>
          </a:xfrm>
        </p:grpSpPr>
        <p:cxnSp>
          <p:nvCxnSpPr>
            <p:cNvPr id="14" name="Straight Arrow Connector 13"/>
            <p:cNvCxnSpPr/>
            <p:nvPr/>
          </p:nvCxnSpPr>
          <p:spPr>
            <a:xfrm rot="5400000">
              <a:off x="7162800" y="3200400"/>
              <a:ext cx="762000" cy="1588"/>
            </a:xfrm>
            <a:prstGeom prst="straightConnector1">
              <a:avLst/>
            </a:prstGeom>
            <a:ln w="38100">
              <a:solidFill>
                <a:srgbClr val="0099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7543800" y="2819400"/>
              <a:ext cx="838200" cy="1588"/>
            </a:xfrm>
            <a:prstGeom prst="line">
              <a:avLst/>
            </a:prstGeom>
            <a:ln w="38100">
              <a:solidFill>
                <a:srgbClr val="0099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/>
            <p:cNvCxnSpPr/>
            <p:nvPr/>
          </p:nvCxnSpPr>
          <p:spPr>
            <a:xfrm rot="5400000">
              <a:off x="8001794" y="3199606"/>
              <a:ext cx="762000" cy="1588"/>
            </a:xfrm>
            <a:prstGeom prst="straightConnector1">
              <a:avLst/>
            </a:prstGeom>
            <a:ln w="38100">
              <a:solidFill>
                <a:srgbClr val="0099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Group 16"/>
          <p:cNvGrpSpPr/>
          <p:nvPr/>
        </p:nvGrpSpPr>
        <p:grpSpPr>
          <a:xfrm flipH="1" flipV="1">
            <a:off x="4857750" y="3041958"/>
            <a:ext cx="548640" cy="274320"/>
            <a:chOff x="7543006" y="2819400"/>
            <a:chExt cx="840582" cy="762794"/>
          </a:xfrm>
        </p:grpSpPr>
        <p:cxnSp>
          <p:nvCxnSpPr>
            <p:cNvPr id="18" name="Straight Arrow Connector 17"/>
            <p:cNvCxnSpPr/>
            <p:nvPr/>
          </p:nvCxnSpPr>
          <p:spPr>
            <a:xfrm rot="5400000">
              <a:off x="7162800" y="3200400"/>
              <a:ext cx="762000" cy="1588"/>
            </a:xfrm>
            <a:prstGeom prst="straightConnector1">
              <a:avLst/>
            </a:prstGeom>
            <a:ln w="38100">
              <a:solidFill>
                <a:srgbClr val="0099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7543800" y="2819400"/>
              <a:ext cx="838200" cy="1588"/>
            </a:xfrm>
            <a:prstGeom prst="line">
              <a:avLst/>
            </a:prstGeom>
            <a:ln w="38100">
              <a:solidFill>
                <a:srgbClr val="0099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/>
            <p:nvPr/>
          </p:nvCxnSpPr>
          <p:spPr>
            <a:xfrm rot="5400000">
              <a:off x="8001794" y="3199606"/>
              <a:ext cx="762000" cy="1588"/>
            </a:xfrm>
            <a:prstGeom prst="straightConnector1">
              <a:avLst/>
            </a:prstGeom>
            <a:ln w="38100">
              <a:solidFill>
                <a:srgbClr val="0099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1" name="Object 4"/>
          <p:cNvGraphicFramePr>
            <a:graphicFrameLocks noChangeAspect="1"/>
          </p:cNvGraphicFramePr>
          <p:nvPr/>
        </p:nvGraphicFramePr>
        <p:xfrm>
          <a:off x="4471988" y="1458913"/>
          <a:ext cx="8128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2" name="Equation" r:id="rId3" imgW="812520" imgH="368280" progId="Equation.DSMT4">
                  <p:embed/>
                </p:oleObj>
              </mc:Choice>
              <mc:Fallback>
                <p:oleObj name="Equation" r:id="rId3" imgW="812520" imgH="368280" progId="Equation.DSMT4">
                  <p:embed/>
                  <p:pic>
                    <p:nvPicPr>
                      <p:cNvPr id="0" name="Object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71988" y="1458913"/>
                        <a:ext cx="8128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5"/>
          <p:cNvGraphicFramePr>
            <a:graphicFrameLocks noChangeAspect="1"/>
          </p:cNvGraphicFramePr>
          <p:nvPr/>
        </p:nvGraphicFramePr>
        <p:xfrm>
          <a:off x="5480998" y="1798638"/>
          <a:ext cx="850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3" name="Equation" r:id="rId5" imgW="850680" imgH="279360" progId="Equation.DSMT4">
                  <p:embed/>
                </p:oleObj>
              </mc:Choice>
              <mc:Fallback>
                <p:oleObj name="Equation" r:id="rId5" imgW="850680" imgH="279360" progId="Equation.DSMT4">
                  <p:embed/>
                  <p:pic>
                    <p:nvPicPr>
                      <p:cNvPr id="0" name="Object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0998" y="1798638"/>
                        <a:ext cx="850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6"/>
          <p:cNvGraphicFramePr>
            <a:graphicFrameLocks noChangeAspect="1"/>
          </p:cNvGraphicFramePr>
          <p:nvPr/>
        </p:nvGraphicFramePr>
        <p:xfrm>
          <a:off x="5113338" y="3371850"/>
          <a:ext cx="101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4" name="Equation" r:id="rId7" imgW="101520" imgH="279360" progId="Equation.DSMT4">
                  <p:embed/>
                </p:oleObj>
              </mc:Choice>
              <mc:Fallback>
                <p:oleObj name="Equation" r:id="rId7" imgW="101520" imgH="279360" progId="Equation.DSMT4">
                  <p:embed/>
                  <p:pic>
                    <p:nvPicPr>
                      <p:cNvPr id="0" name="Object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3338" y="3371850"/>
                        <a:ext cx="101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7"/>
          <p:cNvGraphicFramePr>
            <a:graphicFrameLocks noChangeAspect="1"/>
          </p:cNvGraphicFramePr>
          <p:nvPr/>
        </p:nvGraphicFramePr>
        <p:xfrm>
          <a:off x="5018088" y="3892550"/>
          <a:ext cx="266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5" name="Equation" r:id="rId9" imgW="266400" imgH="291960" progId="Equation.DSMT4">
                  <p:embed/>
                </p:oleObj>
              </mc:Choice>
              <mc:Fallback>
                <p:oleObj name="Equation" r:id="rId9" imgW="266400" imgH="291960" progId="Equation.DSMT4">
                  <p:embed/>
                  <p:pic>
                    <p:nvPicPr>
                      <p:cNvPr id="0" name="Object 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8088" y="3892550"/>
                        <a:ext cx="266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567" name="Object 7"/>
          <p:cNvGraphicFramePr>
            <a:graphicFrameLocks noChangeAspect="1"/>
          </p:cNvGraphicFramePr>
          <p:nvPr/>
        </p:nvGraphicFramePr>
        <p:xfrm>
          <a:off x="2057400" y="2584450"/>
          <a:ext cx="42291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6" name="Equation" r:id="rId11" imgW="4229100" imgH="482600" progId="Equation.DSMT4">
                  <p:embed/>
                </p:oleObj>
              </mc:Choice>
              <mc:Fallback>
                <p:oleObj name="Equation" r:id="rId11" imgW="4229100" imgH="482600" progId="Equation.DSMT4">
                  <p:embed/>
                  <p:pic>
                    <p:nvPicPr>
                      <p:cNvPr id="0" name="Object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2584450"/>
                        <a:ext cx="42291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56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6135586"/>
              </p:ext>
            </p:extLst>
          </p:nvPr>
        </p:nvGraphicFramePr>
        <p:xfrm>
          <a:off x="2571750" y="5143500"/>
          <a:ext cx="40005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7" name="Equation" r:id="rId13" imgW="4000320" imgH="495000" progId="Equation.DSMT4">
                  <p:embed/>
                </p:oleObj>
              </mc:Choice>
              <mc:Fallback>
                <p:oleObj name="Equation" r:id="rId13" imgW="4000320" imgH="495000" progId="Equation.DSMT4">
                  <p:embed/>
                  <p:pic>
                    <p:nvPicPr>
                      <p:cNvPr id="0" name="Object 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1750" y="5143500"/>
                        <a:ext cx="40005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1313" indent="-341313">
              <a:buFont typeface="Courier New" pitchFamily="49" charset="0"/>
              <a:buChar char="o"/>
            </a:pPr>
            <a:r>
              <a:rPr lang="en-US" dirty="0" smtClean="0"/>
              <a:t>Define a polynomial. </a:t>
            </a:r>
          </a:p>
          <a:p>
            <a:pPr marL="341313" indent="-341313">
              <a:buFont typeface="Courier New" pitchFamily="49" charset="0"/>
              <a:buChar char="o"/>
            </a:pPr>
            <a:r>
              <a:rPr lang="en-US" dirty="0" smtClean="0"/>
              <a:t>Classify a polynomial as a monomial, binomial, trinomial, or a polynomial with more than three terms.</a:t>
            </a:r>
          </a:p>
          <a:p>
            <a:pPr marL="341313" indent="-341313">
              <a:buFont typeface="Courier New" pitchFamily="49" charset="0"/>
              <a:buChar char="o"/>
            </a:pPr>
            <a:r>
              <a:rPr lang="en-US" dirty="0" smtClean="0"/>
              <a:t>Add, subtract, multiply, and factor polynomials.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8: Using the FOIL Method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b="1" dirty="0" smtClean="0"/>
              <a:t>b.	</a:t>
            </a:r>
            <a:r>
              <a:rPr lang="en-US" dirty="0" smtClean="0">
                <a:solidFill>
                  <a:srgbClr val="0000FF"/>
                </a:solidFill>
              </a:rPr>
              <a:t>2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baseline="30000" dirty="0" smtClean="0">
                <a:solidFill>
                  <a:srgbClr val="0000FF"/>
                </a:solidFill>
              </a:rPr>
              <a:t>2</a:t>
            </a:r>
            <a:r>
              <a:rPr lang="en-US" dirty="0" smtClean="0">
                <a:solidFill>
                  <a:srgbClr val="0000FF"/>
                </a:solidFill>
              </a:rPr>
              <a:t> − 13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dirty="0" smtClean="0">
                <a:solidFill>
                  <a:srgbClr val="0000FF"/>
                </a:solidFill>
              </a:rPr>
              <a:t> − 7</a:t>
            </a:r>
          </a:p>
          <a:p>
            <a:pPr>
              <a:tabLst>
                <a:tab pos="463550" algn="l"/>
              </a:tabLst>
            </a:pPr>
            <a:r>
              <a:rPr lang="en-US" b="1" dirty="0" smtClean="0"/>
              <a:t>Solution:</a:t>
            </a:r>
          </a:p>
          <a:p>
            <a:pPr>
              <a:tabLst>
                <a:tab pos="463550" algn="l"/>
              </a:tabLst>
            </a:pPr>
            <a:r>
              <a:rPr lang="en-US" dirty="0" smtClean="0"/>
              <a:t>For </a:t>
            </a:r>
            <a:r>
              <a:rPr lang="en-US" dirty="0" smtClean="0">
                <a:solidFill>
                  <a:srgbClr val="0000FF"/>
                </a:solidFill>
              </a:rPr>
              <a:t>2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baseline="30000" dirty="0" smtClean="0">
                <a:solidFill>
                  <a:srgbClr val="0000FF"/>
                </a:solidFill>
              </a:rPr>
              <a:t>2</a:t>
            </a:r>
            <a:r>
              <a:rPr lang="en-US" dirty="0" smtClean="0">
                <a:solidFill>
                  <a:srgbClr val="0000FF"/>
                </a:solidFill>
              </a:rPr>
              <a:t> − 13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dirty="0" smtClean="0">
                <a:solidFill>
                  <a:srgbClr val="0000FF"/>
                </a:solidFill>
              </a:rPr>
              <a:t> − 7</a:t>
            </a:r>
            <a:r>
              <a:rPr lang="en-US" dirty="0" smtClean="0"/>
              <a:t>, we have </a:t>
            </a:r>
            <a:r>
              <a:rPr lang="en-US" b="1" dirty="0" smtClean="0">
                <a:solidFill>
                  <a:srgbClr val="9900FF"/>
                </a:solidFill>
              </a:rPr>
              <a:t>F</a:t>
            </a:r>
            <a:r>
              <a:rPr lang="en-US" dirty="0" smtClean="0">
                <a:solidFill>
                  <a:srgbClr val="9900FF"/>
                </a:solidFill>
              </a:rPr>
              <a:t> = 2</a:t>
            </a:r>
            <a:r>
              <a:rPr lang="en-US" i="1" dirty="0" smtClean="0">
                <a:solidFill>
                  <a:srgbClr val="9900FF"/>
                </a:solidFill>
              </a:rPr>
              <a:t>x</a:t>
            </a:r>
            <a:r>
              <a:rPr lang="en-US" baseline="30000" dirty="0" smtClean="0">
                <a:solidFill>
                  <a:srgbClr val="9900FF"/>
                </a:solidFill>
              </a:rPr>
              <a:t>2</a:t>
            </a:r>
            <a:r>
              <a:rPr lang="en-US" dirty="0" smtClean="0">
                <a:solidFill>
                  <a:srgbClr val="9900FF"/>
                </a:solidFill>
              </a:rPr>
              <a:t> </a:t>
            </a:r>
            <a:r>
              <a:rPr lang="en-US" dirty="0" smtClean="0"/>
              <a:t>and </a:t>
            </a:r>
            <a:r>
              <a:rPr lang="en-US" b="1" dirty="0" smtClean="0">
                <a:solidFill>
                  <a:srgbClr val="FF00FF"/>
                </a:solidFill>
              </a:rPr>
              <a:t>L</a:t>
            </a:r>
            <a:r>
              <a:rPr lang="en-US" dirty="0" smtClean="0">
                <a:solidFill>
                  <a:srgbClr val="FF00FF"/>
                </a:solidFill>
              </a:rPr>
              <a:t> = −7</a:t>
            </a:r>
            <a:r>
              <a:rPr lang="en-US" dirty="0" smtClean="0"/>
              <a:t>. In the following diagram we need factors of </a:t>
            </a:r>
            <a:r>
              <a:rPr lang="en-US" dirty="0" smtClean="0">
                <a:solidFill>
                  <a:srgbClr val="FF00FF"/>
                </a:solidFill>
              </a:rPr>
              <a:t>−7 </a:t>
            </a:r>
            <a:r>
              <a:rPr lang="en-US" dirty="0" smtClean="0"/>
              <a:t>such that </a:t>
            </a:r>
            <a:r>
              <a:rPr lang="en-US" b="1" dirty="0" smtClean="0">
                <a:solidFill>
                  <a:srgbClr val="009900"/>
                </a:solidFill>
              </a:rPr>
              <a:t>O </a:t>
            </a:r>
            <a:r>
              <a:rPr lang="en-US" dirty="0" smtClean="0">
                <a:solidFill>
                  <a:srgbClr val="009900"/>
                </a:solidFill>
              </a:rPr>
              <a:t>+ </a:t>
            </a:r>
            <a:r>
              <a:rPr lang="en-US" b="1" dirty="0" smtClean="0">
                <a:solidFill>
                  <a:srgbClr val="009900"/>
                </a:solidFill>
              </a:rPr>
              <a:t>I </a:t>
            </a:r>
            <a:r>
              <a:rPr lang="en-US" dirty="0" smtClean="0">
                <a:solidFill>
                  <a:srgbClr val="009900"/>
                </a:solidFill>
              </a:rPr>
              <a:t>= −13</a:t>
            </a:r>
            <a:r>
              <a:rPr lang="en-US" i="1" dirty="0" smtClean="0">
                <a:solidFill>
                  <a:srgbClr val="009900"/>
                </a:solidFill>
              </a:rPr>
              <a:t>x</a:t>
            </a:r>
            <a:r>
              <a:rPr lang="en-US" dirty="0" smtClean="0"/>
              <a:t>.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4306570" y="3640445"/>
            <a:ext cx="1280160" cy="731520"/>
            <a:chOff x="7543006" y="2819400"/>
            <a:chExt cx="840582" cy="762794"/>
          </a:xfrm>
        </p:grpSpPr>
        <p:cxnSp>
          <p:nvCxnSpPr>
            <p:cNvPr id="5" name="Straight Arrow Connector 4"/>
            <p:cNvCxnSpPr/>
            <p:nvPr/>
          </p:nvCxnSpPr>
          <p:spPr>
            <a:xfrm rot="5400000">
              <a:off x="7162800" y="3200400"/>
              <a:ext cx="762000" cy="1588"/>
            </a:xfrm>
            <a:prstGeom prst="straightConnector1">
              <a:avLst/>
            </a:prstGeom>
            <a:ln w="38100">
              <a:solidFill>
                <a:srgbClr val="9900FF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>
              <a:off x="7543800" y="2819400"/>
              <a:ext cx="838200" cy="1588"/>
            </a:xfrm>
            <a:prstGeom prst="line">
              <a:avLst/>
            </a:prstGeom>
            <a:ln w="38100">
              <a:solidFill>
                <a:srgbClr val="99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Arrow Connector 6"/>
            <p:cNvCxnSpPr/>
            <p:nvPr/>
          </p:nvCxnSpPr>
          <p:spPr>
            <a:xfrm rot="5400000">
              <a:off x="8001794" y="3199606"/>
              <a:ext cx="762000" cy="1588"/>
            </a:xfrm>
            <a:prstGeom prst="straightConnector1">
              <a:avLst/>
            </a:prstGeom>
            <a:ln w="38100">
              <a:solidFill>
                <a:srgbClr val="9900FF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Group 7"/>
          <p:cNvGrpSpPr/>
          <p:nvPr/>
        </p:nvGrpSpPr>
        <p:grpSpPr>
          <a:xfrm>
            <a:off x="5033314" y="3869045"/>
            <a:ext cx="1097280" cy="457200"/>
            <a:chOff x="7543006" y="2819400"/>
            <a:chExt cx="840582" cy="762794"/>
          </a:xfrm>
        </p:grpSpPr>
        <p:cxnSp>
          <p:nvCxnSpPr>
            <p:cNvPr id="9" name="Straight Arrow Connector 8"/>
            <p:cNvCxnSpPr/>
            <p:nvPr/>
          </p:nvCxnSpPr>
          <p:spPr>
            <a:xfrm rot="5400000">
              <a:off x="7162800" y="3200400"/>
              <a:ext cx="762000" cy="1588"/>
            </a:xfrm>
            <a:prstGeom prst="straightConnector1">
              <a:avLst/>
            </a:prstGeom>
            <a:ln w="38100">
              <a:solidFill>
                <a:srgbClr val="FF00FF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7543800" y="2819400"/>
              <a:ext cx="838200" cy="1588"/>
            </a:xfrm>
            <a:prstGeom prst="line">
              <a:avLst/>
            </a:prstGeom>
            <a:ln w="38100">
              <a:solidFill>
                <a:srgbClr val="FF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/>
            <p:nvPr/>
          </p:nvCxnSpPr>
          <p:spPr>
            <a:xfrm rot="5400000">
              <a:off x="8001794" y="3199606"/>
              <a:ext cx="762000" cy="1588"/>
            </a:xfrm>
            <a:prstGeom prst="straightConnector1">
              <a:avLst/>
            </a:prstGeom>
            <a:ln w="38100">
              <a:solidFill>
                <a:srgbClr val="FF00FF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 flipH="1" flipV="1">
            <a:off x="4260850" y="4783445"/>
            <a:ext cx="1874520" cy="731520"/>
            <a:chOff x="7543006" y="2819400"/>
            <a:chExt cx="840582" cy="762794"/>
          </a:xfrm>
        </p:grpSpPr>
        <p:cxnSp>
          <p:nvCxnSpPr>
            <p:cNvPr id="13" name="Straight Arrow Connector 12"/>
            <p:cNvCxnSpPr/>
            <p:nvPr/>
          </p:nvCxnSpPr>
          <p:spPr>
            <a:xfrm rot="5400000">
              <a:off x="7162800" y="3200400"/>
              <a:ext cx="762000" cy="1588"/>
            </a:xfrm>
            <a:prstGeom prst="straightConnector1">
              <a:avLst/>
            </a:prstGeom>
            <a:ln w="38100">
              <a:solidFill>
                <a:srgbClr val="0099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7543800" y="2819400"/>
              <a:ext cx="838200" cy="1588"/>
            </a:xfrm>
            <a:prstGeom prst="line">
              <a:avLst/>
            </a:prstGeom>
            <a:ln w="38100">
              <a:solidFill>
                <a:srgbClr val="0099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/>
            <p:nvPr/>
          </p:nvCxnSpPr>
          <p:spPr>
            <a:xfrm rot="5400000">
              <a:off x="8001794" y="3199606"/>
              <a:ext cx="762000" cy="1588"/>
            </a:xfrm>
            <a:prstGeom prst="straightConnector1">
              <a:avLst/>
            </a:prstGeom>
            <a:ln w="38100">
              <a:solidFill>
                <a:srgbClr val="0099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Group 15"/>
          <p:cNvGrpSpPr/>
          <p:nvPr/>
        </p:nvGrpSpPr>
        <p:grpSpPr>
          <a:xfrm flipH="1" flipV="1">
            <a:off x="5022850" y="4783445"/>
            <a:ext cx="548640" cy="274320"/>
            <a:chOff x="7543006" y="2819400"/>
            <a:chExt cx="840582" cy="762794"/>
          </a:xfrm>
        </p:grpSpPr>
        <p:cxnSp>
          <p:nvCxnSpPr>
            <p:cNvPr id="17" name="Straight Arrow Connector 16"/>
            <p:cNvCxnSpPr/>
            <p:nvPr/>
          </p:nvCxnSpPr>
          <p:spPr>
            <a:xfrm rot="5400000">
              <a:off x="7162800" y="3200400"/>
              <a:ext cx="762000" cy="1588"/>
            </a:xfrm>
            <a:prstGeom prst="straightConnector1">
              <a:avLst/>
            </a:prstGeom>
            <a:ln w="38100">
              <a:solidFill>
                <a:srgbClr val="0099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543800" y="2819400"/>
              <a:ext cx="838200" cy="1588"/>
            </a:xfrm>
            <a:prstGeom prst="line">
              <a:avLst/>
            </a:prstGeom>
            <a:ln w="38100">
              <a:solidFill>
                <a:srgbClr val="0099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/>
            <p:nvPr/>
          </p:nvCxnSpPr>
          <p:spPr>
            <a:xfrm rot="5400000">
              <a:off x="8001794" y="3199606"/>
              <a:ext cx="762000" cy="1588"/>
            </a:xfrm>
            <a:prstGeom prst="straightConnector1">
              <a:avLst/>
            </a:prstGeom>
            <a:ln w="38100">
              <a:solidFill>
                <a:srgbClr val="0099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0" name="Object 4"/>
          <p:cNvGraphicFramePr>
            <a:graphicFrameLocks noChangeAspect="1"/>
          </p:cNvGraphicFramePr>
          <p:nvPr/>
        </p:nvGraphicFramePr>
        <p:xfrm>
          <a:off x="4508500" y="3200400"/>
          <a:ext cx="9779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3" name="Equation" r:id="rId3" imgW="977760" imgH="368280" progId="Equation.DSMT4">
                  <p:embed/>
                </p:oleObj>
              </mc:Choice>
              <mc:Fallback>
                <p:oleObj name="Equation" r:id="rId3" imgW="977760" imgH="368280" progId="Equation.DSMT4">
                  <p:embed/>
                  <p:pic>
                    <p:nvPicPr>
                      <p:cNvPr id="0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8500" y="3200400"/>
                        <a:ext cx="9779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5"/>
          <p:cNvGraphicFramePr>
            <a:graphicFrameLocks noChangeAspect="1"/>
          </p:cNvGraphicFramePr>
          <p:nvPr/>
        </p:nvGraphicFramePr>
        <p:xfrm>
          <a:off x="5657850" y="3540125"/>
          <a:ext cx="889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4" name="Equation" r:id="rId5" imgW="888840" imgH="279360" progId="Equation.DSMT4">
                  <p:embed/>
                </p:oleObj>
              </mc:Choice>
              <mc:Fallback>
                <p:oleObj name="Equation" r:id="rId5" imgW="888840" imgH="279360" progId="Equation.DSMT4">
                  <p:embed/>
                  <p:pic>
                    <p:nvPicPr>
                      <p:cNvPr id="0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7850" y="3540125"/>
                        <a:ext cx="889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6"/>
          <p:cNvGraphicFramePr>
            <a:graphicFrameLocks noChangeAspect="1"/>
          </p:cNvGraphicFramePr>
          <p:nvPr/>
        </p:nvGraphicFramePr>
        <p:xfrm>
          <a:off x="5245100" y="5113338"/>
          <a:ext cx="101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5" name="Equation" r:id="rId7" imgW="101520" imgH="279360" progId="Equation.DSMT4">
                  <p:embed/>
                </p:oleObj>
              </mc:Choice>
              <mc:Fallback>
                <p:oleObj name="Equation" r:id="rId7" imgW="101520" imgH="279360" progId="Equation.DSMT4">
                  <p:embed/>
                  <p:pic>
                    <p:nvPicPr>
                      <p:cNvPr id="0" name="Object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45100" y="5113338"/>
                        <a:ext cx="101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7"/>
          <p:cNvGraphicFramePr>
            <a:graphicFrameLocks noChangeAspect="1"/>
          </p:cNvGraphicFramePr>
          <p:nvPr/>
        </p:nvGraphicFramePr>
        <p:xfrm>
          <a:off x="5168900" y="5634038"/>
          <a:ext cx="266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6" name="Equation" r:id="rId9" imgW="266400" imgH="291960" progId="Equation.DSMT4">
                  <p:embed/>
                </p:oleObj>
              </mc:Choice>
              <mc:Fallback>
                <p:oleObj name="Equation" r:id="rId9" imgW="266400" imgH="291960" progId="Equation.DSMT4">
                  <p:embed/>
                  <p:pic>
                    <p:nvPicPr>
                      <p:cNvPr id="0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8900" y="5634038"/>
                        <a:ext cx="266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7"/>
          <p:cNvGraphicFramePr>
            <a:graphicFrameLocks noChangeAspect="1"/>
          </p:cNvGraphicFramePr>
          <p:nvPr/>
        </p:nvGraphicFramePr>
        <p:xfrm>
          <a:off x="1905000" y="4325938"/>
          <a:ext cx="45593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7" name="Equation" r:id="rId11" imgW="4559300" imgH="482600" progId="Equation.DSMT4">
                  <p:embed/>
                </p:oleObj>
              </mc:Choice>
              <mc:Fallback>
                <p:oleObj name="Equation" r:id="rId11" imgW="4559300" imgH="482600" progId="Equation.DSMT4">
                  <p:embed/>
                  <p:pic>
                    <p:nvPicPr>
                      <p:cNvPr id="0" name="Object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4325938"/>
                        <a:ext cx="45593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8: Using the FOIL Method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want to fill in the question marks with +1 and −7 in that order. Doing so will result in </a:t>
            </a:r>
            <a:r>
              <a:rPr lang="en-US" b="1" dirty="0" smtClean="0">
                <a:solidFill>
                  <a:srgbClr val="009900"/>
                </a:solidFill>
              </a:rPr>
              <a:t>O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0099"/>
                </a:solidFill>
              </a:rPr>
              <a:t>= 2</a:t>
            </a:r>
            <a:r>
              <a:rPr lang="en-US" i="1" dirty="0" smtClean="0">
                <a:solidFill>
                  <a:srgbClr val="000099"/>
                </a:solidFill>
              </a:rPr>
              <a:t>x</a:t>
            </a:r>
            <a:r>
              <a:rPr lang="en-US" dirty="0" smtClean="0">
                <a:solidFill>
                  <a:srgbClr val="000099"/>
                </a:solidFill>
              </a:rPr>
              <a:t>(−7) = −14</a:t>
            </a:r>
            <a:r>
              <a:rPr lang="en-US" i="1" dirty="0" smtClean="0">
                <a:solidFill>
                  <a:srgbClr val="000099"/>
                </a:solidFill>
              </a:rPr>
              <a:t>x</a:t>
            </a:r>
            <a:r>
              <a:rPr lang="en-US" dirty="0" smtClean="0"/>
              <a:t>,        </a:t>
            </a:r>
            <a:r>
              <a:rPr lang="en-US" b="1" dirty="0" smtClean="0">
                <a:solidFill>
                  <a:srgbClr val="009900"/>
                </a:solidFill>
              </a:rPr>
              <a:t>I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0099"/>
                </a:solidFill>
              </a:rPr>
              <a:t>= 1</a:t>
            </a:r>
            <a:r>
              <a:rPr lang="en-US" i="1" dirty="0" smtClean="0">
                <a:solidFill>
                  <a:srgbClr val="000099"/>
                </a:solidFill>
              </a:rPr>
              <a:t>x</a:t>
            </a:r>
            <a:r>
              <a:rPr lang="en-US" dirty="0" smtClean="0"/>
              <a:t>, and </a:t>
            </a:r>
            <a:r>
              <a:rPr lang="en-US" b="1" dirty="0" smtClean="0">
                <a:solidFill>
                  <a:srgbClr val="009900"/>
                </a:solidFill>
              </a:rPr>
              <a:t>O</a:t>
            </a:r>
            <a:r>
              <a:rPr lang="en-US" dirty="0" smtClean="0">
                <a:solidFill>
                  <a:srgbClr val="009900"/>
                </a:solidFill>
              </a:rPr>
              <a:t> + </a:t>
            </a:r>
            <a:r>
              <a:rPr lang="en-US" b="1" dirty="0" smtClean="0">
                <a:solidFill>
                  <a:srgbClr val="009900"/>
                </a:solidFill>
              </a:rPr>
              <a:t>I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0099"/>
                </a:solidFill>
              </a:rPr>
              <a:t>= −14</a:t>
            </a:r>
            <a:r>
              <a:rPr lang="en-US" i="1" dirty="0" smtClean="0">
                <a:solidFill>
                  <a:srgbClr val="000099"/>
                </a:solidFill>
              </a:rPr>
              <a:t>x</a:t>
            </a:r>
            <a:r>
              <a:rPr lang="en-US" dirty="0" smtClean="0">
                <a:solidFill>
                  <a:srgbClr val="000099"/>
                </a:solidFill>
              </a:rPr>
              <a:t> + 1</a:t>
            </a:r>
            <a:r>
              <a:rPr lang="en-US" i="1" dirty="0" smtClean="0">
                <a:solidFill>
                  <a:srgbClr val="000099"/>
                </a:solidFill>
              </a:rPr>
              <a:t>x</a:t>
            </a:r>
            <a:r>
              <a:rPr lang="en-US" dirty="0" smtClean="0">
                <a:solidFill>
                  <a:srgbClr val="000099"/>
                </a:solidFill>
              </a:rPr>
              <a:t> = −13</a:t>
            </a:r>
            <a:r>
              <a:rPr lang="en-US" i="1" dirty="0" smtClean="0">
                <a:solidFill>
                  <a:srgbClr val="000099"/>
                </a:solidFill>
              </a:rPr>
              <a:t>x</a:t>
            </a:r>
            <a:r>
              <a:rPr lang="en-US" dirty="0" smtClean="0"/>
              <a:t>. Thus </a:t>
            </a:r>
            <a:endParaRPr lang="en-US" dirty="0"/>
          </a:p>
        </p:txBody>
      </p:sp>
      <p:graphicFrame>
        <p:nvGraphicFramePr>
          <p:cNvPr id="19661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4856493"/>
              </p:ext>
            </p:extLst>
          </p:nvPr>
        </p:nvGraphicFramePr>
        <p:xfrm>
          <a:off x="2425700" y="2895600"/>
          <a:ext cx="42926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5" name="Equation" r:id="rId3" imgW="4292280" imgH="495000" progId="Equation.DSMT4">
                  <p:embed/>
                </p:oleObj>
              </mc:Choice>
              <mc:Fallback>
                <p:oleObj name="Equation" r:id="rId3" imgW="4292280" imgH="4950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5700" y="2895600"/>
                        <a:ext cx="42926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9: Using Special Products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Factor each of the following polynomials by using the list of special products.</a:t>
            </a:r>
            <a:endParaRPr lang="en-US" dirty="0"/>
          </a:p>
        </p:txBody>
      </p:sp>
      <p:graphicFrame>
        <p:nvGraphicFramePr>
          <p:cNvPr id="19763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8365531"/>
              </p:ext>
            </p:extLst>
          </p:nvPr>
        </p:nvGraphicFramePr>
        <p:xfrm>
          <a:off x="2654300" y="4305300"/>
          <a:ext cx="38354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9" name="Equation" r:id="rId3" imgW="3835080" imgH="495000" progId="Equation.DSMT4">
                  <p:embed/>
                </p:oleObj>
              </mc:Choice>
              <mc:Fallback>
                <p:oleObj name="Equation" r:id="rId3" imgW="3835080" imgH="49500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4300" y="4305300"/>
                        <a:ext cx="38354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8" name="Object 4"/>
          <p:cNvGraphicFramePr>
            <a:graphicFrameLocks noChangeAspect="1"/>
          </p:cNvGraphicFramePr>
          <p:nvPr/>
        </p:nvGraphicFramePr>
        <p:xfrm>
          <a:off x="530352" y="2438400"/>
          <a:ext cx="1651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0" name="Equation" r:id="rId5" imgW="1650960" imgH="380880" progId="Equation.DSMT4">
                  <p:embed/>
                </p:oleObj>
              </mc:Choice>
              <mc:Fallback>
                <p:oleObj name="Equation" r:id="rId5" imgW="165096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438400"/>
                        <a:ext cx="1651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9" name="Object 5"/>
          <p:cNvGraphicFramePr>
            <a:graphicFrameLocks noChangeAspect="1"/>
          </p:cNvGraphicFramePr>
          <p:nvPr/>
        </p:nvGraphicFramePr>
        <p:xfrm>
          <a:off x="530352" y="3086100"/>
          <a:ext cx="1384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1" name="Equation" r:id="rId7" imgW="1384200" imgH="304560" progId="Equation.DSMT4">
                  <p:embed/>
                </p:oleObj>
              </mc:Choice>
              <mc:Fallback>
                <p:oleObj name="Equation" r:id="rId7" imgW="1384200" imgH="3045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086100"/>
                        <a:ext cx="1384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0" name="Object 6"/>
          <p:cNvGraphicFramePr>
            <a:graphicFrameLocks noChangeAspect="1"/>
          </p:cNvGraphicFramePr>
          <p:nvPr/>
        </p:nvGraphicFramePr>
        <p:xfrm>
          <a:off x="530352" y="3657600"/>
          <a:ext cx="5943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2" name="Equation" r:id="rId9" imgW="5943600" imgH="444240" progId="Equation.DSMT4">
                  <p:embed/>
                </p:oleObj>
              </mc:Choice>
              <mc:Fallback>
                <p:oleObj name="Equation" r:id="rId9" imgW="594360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657600"/>
                        <a:ext cx="5943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9: Using Special Products (cont.)</a:t>
            </a:r>
            <a:endParaRPr lang="en-US" dirty="0"/>
          </a:p>
        </p:txBody>
      </p:sp>
      <p:graphicFrame>
        <p:nvGraphicFramePr>
          <p:cNvPr id="19866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9442270"/>
              </p:ext>
            </p:extLst>
          </p:nvPr>
        </p:nvGraphicFramePr>
        <p:xfrm>
          <a:off x="2895600" y="4114800"/>
          <a:ext cx="33528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3" name="Equation" r:id="rId3" imgW="3352680" imgH="558720" progId="Equation.DSMT4">
                  <p:embed/>
                </p:oleObj>
              </mc:Choice>
              <mc:Fallback>
                <p:oleObj name="Equation" r:id="rId3" imgW="3352680" imgH="55872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4114800"/>
                        <a:ext cx="33528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2" name="Object 4"/>
          <p:cNvGraphicFramePr>
            <a:graphicFrameLocks noChangeAspect="1"/>
          </p:cNvGraphicFramePr>
          <p:nvPr/>
        </p:nvGraphicFramePr>
        <p:xfrm>
          <a:off x="530352" y="1371600"/>
          <a:ext cx="2324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4" name="Equation" r:id="rId5" imgW="2323800" imgH="380880" progId="Equation.DSMT4">
                  <p:embed/>
                </p:oleObj>
              </mc:Choice>
              <mc:Fallback>
                <p:oleObj name="Equation" r:id="rId5" imgW="232380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71600"/>
                        <a:ext cx="2324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3" name="Object 5"/>
          <p:cNvGraphicFramePr>
            <a:graphicFrameLocks noChangeAspect="1"/>
          </p:cNvGraphicFramePr>
          <p:nvPr/>
        </p:nvGraphicFramePr>
        <p:xfrm>
          <a:off x="530352" y="2133600"/>
          <a:ext cx="1384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5" name="Equation" r:id="rId7" imgW="1384200" imgH="304560" progId="Equation.DSMT4">
                  <p:embed/>
                </p:oleObj>
              </mc:Choice>
              <mc:Fallback>
                <p:oleObj name="Equation" r:id="rId7" imgW="1384200" imgH="3045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133600"/>
                        <a:ext cx="1384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4" name="Object 6"/>
          <p:cNvGraphicFramePr>
            <a:graphicFrameLocks noChangeAspect="1"/>
          </p:cNvGraphicFramePr>
          <p:nvPr/>
        </p:nvGraphicFramePr>
        <p:xfrm>
          <a:off x="530352" y="2705100"/>
          <a:ext cx="6731000" cy="1409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6" name="Equation" r:id="rId9" imgW="6730920" imgH="1409400" progId="Equation.DSMT4">
                  <p:embed/>
                </p:oleObj>
              </mc:Choice>
              <mc:Fallback>
                <p:oleObj name="Equation" r:id="rId9" imgW="6730920" imgH="1409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705100"/>
                        <a:ext cx="6731000" cy="1409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9: Using Special Products (cont.)</a:t>
            </a:r>
            <a:endParaRPr lang="en-US" dirty="0"/>
          </a:p>
        </p:txBody>
      </p:sp>
      <p:graphicFrame>
        <p:nvGraphicFramePr>
          <p:cNvPr id="19866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8881795"/>
              </p:ext>
            </p:extLst>
          </p:nvPr>
        </p:nvGraphicFramePr>
        <p:xfrm>
          <a:off x="2336800" y="3352800"/>
          <a:ext cx="44704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7" name="Equation" r:id="rId3" imgW="4470120" imgH="583920" progId="Equation.DSMT4">
                  <p:embed/>
                </p:oleObj>
              </mc:Choice>
              <mc:Fallback>
                <p:oleObj name="Equation" r:id="rId3" imgW="4470120" imgH="58392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6800" y="3352800"/>
                        <a:ext cx="44704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6" name="Object 4"/>
          <p:cNvGraphicFramePr>
            <a:graphicFrameLocks noChangeAspect="1"/>
          </p:cNvGraphicFramePr>
          <p:nvPr/>
        </p:nvGraphicFramePr>
        <p:xfrm>
          <a:off x="530352" y="1371600"/>
          <a:ext cx="1638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8" name="Equation" r:id="rId5" imgW="1638000" imgH="380880" progId="Equation.DSMT4">
                  <p:embed/>
                </p:oleObj>
              </mc:Choice>
              <mc:Fallback>
                <p:oleObj name="Equation" r:id="rId5" imgW="163800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71600"/>
                        <a:ext cx="1638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7" name="Object 5"/>
          <p:cNvGraphicFramePr>
            <a:graphicFrameLocks noChangeAspect="1"/>
          </p:cNvGraphicFramePr>
          <p:nvPr/>
        </p:nvGraphicFramePr>
        <p:xfrm>
          <a:off x="530352" y="2057400"/>
          <a:ext cx="1384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9" name="Equation" r:id="rId7" imgW="1384200" imgH="304560" progId="Equation.DSMT4">
                  <p:embed/>
                </p:oleObj>
              </mc:Choice>
              <mc:Fallback>
                <p:oleObj name="Equation" r:id="rId7" imgW="1384200" imgH="3045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057400"/>
                        <a:ext cx="1384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8" name="Object 6"/>
          <p:cNvGraphicFramePr>
            <a:graphicFrameLocks noChangeAspect="1"/>
          </p:cNvGraphicFramePr>
          <p:nvPr/>
        </p:nvGraphicFramePr>
        <p:xfrm>
          <a:off x="530352" y="2590800"/>
          <a:ext cx="7467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0" name="Equation" r:id="rId9" imgW="7467480" imgH="380880" progId="Equation.DSMT4">
                  <p:embed/>
                </p:oleObj>
              </mc:Choice>
              <mc:Fallback>
                <p:oleObj name="Equation" r:id="rId9" imgW="746748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590800"/>
                        <a:ext cx="7467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Polynomials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062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Classification of Polynomials</a:t>
            </a:r>
          </a:p>
          <a:p>
            <a:pPr algn="ctr"/>
            <a:endParaRPr lang="en-US" b="1" dirty="0" smtClean="0">
              <a:solidFill>
                <a:srgbClr val="000000"/>
              </a:solidFill>
            </a:endParaRPr>
          </a:p>
          <a:p>
            <a:pPr algn="ctr"/>
            <a:endParaRPr lang="en-US" b="1" dirty="0" smtClean="0">
              <a:solidFill>
                <a:srgbClr val="000000"/>
              </a:solidFill>
            </a:endParaRPr>
          </a:p>
          <a:p>
            <a:pPr algn="ctr"/>
            <a:endParaRPr lang="en-US" b="1" dirty="0" smtClean="0">
              <a:solidFill>
                <a:srgbClr val="000000"/>
              </a:solidFill>
            </a:endParaRPr>
          </a:p>
          <a:p>
            <a:pPr algn="ctr"/>
            <a:endParaRPr lang="en-US" b="1" dirty="0" smtClean="0">
              <a:solidFill>
                <a:srgbClr val="000000"/>
              </a:solidFill>
            </a:endParaRPr>
          </a:p>
          <a:p>
            <a:pPr algn="ctr"/>
            <a:endParaRPr lang="en-US" b="1" dirty="0" smtClean="0">
              <a:solidFill>
                <a:srgbClr val="000000"/>
              </a:solidFill>
            </a:endParaRPr>
          </a:p>
          <a:p>
            <a:pPr algn="ctr"/>
            <a:endParaRPr lang="en-US" b="1" dirty="0" smtClean="0">
              <a:solidFill>
                <a:srgbClr val="000000"/>
              </a:solidFill>
            </a:endParaRPr>
          </a:p>
          <a:p>
            <a:pPr algn="ctr"/>
            <a:endParaRPr lang="en-US" b="1" dirty="0" smtClean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3691433"/>
              </p:ext>
            </p:extLst>
          </p:nvPr>
        </p:nvGraphicFramePr>
        <p:xfrm>
          <a:off x="533398" y="1828800"/>
          <a:ext cx="8077201" cy="3444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5002"/>
                <a:gridCol w="4343400"/>
                <a:gridCol w="1828799"/>
              </a:tblGrid>
              <a:tr h="492940">
                <a:tc>
                  <a:txBody>
                    <a:bodyPr/>
                    <a:lstStyle/>
                    <a:p>
                      <a:pPr algn="ctr"/>
                      <a:endParaRPr lang="en-US" sz="2800" i="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i="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Example </a:t>
                      </a:r>
                      <a:endParaRPr lang="en-US" sz="2800" i="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92940">
                <a:tc>
                  <a:txBody>
                    <a:bodyPr/>
                    <a:lstStyle/>
                    <a:p>
                      <a:pPr algn="l"/>
                      <a:r>
                        <a:rPr lang="en-US" sz="2800" b="1" i="0" kern="1200" baseline="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Monomial </a:t>
                      </a:r>
                      <a:endParaRPr lang="en-US" sz="2800" i="0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0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(polynomial with one term) </a:t>
                      </a:r>
                      <a:endParaRPr lang="en-US" sz="2800" i="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r>
                        <a:rPr lang="en-US" sz="280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80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sz="2800" i="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92940">
                <a:tc>
                  <a:txBody>
                    <a:bodyPr/>
                    <a:lstStyle/>
                    <a:p>
                      <a:pPr algn="l"/>
                      <a:r>
                        <a:rPr lang="en-US" sz="2800" b="1" i="0" kern="1200" baseline="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Binomial </a:t>
                      </a:r>
                      <a:endParaRPr lang="en-US" sz="2800" i="0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0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(polynomial with two terms) </a:t>
                      </a:r>
                      <a:endParaRPr lang="en-US" sz="2800" i="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  <a:r>
                        <a:rPr lang="en-US" sz="280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80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− 8 </a:t>
                      </a:r>
                      <a:endParaRPr lang="en-US" sz="2800" i="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98890">
                <a:tc>
                  <a:txBody>
                    <a:bodyPr/>
                    <a:lstStyle/>
                    <a:p>
                      <a:pPr algn="l"/>
                      <a:r>
                        <a:rPr lang="en-US" sz="2800" b="1" i="0" kern="1200" baseline="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Trinomial </a:t>
                      </a:r>
                      <a:endParaRPr lang="en-US" sz="2800" i="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0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(polynomial with three terms) </a:t>
                      </a:r>
                      <a:endParaRPr lang="en-US" sz="2800" i="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800" i="0" kern="1200" baseline="300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lang="en-US" sz="280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+ 9</a:t>
                      </a:r>
                      <a:r>
                        <a:rPr lang="en-US" sz="280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80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i="0" kern="1200" baseline="0" dirty="0" smtClean="0">
                          <a:solidFill>
                            <a:srgbClr val="000000"/>
                          </a:solidFill>
                          <a:latin typeface="Symbol" pitchFamily="18" charset="2"/>
                          <a:ea typeface="+mn-ea"/>
                          <a:cs typeface="+mn-cs"/>
                        </a:rPr>
                        <a:t>-</a:t>
                      </a:r>
                      <a:r>
                        <a:rPr lang="en-US" sz="280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4 </a:t>
                      </a:r>
                      <a:endParaRPr lang="en-US" sz="2800" i="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98890">
                <a:tc>
                  <a:txBody>
                    <a:bodyPr/>
                    <a:lstStyle/>
                    <a:p>
                      <a:pPr algn="l"/>
                      <a:r>
                        <a:rPr lang="en-US" sz="2800" b="1" i="0" kern="1200" baseline="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Polynomial </a:t>
                      </a:r>
                      <a:endParaRPr lang="en-US" sz="2800" i="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0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(any sum or difference of a set of monomials) </a:t>
                      </a:r>
                      <a:endParaRPr lang="en-US" sz="2800" i="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  <a:r>
                        <a:rPr lang="en-US" sz="280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80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− 8, </a:t>
                      </a:r>
                    </a:p>
                    <a:p>
                      <a:pPr algn="ctr"/>
                      <a:r>
                        <a:rPr lang="en-US" sz="280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800" i="0" kern="1200" baseline="300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lang="en-US" sz="280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+ 9</a:t>
                      </a:r>
                      <a:r>
                        <a:rPr lang="en-US" sz="280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80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i="0" kern="1200" baseline="0" dirty="0" smtClean="0">
                          <a:solidFill>
                            <a:srgbClr val="000000"/>
                          </a:solidFill>
                          <a:latin typeface="Symbol" pitchFamily="18" charset="2"/>
                          <a:ea typeface="+mn-ea"/>
                          <a:cs typeface="+mn-cs"/>
                        </a:rPr>
                        <a:t>-</a:t>
                      </a:r>
                      <a:r>
                        <a:rPr lang="en-US" sz="280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4 </a:t>
                      </a:r>
                      <a:endParaRPr lang="en-US" sz="2800" i="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1: Simplify Polynomials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Simplify the following polynomials by combining like terms.</a:t>
            </a:r>
            <a:endParaRPr lang="en-US" dirty="0"/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530352" y="2286000"/>
          <a:ext cx="1765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5" name="Equation" r:id="rId3" imgW="1765080" imgH="380880" progId="Equation.DSMT4">
                  <p:embed/>
                </p:oleObj>
              </mc:Choice>
              <mc:Fallback>
                <p:oleObj name="Equation" r:id="rId3" imgW="176508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286000"/>
                        <a:ext cx="1765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530352" y="2819400"/>
          <a:ext cx="13589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6" name="Equation" r:id="rId5" imgW="1358640" imgH="393480" progId="Equation.DSMT4">
                  <p:embed/>
                </p:oleObj>
              </mc:Choice>
              <mc:Fallback>
                <p:oleObj name="Equation" r:id="rId5" imgW="1358640" imgH="393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819400"/>
                        <a:ext cx="13589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530352" y="3962400"/>
          <a:ext cx="13589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7" name="Equation" r:id="rId7" imgW="1358640" imgH="393480" progId="Equation.DSMT4">
                  <p:embed/>
                </p:oleObj>
              </mc:Choice>
              <mc:Fallback>
                <p:oleObj name="Equation" r:id="rId7" imgW="1358640" imgH="393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962400"/>
                        <a:ext cx="13589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530352" y="5029200"/>
          <a:ext cx="13589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8" name="Equation" r:id="rId8" imgW="1358640" imgH="393480" progId="Equation.DSMT4">
                  <p:embed/>
                </p:oleObj>
              </mc:Choice>
              <mc:Fallback>
                <p:oleObj name="Equation" r:id="rId8" imgW="1358640" imgH="393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5029200"/>
                        <a:ext cx="13589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530352" y="3429000"/>
          <a:ext cx="2844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9" name="Equation" r:id="rId9" imgW="2844720" imgH="304560" progId="Equation.DSMT4">
                  <p:embed/>
                </p:oleObj>
              </mc:Choice>
              <mc:Fallback>
                <p:oleObj name="Equation" r:id="rId9" imgW="2844720" imgH="3045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429000"/>
                        <a:ext cx="28448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530352" y="4495800"/>
          <a:ext cx="3390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0" name="Equation" r:id="rId11" imgW="3390840" imgH="380880" progId="Equation.DSMT4">
                  <p:embed/>
                </p:oleObj>
              </mc:Choice>
              <mc:Fallback>
                <p:oleObj name="Equation" r:id="rId11" imgW="339084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495800"/>
                        <a:ext cx="3390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3" name="Object 9"/>
          <p:cNvGraphicFramePr>
            <a:graphicFrameLocks noChangeAspect="1"/>
          </p:cNvGraphicFramePr>
          <p:nvPr/>
        </p:nvGraphicFramePr>
        <p:xfrm>
          <a:off x="2209800" y="2768600"/>
          <a:ext cx="1308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1" name="Equation" r:id="rId13" imgW="1307880" imgH="380880" progId="Equation.DSMT4">
                  <p:embed/>
                </p:oleObj>
              </mc:Choice>
              <mc:Fallback>
                <p:oleObj name="Equation" r:id="rId13" imgW="1307880" imgH="3808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2768600"/>
                        <a:ext cx="1308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" name="Object 10"/>
          <p:cNvGraphicFramePr>
            <a:graphicFrameLocks noChangeAspect="1"/>
          </p:cNvGraphicFramePr>
          <p:nvPr/>
        </p:nvGraphicFramePr>
        <p:xfrm>
          <a:off x="3581400" y="2768600"/>
          <a:ext cx="15240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2" name="Equation" r:id="rId15" imgW="1523880" imgH="482400" progId="Equation.DSMT4">
                  <p:embed/>
                </p:oleObj>
              </mc:Choice>
              <mc:Fallback>
                <p:oleObj name="Equation" r:id="rId15" imgW="1523880" imgH="4824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2768600"/>
                        <a:ext cx="15240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5" name="Object 11"/>
          <p:cNvGraphicFramePr>
            <a:graphicFrameLocks noChangeAspect="1"/>
          </p:cNvGraphicFramePr>
          <p:nvPr/>
        </p:nvGraphicFramePr>
        <p:xfrm>
          <a:off x="5105400" y="2774950"/>
          <a:ext cx="9398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3" name="Equation" r:id="rId17" imgW="939600" imgH="368280" progId="Equation.DSMT4">
                  <p:embed/>
                </p:oleObj>
              </mc:Choice>
              <mc:Fallback>
                <p:oleObj name="Equation" r:id="rId17" imgW="939600" imgH="3682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2774950"/>
                        <a:ext cx="9398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6" name="Object 12"/>
          <p:cNvGraphicFramePr>
            <a:graphicFrameLocks noChangeAspect="1"/>
          </p:cNvGraphicFramePr>
          <p:nvPr/>
        </p:nvGraphicFramePr>
        <p:xfrm>
          <a:off x="2133600" y="3975100"/>
          <a:ext cx="2387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4" name="Equation" r:id="rId19" imgW="2387520" imgH="291960" progId="Equation.DSMT4">
                  <p:embed/>
                </p:oleObj>
              </mc:Choice>
              <mc:Fallback>
                <p:oleObj name="Equation" r:id="rId19" imgW="2387520" imgH="2919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3975100"/>
                        <a:ext cx="2387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7" name="Object 13"/>
          <p:cNvGraphicFramePr>
            <a:graphicFrameLocks noChangeAspect="1"/>
          </p:cNvGraphicFramePr>
          <p:nvPr/>
        </p:nvGraphicFramePr>
        <p:xfrm>
          <a:off x="4572000" y="3898900"/>
          <a:ext cx="2540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5" name="Equation" r:id="rId21" imgW="2539800" imgH="469800" progId="Equation.DSMT4">
                  <p:embed/>
                </p:oleObj>
              </mc:Choice>
              <mc:Fallback>
                <p:oleObj name="Equation" r:id="rId21" imgW="2539800" imgH="4698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3898900"/>
                        <a:ext cx="2540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8" name="Object 14"/>
          <p:cNvGraphicFramePr>
            <a:graphicFrameLocks noChangeAspect="1"/>
          </p:cNvGraphicFramePr>
          <p:nvPr/>
        </p:nvGraphicFramePr>
        <p:xfrm>
          <a:off x="7162800" y="3975100"/>
          <a:ext cx="1346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6" name="Equation" r:id="rId23" imgW="1346040" imgH="291960" progId="Equation.DSMT4">
                  <p:embed/>
                </p:oleObj>
              </mc:Choice>
              <mc:Fallback>
                <p:oleObj name="Equation" r:id="rId23" imgW="1346040" imgH="2919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2800" y="3975100"/>
                        <a:ext cx="1346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9" name="Object 15"/>
          <p:cNvGraphicFramePr>
            <a:graphicFrameLocks noChangeAspect="1"/>
          </p:cNvGraphicFramePr>
          <p:nvPr/>
        </p:nvGraphicFramePr>
        <p:xfrm>
          <a:off x="2133600" y="4991100"/>
          <a:ext cx="2933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7" name="Equation" r:id="rId25" imgW="2933640" imgH="380880" progId="Equation.DSMT4">
                  <p:embed/>
                </p:oleObj>
              </mc:Choice>
              <mc:Fallback>
                <p:oleObj name="Equation" r:id="rId25" imgW="2933640" imgH="3808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4991100"/>
                        <a:ext cx="2933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0" name="Object 16"/>
          <p:cNvGraphicFramePr>
            <a:graphicFrameLocks noChangeAspect="1"/>
          </p:cNvGraphicFramePr>
          <p:nvPr/>
        </p:nvGraphicFramePr>
        <p:xfrm>
          <a:off x="5181600" y="4978400"/>
          <a:ext cx="2997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8" name="Equation" r:id="rId27" imgW="2997000" imgH="482400" progId="Equation.DSMT4">
                  <p:embed/>
                </p:oleObj>
              </mc:Choice>
              <mc:Fallback>
                <p:oleObj name="Equation" r:id="rId27" imgW="2997000" imgH="4824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4978400"/>
                        <a:ext cx="29972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1" name="Object 17"/>
          <p:cNvGraphicFramePr>
            <a:graphicFrameLocks noChangeAspect="1"/>
          </p:cNvGraphicFramePr>
          <p:nvPr/>
        </p:nvGraphicFramePr>
        <p:xfrm>
          <a:off x="5181600" y="5486400"/>
          <a:ext cx="1447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9" name="Equation" r:id="rId29" imgW="1447560" imgH="380880" progId="Equation.DSMT4">
                  <p:embed/>
                </p:oleObj>
              </mc:Choice>
              <mc:Fallback>
                <p:oleObj name="Equation" r:id="rId29" imgW="1447560" imgH="38088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5486400"/>
                        <a:ext cx="1447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2" name="Object 18"/>
          <p:cNvGraphicFramePr>
            <a:graphicFrameLocks noChangeAspect="1"/>
          </p:cNvGraphicFramePr>
          <p:nvPr/>
        </p:nvGraphicFramePr>
        <p:xfrm>
          <a:off x="6781800" y="5562600"/>
          <a:ext cx="685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0" name="Equation" r:id="rId31" imgW="685800" imgH="279360" progId="Equation.DSMT4">
                  <p:embed/>
                </p:oleObj>
              </mc:Choice>
              <mc:Fallback>
                <p:oleObj name="Equation" r:id="rId31" imgW="685800" imgH="27936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1800" y="5562600"/>
                        <a:ext cx="685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2: Addition with Polynomials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Find the sum</a:t>
            </a:r>
          </a:p>
          <a:p>
            <a:pPr>
              <a:lnSpc>
                <a:spcPct val="150000"/>
              </a:lnSpc>
            </a:pPr>
            <a:r>
              <a:rPr lang="en-US" b="1" dirty="0" smtClean="0"/>
              <a:t>Solution: </a:t>
            </a:r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18432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4737349"/>
              </p:ext>
            </p:extLst>
          </p:nvPr>
        </p:nvGraphicFramePr>
        <p:xfrm>
          <a:off x="2544763" y="1295400"/>
          <a:ext cx="42545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6" name="Equation" r:id="rId3" imgW="4254480" imgH="583920" progId="Equation.DSMT4">
                  <p:embed/>
                </p:oleObj>
              </mc:Choice>
              <mc:Fallback>
                <p:oleObj name="Equation" r:id="rId3" imgW="4254480" imgH="58392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4763" y="1295400"/>
                        <a:ext cx="42545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530352" y="2514600"/>
          <a:ext cx="41275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7" name="Equation" r:id="rId5" imgW="4127400" imgH="571320" progId="Equation.DSMT4">
                  <p:embed/>
                </p:oleObj>
              </mc:Choice>
              <mc:Fallback>
                <p:oleObj name="Equation" r:id="rId5" imgW="4127400" imgH="571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514600"/>
                        <a:ext cx="41275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1219200" y="3268133"/>
          <a:ext cx="3924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" name="Equation" r:id="rId7" imgW="3924000" imgH="380880" progId="Equation.DSMT4">
                  <p:embed/>
                </p:oleObj>
              </mc:Choice>
              <mc:Fallback>
                <p:oleObj name="Equation" r:id="rId7" imgW="392400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3268133"/>
                        <a:ext cx="3924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1219200" y="3831166"/>
          <a:ext cx="4394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9" name="Equation" r:id="rId9" imgW="4394160" imgH="482400" progId="Equation.DSMT4">
                  <p:embed/>
                </p:oleObj>
              </mc:Choice>
              <mc:Fallback>
                <p:oleObj name="Equation" r:id="rId9" imgW="4394160" imgH="482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3831166"/>
                        <a:ext cx="43942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1219200" y="4495800"/>
          <a:ext cx="1968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0" name="Equation" r:id="rId11" imgW="1968480" imgH="380880" progId="Equation.DSMT4">
                  <p:embed/>
                </p:oleObj>
              </mc:Choice>
              <mc:Fallback>
                <p:oleObj name="Equation" r:id="rId11" imgW="196848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4495800"/>
                        <a:ext cx="1968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3: Subtraction with Polynomials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Find the difference</a:t>
            </a:r>
          </a:p>
          <a:p>
            <a:pPr>
              <a:lnSpc>
                <a:spcPct val="150000"/>
              </a:lnSpc>
            </a:pPr>
            <a:r>
              <a:rPr lang="en-US" b="1" dirty="0" smtClean="0"/>
              <a:t>Solution: </a:t>
            </a:r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18534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4658343"/>
              </p:ext>
            </p:extLst>
          </p:nvPr>
        </p:nvGraphicFramePr>
        <p:xfrm>
          <a:off x="3365500" y="1306204"/>
          <a:ext cx="47244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Equation" r:id="rId3" imgW="4724280" imgH="583920" progId="Equation.DSMT4">
                  <p:embed/>
                </p:oleObj>
              </mc:Choice>
              <mc:Fallback>
                <p:oleObj name="Equation" r:id="rId3" imgW="4724280" imgH="58392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5500" y="1306204"/>
                        <a:ext cx="47244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533400" y="2590800"/>
          <a:ext cx="46355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Equation" r:id="rId5" imgW="4635360" imgH="571320" progId="Equation.DSMT4">
                  <p:embed/>
                </p:oleObj>
              </mc:Choice>
              <mc:Fallback>
                <p:oleObj name="Equation" r:id="rId5" imgW="4635360" imgH="571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590800"/>
                        <a:ext cx="46355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1193800" y="3429000"/>
          <a:ext cx="4445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Equation" r:id="rId7" imgW="4444920" imgH="380880" progId="Equation.DSMT4">
                  <p:embed/>
                </p:oleObj>
              </mc:Choice>
              <mc:Fallback>
                <p:oleObj name="Equation" r:id="rId7" imgW="444492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3800" y="3429000"/>
                        <a:ext cx="4445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1193800" y="4076700"/>
          <a:ext cx="4445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name="Equation" r:id="rId9" imgW="4444920" imgH="380880" progId="Equation.DSMT4">
                  <p:embed/>
                </p:oleObj>
              </mc:Choice>
              <mc:Fallback>
                <p:oleObj name="Equation" r:id="rId9" imgW="444492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3800" y="4076700"/>
                        <a:ext cx="4445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1193800" y="4724400"/>
          <a:ext cx="2603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" name="Equation" r:id="rId11" imgW="2603160" imgH="380880" progId="Equation.DSMT4">
                  <p:embed/>
                </p:oleObj>
              </mc:Choice>
              <mc:Fallback>
                <p:oleObj name="Equation" r:id="rId11" imgW="260316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3800" y="4724400"/>
                        <a:ext cx="2603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4: Multiplication with Polynomials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the distributive property to find the products.</a:t>
            </a:r>
            <a:endParaRPr lang="en-US" dirty="0"/>
          </a:p>
        </p:txBody>
      </p:sp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533400" y="1905000"/>
          <a:ext cx="22098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0" name="Equation" r:id="rId3" imgW="2209680" imgH="571320" progId="Equation.DSMT4">
                  <p:embed/>
                </p:oleObj>
              </mc:Choice>
              <mc:Fallback>
                <p:oleObj name="Equation" r:id="rId3" imgW="2209680" imgH="571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905000"/>
                        <a:ext cx="22098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533400" y="2743200"/>
          <a:ext cx="1384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1" name="Equation" r:id="rId5" imgW="1384200" imgH="304560" progId="Equation.DSMT4">
                  <p:embed/>
                </p:oleObj>
              </mc:Choice>
              <mc:Fallback>
                <p:oleObj name="Equation" r:id="rId5" imgW="1384200" imgH="3045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743200"/>
                        <a:ext cx="1384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2057400" y="2667000"/>
          <a:ext cx="17653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2" name="Equation" r:id="rId7" imgW="1765080" imgH="571320" progId="Equation.DSMT4">
                  <p:embed/>
                </p:oleObj>
              </mc:Choice>
              <mc:Fallback>
                <p:oleObj name="Equation" r:id="rId7" imgW="1765080" imgH="571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2667000"/>
                        <a:ext cx="17653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3886200" y="2743200"/>
          <a:ext cx="2590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3" name="Equation" r:id="rId9" imgW="2590560" imgH="380880" progId="Equation.DSMT4">
                  <p:embed/>
                </p:oleObj>
              </mc:Choice>
              <mc:Fallback>
                <p:oleObj name="Equation" r:id="rId9" imgW="259056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2743200"/>
                        <a:ext cx="2590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3886200" y="3276600"/>
          <a:ext cx="1917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4" name="Equation" r:id="rId11" imgW="1917360" imgH="380880" progId="Equation.DSMT4">
                  <p:embed/>
                </p:oleObj>
              </mc:Choice>
              <mc:Fallback>
                <p:oleObj name="Equation" r:id="rId11" imgW="191736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3276600"/>
                        <a:ext cx="1917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/>
        </p:nvGraphicFramePr>
        <p:xfrm>
          <a:off x="533400" y="3810000"/>
          <a:ext cx="26035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5" name="Equation" r:id="rId13" imgW="2603160" imgH="571320" progId="Equation.DSMT4">
                  <p:embed/>
                </p:oleObj>
              </mc:Choice>
              <mc:Fallback>
                <p:oleObj name="Equation" r:id="rId13" imgW="2603160" imgH="5713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810000"/>
                        <a:ext cx="26035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10"/>
          <p:cNvGraphicFramePr>
            <a:graphicFrameLocks noChangeAspect="1"/>
          </p:cNvGraphicFramePr>
          <p:nvPr/>
        </p:nvGraphicFramePr>
        <p:xfrm>
          <a:off x="533400" y="4572000"/>
          <a:ext cx="12954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6" name="Equation" r:id="rId15" imgW="1295280" imgH="304560" progId="Equation.DSMT4">
                  <p:embed/>
                </p:oleObj>
              </mc:Choice>
              <mc:Fallback>
                <p:oleObj name="Equation" r:id="rId15" imgW="1295280" imgH="3045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572000"/>
                        <a:ext cx="12954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" name="Object 11"/>
          <p:cNvGraphicFramePr>
            <a:graphicFrameLocks noChangeAspect="1"/>
          </p:cNvGraphicFramePr>
          <p:nvPr/>
        </p:nvGraphicFramePr>
        <p:xfrm>
          <a:off x="2057400" y="4495800"/>
          <a:ext cx="21336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7" name="Equation" r:id="rId17" imgW="2133360" imgH="571320" progId="Equation.DSMT4">
                  <p:embed/>
                </p:oleObj>
              </mc:Choice>
              <mc:Fallback>
                <p:oleObj name="Equation" r:id="rId17" imgW="2133360" imgH="57132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4495800"/>
                        <a:ext cx="21336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8" name="Object 12"/>
          <p:cNvGraphicFramePr>
            <a:graphicFrameLocks noChangeAspect="1"/>
          </p:cNvGraphicFramePr>
          <p:nvPr/>
        </p:nvGraphicFramePr>
        <p:xfrm>
          <a:off x="4267200" y="4495800"/>
          <a:ext cx="37846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8" name="Equation" r:id="rId19" imgW="3784320" imgH="482400" progId="Equation.DSMT4">
                  <p:embed/>
                </p:oleObj>
              </mc:Choice>
              <mc:Fallback>
                <p:oleObj name="Equation" r:id="rId19" imgW="3784320" imgH="4824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4495800"/>
                        <a:ext cx="37846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9" name="Object 13"/>
          <p:cNvGraphicFramePr>
            <a:graphicFrameLocks noChangeAspect="1"/>
          </p:cNvGraphicFramePr>
          <p:nvPr/>
        </p:nvGraphicFramePr>
        <p:xfrm>
          <a:off x="4267200" y="5181600"/>
          <a:ext cx="2463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9" name="Equation" r:id="rId21" imgW="2463480" imgH="380880" progId="Equation.DSMT4">
                  <p:embed/>
                </p:oleObj>
              </mc:Choice>
              <mc:Fallback>
                <p:oleObj name="Equation" r:id="rId21" imgW="2463480" imgH="3808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5181600"/>
                        <a:ext cx="2463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5: Using the FOIL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the FOIL method to find the products.</a:t>
            </a:r>
          </a:p>
          <a:p>
            <a:pPr>
              <a:lnSpc>
                <a:spcPct val="150000"/>
              </a:lnSpc>
            </a:pPr>
            <a:endParaRPr lang="en-US" b="1" dirty="0" smtClean="0"/>
          </a:p>
          <a:p>
            <a:pPr>
              <a:lnSpc>
                <a:spcPct val="150000"/>
              </a:lnSpc>
            </a:pPr>
            <a:r>
              <a:rPr lang="en-US" b="1" dirty="0" smtClean="0"/>
              <a:t>Solution: </a:t>
            </a:r>
            <a:r>
              <a:rPr lang="en-US" dirty="0" smtClean="0"/>
              <a:t>	</a:t>
            </a:r>
            <a:endParaRPr lang="en-US" dirty="0"/>
          </a:p>
        </p:txBody>
      </p:sp>
      <p:graphicFrame>
        <p:nvGraphicFramePr>
          <p:cNvPr id="187394" name="Object 2"/>
          <p:cNvGraphicFramePr>
            <a:graphicFrameLocks noChangeAspect="1"/>
          </p:cNvGraphicFramePr>
          <p:nvPr/>
        </p:nvGraphicFramePr>
        <p:xfrm>
          <a:off x="528638" y="2011680"/>
          <a:ext cx="2374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7" name="Equation" r:id="rId3" imgW="2374900" imgH="469900" progId="Equation.DSMT4">
                  <p:embed/>
                </p:oleObj>
              </mc:Choice>
              <mc:Fallback>
                <p:oleObj name="Equation" r:id="rId3" imgW="2374900" imgH="469900" progId="Equation.DSMT4">
                  <p:embed/>
                  <p:pic>
                    <p:nvPicPr>
                      <p:cNvPr id="0" name="Object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638" y="2011680"/>
                        <a:ext cx="2374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" name="Group 10"/>
          <p:cNvGrpSpPr/>
          <p:nvPr/>
        </p:nvGrpSpPr>
        <p:grpSpPr>
          <a:xfrm>
            <a:off x="2514600" y="3488046"/>
            <a:ext cx="914400" cy="731520"/>
            <a:chOff x="7543006" y="2819400"/>
            <a:chExt cx="840582" cy="762794"/>
          </a:xfrm>
        </p:grpSpPr>
        <p:cxnSp>
          <p:nvCxnSpPr>
            <p:cNvPr id="7" name="Straight Arrow Connector 6"/>
            <p:cNvCxnSpPr/>
            <p:nvPr/>
          </p:nvCxnSpPr>
          <p:spPr>
            <a:xfrm rot="5400000">
              <a:off x="7162800" y="3200400"/>
              <a:ext cx="762000" cy="1588"/>
            </a:xfrm>
            <a:prstGeom prst="straightConnector1">
              <a:avLst/>
            </a:prstGeom>
            <a:ln w="38100">
              <a:solidFill>
                <a:srgbClr val="9900FF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543800" y="2819400"/>
              <a:ext cx="838200" cy="1588"/>
            </a:xfrm>
            <a:prstGeom prst="line">
              <a:avLst/>
            </a:prstGeom>
            <a:ln w="38100">
              <a:solidFill>
                <a:srgbClr val="99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 rot="5400000">
              <a:off x="8001794" y="3199606"/>
              <a:ext cx="762000" cy="1588"/>
            </a:xfrm>
            <a:prstGeom prst="straightConnector1">
              <a:avLst/>
            </a:prstGeom>
            <a:ln w="38100">
              <a:solidFill>
                <a:srgbClr val="9900FF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 11"/>
          <p:cNvGrpSpPr/>
          <p:nvPr/>
        </p:nvGrpSpPr>
        <p:grpSpPr>
          <a:xfrm>
            <a:off x="3012744" y="3716646"/>
            <a:ext cx="914400" cy="457200"/>
            <a:chOff x="7543006" y="2819400"/>
            <a:chExt cx="840582" cy="762794"/>
          </a:xfrm>
        </p:grpSpPr>
        <p:cxnSp>
          <p:nvCxnSpPr>
            <p:cNvPr id="13" name="Straight Arrow Connector 12"/>
            <p:cNvCxnSpPr/>
            <p:nvPr/>
          </p:nvCxnSpPr>
          <p:spPr>
            <a:xfrm rot="5400000">
              <a:off x="7162800" y="3200400"/>
              <a:ext cx="762000" cy="1588"/>
            </a:xfrm>
            <a:prstGeom prst="straightConnector1">
              <a:avLst/>
            </a:prstGeom>
            <a:ln w="38100">
              <a:solidFill>
                <a:srgbClr val="FF00FF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7543800" y="2819400"/>
              <a:ext cx="838200" cy="1588"/>
            </a:xfrm>
            <a:prstGeom prst="line">
              <a:avLst/>
            </a:prstGeom>
            <a:ln w="38100">
              <a:solidFill>
                <a:srgbClr val="FF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/>
            <p:nvPr/>
          </p:nvCxnSpPr>
          <p:spPr>
            <a:xfrm rot="5400000">
              <a:off x="8001794" y="3199606"/>
              <a:ext cx="762000" cy="1588"/>
            </a:xfrm>
            <a:prstGeom prst="straightConnector1">
              <a:avLst/>
            </a:prstGeom>
            <a:ln w="38100">
              <a:solidFill>
                <a:srgbClr val="FF00FF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Group 15"/>
          <p:cNvGrpSpPr/>
          <p:nvPr/>
        </p:nvGrpSpPr>
        <p:grpSpPr>
          <a:xfrm flipH="1" flipV="1">
            <a:off x="2514600" y="4631046"/>
            <a:ext cx="1463040" cy="731520"/>
            <a:chOff x="7543006" y="2819400"/>
            <a:chExt cx="840582" cy="762794"/>
          </a:xfrm>
        </p:grpSpPr>
        <p:cxnSp>
          <p:nvCxnSpPr>
            <p:cNvPr id="17" name="Straight Arrow Connector 16"/>
            <p:cNvCxnSpPr/>
            <p:nvPr/>
          </p:nvCxnSpPr>
          <p:spPr>
            <a:xfrm rot="5400000">
              <a:off x="7162800" y="3200400"/>
              <a:ext cx="762000" cy="1588"/>
            </a:xfrm>
            <a:prstGeom prst="straightConnector1">
              <a:avLst/>
            </a:prstGeom>
            <a:ln w="38100">
              <a:solidFill>
                <a:srgbClr val="0099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543800" y="2819400"/>
              <a:ext cx="838200" cy="1588"/>
            </a:xfrm>
            <a:prstGeom prst="line">
              <a:avLst/>
            </a:prstGeom>
            <a:ln w="38100">
              <a:solidFill>
                <a:srgbClr val="0099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/>
            <p:nvPr/>
          </p:nvCxnSpPr>
          <p:spPr>
            <a:xfrm rot="5400000">
              <a:off x="8001794" y="3199606"/>
              <a:ext cx="762000" cy="1588"/>
            </a:xfrm>
            <a:prstGeom prst="straightConnector1">
              <a:avLst/>
            </a:prstGeom>
            <a:ln w="38100">
              <a:solidFill>
                <a:srgbClr val="0099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Group 19"/>
          <p:cNvGrpSpPr/>
          <p:nvPr/>
        </p:nvGrpSpPr>
        <p:grpSpPr>
          <a:xfrm flipH="1" flipV="1">
            <a:off x="2978168" y="4631046"/>
            <a:ext cx="457200" cy="274320"/>
            <a:chOff x="7543006" y="2819400"/>
            <a:chExt cx="840582" cy="762794"/>
          </a:xfrm>
        </p:grpSpPr>
        <p:cxnSp>
          <p:nvCxnSpPr>
            <p:cNvPr id="21" name="Straight Arrow Connector 20"/>
            <p:cNvCxnSpPr/>
            <p:nvPr/>
          </p:nvCxnSpPr>
          <p:spPr>
            <a:xfrm rot="5400000">
              <a:off x="7162800" y="3200400"/>
              <a:ext cx="762000" cy="1588"/>
            </a:xfrm>
            <a:prstGeom prst="straightConnector1">
              <a:avLst/>
            </a:prstGeom>
            <a:ln w="38100">
              <a:solidFill>
                <a:srgbClr val="0099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7543800" y="2819400"/>
              <a:ext cx="838200" cy="1588"/>
            </a:xfrm>
            <a:prstGeom prst="line">
              <a:avLst/>
            </a:prstGeom>
            <a:ln w="38100">
              <a:solidFill>
                <a:srgbClr val="0099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/>
            <p:nvPr/>
          </p:nvCxnSpPr>
          <p:spPr>
            <a:xfrm rot="5400000">
              <a:off x="8001794" y="3199606"/>
              <a:ext cx="762000" cy="1588"/>
            </a:xfrm>
            <a:prstGeom prst="straightConnector1">
              <a:avLst/>
            </a:prstGeom>
            <a:ln w="38100">
              <a:solidFill>
                <a:srgbClr val="0099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87396" name="Object 4"/>
          <p:cNvGraphicFramePr>
            <a:graphicFrameLocks noChangeAspect="1"/>
          </p:cNvGraphicFramePr>
          <p:nvPr/>
        </p:nvGraphicFramePr>
        <p:xfrm>
          <a:off x="2895600" y="3048000"/>
          <a:ext cx="330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8" name="Equation" r:id="rId5" imgW="330200" imgH="368300" progId="Equation.DSMT4">
                  <p:embed/>
                </p:oleObj>
              </mc:Choice>
              <mc:Fallback>
                <p:oleObj name="Equation" r:id="rId5" imgW="330200" imgH="368300" progId="Equation.DSMT4">
                  <p:embed/>
                  <p:pic>
                    <p:nvPicPr>
                      <p:cNvPr id="0" name="Object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3048000"/>
                        <a:ext cx="3302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7397" name="Object 5"/>
          <p:cNvGraphicFramePr>
            <a:graphicFrameLocks noChangeAspect="1"/>
          </p:cNvGraphicFramePr>
          <p:nvPr/>
        </p:nvGraphicFramePr>
        <p:xfrm>
          <a:off x="3534768" y="3381330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9" name="Equation" r:id="rId7" imgW="380835" imgH="291973" progId="Equation.DSMT4">
                  <p:embed/>
                </p:oleObj>
              </mc:Choice>
              <mc:Fallback>
                <p:oleObj name="Equation" r:id="rId7" imgW="380835" imgH="291973" progId="Equation.DSMT4">
                  <p:embed/>
                  <p:pic>
                    <p:nvPicPr>
                      <p:cNvPr id="0" name="Object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4768" y="3381330"/>
                        <a:ext cx="381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7398" name="Object 6"/>
          <p:cNvGraphicFramePr>
            <a:graphicFrameLocks noChangeAspect="1"/>
          </p:cNvGraphicFramePr>
          <p:nvPr/>
        </p:nvGraphicFramePr>
        <p:xfrm>
          <a:off x="3035300" y="5012046"/>
          <a:ext cx="393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0" name="Equation" r:id="rId9" imgW="393529" imgH="291973" progId="Equation.DSMT4">
                  <p:embed/>
                </p:oleObj>
              </mc:Choice>
              <mc:Fallback>
                <p:oleObj name="Equation" r:id="rId9" imgW="393529" imgH="291973" progId="Equation.DSMT4">
                  <p:embed/>
                  <p:pic>
                    <p:nvPicPr>
                      <p:cNvPr id="0" name="Object 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5300" y="5012046"/>
                        <a:ext cx="393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7399" name="Object 7"/>
          <p:cNvGraphicFramePr>
            <a:graphicFrameLocks noChangeAspect="1"/>
          </p:cNvGraphicFramePr>
          <p:nvPr/>
        </p:nvGraphicFramePr>
        <p:xfrm>
          <a:off x="3026392" y="5405746"/>
          <a:ext cx="393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1" name="Equation" r:id="rId11" imgW="393529" imgH="291973" progId="Equation.DSMT4">
                  <p:embed/>
                </p:oleObj>
              </mc:Choice>
              <mc:Fallback>
                <p:oleObj name="Equation" r:id="rId11" imgW="393529" imgH="291973" progId="Equation.DSMT4">
                  <p:embed/>
                  <p:pic>
                    <p:nvPicPr>
                      <p:cNvPr id="0" name="Object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6392" y="5405746"/>
                        <a:ext cx="393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2286000" y="4216400"/>
          <a:ext cx="1892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2" name="Equation" r:id="rId13" imgW="1892160" imgH="469800" progId="Equation.DSMT4">
                  <p:embed/>
                </p:oleObj>
              </mc:Choice>
              <mc:Fallback>
                <p:oleObj name="Equation" r:id="rId13" imgW="1892160" imgH="469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4216400"/>
                        <a:ext cx="1892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/>
        </p:nvGraphicFramePr>
        <p:xfrm>
          <a:off x="4191000" y="3822700"/>
          <a:ext cx="25146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3" name="Equation" r:id="rId15" imgW="2514600" imgH="749160" progId="Equation.DSMT4">
                  <p:embed/>
                </p:oleObj>
              </mc:Choice>
              <mc:Fallback>
                <p:oleObj name="Equation" r:id="rId15" imgW="2514600" imgH="7491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3822700"/>
                        <a:ext cx="2514600" cy="74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/>
        </p:nvGraphicFramePr>
        <p:xfrm>
          <a:off x="4191000" y="4800600"/>
          <a:ext cx="2133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4" name="Equation" r:id="rId17" imgW="2133360" imgH="380880" progId="Equation.DSMT4">
                  <p:embed/>
                </p:oleObj>
              </mc:Choice>
              <mc:Fallback>
                <p:oleObj name="Equation" r:id="rId17" imgW="2133360" imgH="3808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4800600"/>
                        <a:ext cx="2133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5: Using the FOIL Method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1" dirty="0" smtClean="0"/>
          </a:p>
          <a:p>
            <a:pPr>
              <a:lnSpc>
                <a:spcPct val="150000"/>
              </a:lnSpc>
            </a:pPr>
            <a:r>
              <a:rPr lang="en-US" b="1" dirty="0" smtClean="0"/>
              <a:t>Solution:</a:t>
            </a:r>
            <a:endParaRPr lang="en-US" b="1" dirty="0"/>
          </a:p>
        </p:txBody>
      </p:sp>
      <p:graphicFrame>
        <p:nvGraphicFramePr>
          <p:cNvPr id="188418" name="Object 2"/>
          <p:cNvGraphicFramePr>
            <a:graphicFrameLocks noChangeAspect="1"/>
          </p:cNvGraphicFramePr>
          <p:nvPr/>
        </p:nvGraphicFramePr>
        <p:xfrm>
          <a:off x="528638" y="1371600"/>
          <a:ext cx="2705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1" name="Equation" r:id="rId3" imgW="2705100" imgH="469900" progId="Equation.DSMT4">
                  <p:embed/>
                </p:oleObj>
              </mc:Choice>
              <mc:Fallback>
                <p:oleObj name="Equation" r:id="rId3" imgW="2705100" imgH="469900" progId="Equation.DSMT4">
                  <p:embed/>
                  <p:pic>
                    <p:nvPicPr>
                      <p:cNvPr id="0" name="Object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638" y="1371600"/>
                        <a:ext cx="2705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" name="Group 5"/>
          <p:cNvGrpSpPr/>
          <p:nvPr/>
        </p:nvGrpSpPr>
        <p:grpSpPr>
          <a:xfrm>
            <a:off x="2133600" y="2972108"/>
            <a:ext cx="1097280" cy="731520"/>
            <a:chOff x="7543006" y="2819400"/>
            <a:chExt cx="840582" cy="762794"/>
          </a:xfrm>
        </p:grpSpPr>
        <p:cxnSp>
          <p:nvCxnSpPr>
            <p:cNvPr id="7" name="Straight Arrow Connector 6"/>
            <p:cNvCxnSpPr/>
            <p:nvPr/>
          </p:nvCxnSpPr>
          <p:spPr>
            <a:xfrm rot="5400000">
              <a:off x="7162800" y="3200400"/>
              <a:ext cx="762000" cy="1588"/>
            </a:xfrm>
            <a:prstGeom prst="straightConnector1">
              <a:avLst/>
            </a:prstGeom>
            <a:ln w="38100">
              <a:solidFill>
                <a:srgbClr val="9900FF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7543800" y="2819400"/>
              <a:ext cx="838200" cy="1588"/>
            </a:xfrm>
            <a:prstGeom prst="line">
              <a:avLst/>
            </a:prstGeom>
            <a:ln w="38100">
              <a:solidFill>
                <a:srgbClr val="99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 rot="5400000">
              <a:off x="8001794" y="3199606"/>
              <a:ext cx="762000" cy="1588"/>
            </a:xfrm>
            <a:prstGeom prst="straightConnector1">
              <a:avLst/>
            </a:prstGeom>
            <a:ln w="38100">
              <a:solidFill>
                <a:srgbClr val="9900FF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Group 9"/>
          <p:cNvGrpSpPr/>
          <p:nvPr/>
        </p:nvGrpSpPr>
        <p:grpSpPr>
          <a:xfrm>
            <a:off x="2743200" y="3200708"/>
            <a:ext cx="1097280" cy="457200"/>
            <a:chOff x="7543006" y="2819400"/>
            <a:chExt cx="840582" cy="762794"/>
          </a:xfrm>
        </p:grpSpPr>
        <p:cxnSp>
          <p:nvCxnSpPr>
            <p:cNvPr id="11" name="Straight Arrow Connector 10"/>
            <p:cNvCxnSpPr/>
            <p:nvPr/>
          </p:nvCxnSpPr>
          <p:spPr>
            <a:xfrm rot="5400000">
              <a:off x="7162800" y="3200400"/>
              <a:ext cx="762000" cy="1588"/>
            </a:xfrm>
            <a:prstGeom prst="straightConnector1">
              <a:avLst/>
            </a:prstGeom>
            <a:ln w="38100">
              <a:solidFill>
                <a:srgbClr val="FF00FF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7543800" y="2819400"/>
              <a:ext cx="838200" cy="1588"/>
            </a:xfrm>
            <a:prstGeom prst="line">
              <a:avLst/>
            </a:prstGeom>
            <a:ln w="38100">
              <a:solidFill>
                <a:srgbClr val="FF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/>
            <p:nvPr/>
          </p:nvCxnSpPr>
          <p:spPr>
            <a:xfrm rot="5400000">
              <a:off x="8001794" y="3199606"/>
              <a:ext cx="762000" cy="1588"/>
            </a:xfrm>
            <a:prstGeom prst="straightConnector1">
              <a:avLst/>
            </a:prstGeom>
            <a:ln w="38100">
              <a:solidFill>
                <a:srgbClr val="FF00FF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oup 13"/>
          <p:cNvGrpSpPr/>
          <p:nvPr/>
        </p:nvGrpSpPr>
        <p:grpSpPr>
          <a:xfrm flipH="1" flipV="1">
            <a:off x="2133600" y="4115108"/>
            <a:ext cx="1737360" cy="731520"/>
            <a:chOff x="7543006" y="2819400"/>
            <a:chExt cx="840582" cy="762794"/>
          </a:xfrm>
        </p:grpSpPr>
        <p:cxnSp>
          <p:nvCxnSpPr>
            <p:cNvPr id="15" name="Straight Arrow Connector 14"/>
            <p:cNvCxnSpPr/>
            <p:nvPr/>
          </p:nvCxnSpPr>
          <p:spPr>
            <a:xfrm rot="5400000">
              <a:off x="7162800" y="3200400"/>
              <a:ext cx="762000" cy="1588"/>
            </a:xfrm>
            <a:prstGeom prst="straightConnector1">
              <a:avLst/>
            </a:prstGeom>
            <a:ln w="38100">
              <a:solidFill>
                <a:srgbClr val="0099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7543800" y="2819400"/>
              <a:ext cx="838200" cy="1588"/>
            </a:xfrm>
            <a:prstGeom prst="line">
              <a:avLst/>
            </a:prstGeom>
            <a:ln w="38100">
              <a:solidFill>
                <a:srgbClr val="0099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/>
            <p:nvPr/>
          </p:nvCxnSpPr>
          <p:spPr>
            <a:xfrm rot="5400000">
              <a:off x="8001794" y="3199606"/>
              <a:ext cx="762000" cy="1588"/>
            </a:xfrm>
            <a:prstGeom prst="straightConnector1">
              <a:avLst/>
            </a:prstGeom>
            <a:ln w="38100">
              <a:solidFill>
                <a:srgbClr val="0099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7"/>
          <p:cNvGrpSpPr/>
          <p:nvPr/>
        </p:nvGrpSpPr>
        <p:grpSpPr>
          <a:xfrm flipH="1" flipV="1">
            <a:off x="2743200" y="4115108"/>
            <a:ext cx="548640" cy="274320"/>
            <a:chOff x="7543006" y="2819400"/>
            <a:chExt cx="840582" cy="762794"/>
          </a:xfrm>
        </p:grpSpPr>
        <p:cxnSp>
          <p:nvCxnSpPr>
            <p:cNvPr id="19" name="Straight Arrow Connector 18"/>
            <p:cNvCxnSpPr/>
            <p:nvPr/>
          </p:nvCxnSpPr>
          <p:spPr>
            <a:xfrm rot="5400000">
              <a:off x="7162800" y="3200400"/>
              <a:ext cx="762000" cy="1588"/>
            </a:xfrm>
            <a:prstGeom prst="straightConnector1">
              <a:avLst/>
            </a:prstGeom>
            <a:ln w="38100">
              <a:solidFill>
                <a:srgbClr val="0099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7543800" y="2819400"/>
              <a:ext cx="838200" cy="1588"/>
            </a:xfrm>
            <a:prstGeom prst="line">
              <a:avLst/>
            </a:prstGeom>
            <a:ln w="38100">
              <a:solidFill>
                <a:srgbClr val="0099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/>
            <p:nvPr/>
          </p:nvCxnSpPr>
          <p:spPr>
            <a:xfrm rot="5400000">
              <a:off x="8001794" y="3199606"/>
              <a:ext cx="762000" cy="1588"/>
            </a:xfrm>
            <a:prstGeom prst="straightConnector1">
              <a:avLst/>
            </a:prstGeom>
            <a:ln w="38100">
              <a:solidFill>
                <a:srgbClr val="0099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2" name="Object 4"/>
          <p:cNvGraphicFramePr>
            <a:graphicFrameLocks noChangeAspect="1"/>
          </p:cNvGraphicFramePr>
          <p:nvPr/>
        </p:nvGraphicFramePr>
        <p:xfrm>
          <a:off x="2387600" y="2532062"/>
          <a:ext cx="6604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2" name="Equation" r:id="rId5" imgW="660400" imgH="368300" progId="Equation.DSMT4">
                  <p:embed/>
                </p:oleObj>
              </mc:Choice>
              <mc:Fallback>
                <p:oleObj name="Equation" r:id="rId5" imgW="660400" imgH="368300" progId="Equation.DSMT4">
                  <p:embed/>
                  <p:pic>
                    <p:nvPicPr>
                      <p:cNvPr id="0" name="Object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7600" y="2532062"/>
                        <a:ext cx="6604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5"/>
          <p:cNvGraphicFramePr>
            <a:graphicFrameLocks noChangeAspect="1"/>
          </p:cNvGraphicFramePr>
          <p:nvPr/>
        </p:nvGraphicFramePr>
        <p:xfrm>
          <a:off x="3317544" y="2865437"/>
          <a:ext cx="596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3" name="Equation" r:id="rId7" imgW="596900" imgH="292100" progId="Equation.DSMT4">
                  <p:embed/>
                </p:oleObj>
              </mc:Choice>
              <mc:Fallback>
                <p:oleObj name="Equation" r:id="rId7" imgW="596900" imgH="292100" progId="Equation.DSMT4">
                  <p:embed/>
                  <p:pic>
                    <p:nvPicPr>
                      <p:cNvPr id="0" name="Object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7544" y="2865437"/>
                        <a:ext cx="596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6"/>
          <p:cNvGraphicFramePr>
            <a:graphicFrameLocks noChangeAspect="1"/>
          </p:cNvGraphicFramePr>
          <p:nvPr/>
        </p:nvGraphicFramePr>
        <p:xfrm>
          <a:off x="2614304" y="4502150"/>
          <a:ext cx="787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4" name="Equation" r:id="rId9" imgW="787400" imgH="279400" progId="Equation.DSMT4">
                  <p:embed/>
                </p:oleObj>
              </mc:Choice>
              <mc:Fallback>
                <p:oleObj name="Equation" r:id="rId9" imgW="787400" imgH="279400" progId="Equation.DSMT4">
                  <p:embed/>
                  <p:pic>
                    <p:nvPicPr>
                      <p:cNvPr id="0" name="Object 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4304" y="4502150"/>
                        <a:ext cx="787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7"/>
          <p:cNvGraphicFramePr>
            <a:graphicFrameLocks noChangeAspect="1"/>
          </p:cNvGraphicFramePr>
          <p:nvPr/>
        </p:nvGraphicFramePr>
        <p:xfrm>
          <a:off x="2833996" y="4889500"/>
          <a:ext cx="546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5" name="Equation" r:id="rId11" imgW="545863" imgH="291973" progId="Equation.DSMT4">
                  <p:embed/>
                </p:oleObj>
              </mc:Choice>
              <mc:Fallback>
                <p:oleObj name="Equation" r:id="rId11" imgW="545863" imgH="291973" progId="Equation.DSMT4">
                  <p:embed/>
                  <p:pic>
                    <p:nvPicPr>
                      <p:cNvPr id="0" name="Object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3996" y="4889500"/>
                        <a:ext cx="546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/>
        </p:nvGraphicFramePr>
        <p:xfrm>
          <a:off x="1879600" y="3683000"/>
          <a:ext cx="2222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6" name="Equation" r:id="rId13" imgW="2222280" imgH="469800" progId="Equation.DSMT4">
                  <p:embed/>
                </p:oleObj>
              </mc:Choice>
              <mc:Fallback>
                <p:oleObj name="Equation" r:id="rId13" imgW="2222280" imgH="469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9600" y="3683000"/>
                        <a:ext cx="2222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9"/>
          <p:cNvGraphicFramePr>
            <a:graphicFrameLocks noChangeAspect="1"/>
          </p:cNvGraphicFramePr>
          <p:nvPr/>
        </p:nvGraphicFramePr>
        <p:xfrm>
          <a:off x="4127500" y="3314700"/>
          <a:ext cx="31750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7" name="Equation" r:id="rId15" imgW="3174840" imgH="749160" progId="Equation.DSMT4">
                  <p:embed/>
                </p:oleObj>
              </mc:Choice>
              <mc:Fallback>
                <p:oleObj name="Equation" r:id="rId15" imgW="3174840" imgH="7491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7500" y="3314700"/>
                        <a:ext cx="3175000" cy="74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4" name="Object 10"/>
          <p:cNvGraphicFramePr>
            <a:graphicFrameLocks noChangeAspect="1"/>
          </p:cNvGraphicFramePr>
          <p:nvPr/>
        </p:nvGraphicFramePr>
        <p:xfrm>
          <a:off x="4127500" y="4267200"/>
          <a:ext cx="2133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8" name="Equation" r:id="rId17" imgW="2133360" imgH="380880" progId="Equation.DSMT4">
                  <p:embed/>
                </p:oleObj>
              </mc:Choice>
              <mc:Fallback>
                <p:oleObj name="Equation" r:id="rId17" imgW="2133360" imgH="3808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7500" y="4267200"/>
                        <a:ext cx="2133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487</Words>
  <Application>Microsoft Office PowerPoint</Application>
  <PresentationFormat>On-screen Show (4:3)</PresentationFormat>
  <Paragraphs>99</Paragraphs>
  <Slides>24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0" baseType="lpstr">
      <vt:lpstr>Arial</vt:lpstr>
      <vt:lpstr>Symbol</vt:lpstr>
      <vt:lpstr>Calibri</vt:lpstr>
      <vt:lpstr>Courier New</vt:lpstr>
      <vt:lpstr>Office Theme</vt:lpstr>
      <vt:lpstr>Equation</vt:lpstr>
      <vt:lpstr>Section 1.4</vt:lpstr>
      <vt:lpstr>Objectives</vt:lpstr>
      <vt:lpstr>Polynomials</vt:lpstr>
      <vt:lpstr>Example 1: Simplify Polynomials</vt:lpstr>
      <vt:lpstr>Example 2: Addition with Polynomials</vt:lpstr>
      <vt:lpstr>Example 3: Subtraction with Polynomials</vt:lpstr>
      <vt:lpstr>Example 4: Multiplication with Polynomials</vt:lpstr>
      <vt:lpstr>Example 5: Using the FOIL Method</vt:lpstr>
      <vt:lpstr>Example 5: Using the FOIL Method (cont.)</vt:lpstr>
      <vt:lpstr>Multiplication</vt:lpstr>
      <vt:lpstr>Multiplication</vt:lpstr>
      <vt:lpstr>Example 6: Using Special Products</vt:lpstr>
      <vt:lpstr>Example 6: Using Special Products (cont.)</vt:lpstr>
      <vt:lpstr>Factoring </vt:lpstr>
      <vt:lpstr>Factoring </vt:lpstr>
      <vt:lpstr>Example 7: Factoring Polynomials</vt:lpstr>
      <vt:lpstr>Example 7: Factoring Polynomials (cont.)</vt:lpstr>
      <vt:lpstr>Example 8: Using the FOIL Method</vt:lpstr>
      <vt:lpstr>Example 8: Using the FOIL Method (cont.)</vt:lpstr>
      <vt:lpstr>Example 8: Using the FOIL Method (cont.)</vt:lpstr>
      <vt:lpstr>Example 8: Using the FOIL Method (cont.)</vt:lpstr>
      <vt:lpstr>Example 9: Using Special Products</vt:lpstr>
      <vt:lpstr>Example 9: Using Special Products (cont.)</vt:lpstr>
      <vt:lpstr>Example 9: Using Special Products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Essential Calculus</dc:title>
  <dc:creator>Hawkes Learning Systems</dc:creator>
  <cp:lastModifiedBy>ashish.samudre</cp:lastModifiedBy>
  <cp:revision>34</cp:revision>
  <dcterms:created xsi:type="dcterms:W3CDTF">2013-04-26T14:43:13Z</dcterms:created>
  <dcterms:modified xsi:type="dcterms:W3CDTF">2017-08-03T14:10:14Z</dcterms:modified>
</cp:coreProperties>
</file>