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771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8B862-EF98-4B2A-92F2-558D101B7BA9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59A24-EC6B-4C8F-A0FC-98090C48A8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81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5.bin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10.png"/><Relationship Id="rId10" Type="http://schemas.openxmlformats.org/officeDocument/2006/relationships/oleObject" Target="../embeddings/oleObject8.bin"/><Relationship Id="rId4" Type="http://schemas.openxmlformats.org/officeDocument/2006/relationships/image" Target="../media/image6.wmf"/><Relationship Id="rId9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Lines and Their Graphs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Equation of a Line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Choosing the point (10, 22), we have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Therefore, 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= 3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− 8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00600" y="2006600"/>
            <a:ext cx="381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Slope-intercept form with </a:t>
            </a:r>
            <a:r>
              <a:rPr lang="en-US" sz="2000" i="1" dirty="0" smtClean="0">
                <a:solidFill>
                  <a:srgbClr val="008080"/>
                </a:solidFill>
              </a:rPr>
              <a:t>m</a:t>
            </a:r>
            <a:r>
              <a:rPr lang="en-US" sz="2000" dirty="0" smtClean="0">
                <a:solidFill>
                  <a:srgbClr val="008080"/>
                </a:solidFill>
              </a:rPr>
              <a:t> = 3.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Using the fact that 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) = (</a:t>
            </a:r>
            <a:r>
              <a:rPr lang="en-US" sz="2000" dirty="0" smtClean="0">
                <a:solidFill>
                  <a:srgbClr val="FF00FF"/>
                </a:solidFill>
              </a:rPr>
              <a:t>10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dirty="0" smtClean="0">
                <a:solidFill>
                  <a:srgbClr val="C00000"/>
                </a:solidFill>
              </a:rPr>
              <a:t>22</a:t>
            </a:r>
            <a:r>
              <a:rPr lang="en-US" sz="2000" dirty="0" smtClean="0">
                <a:solidFill>
                  <a:srgbClr val="008080"/>
                </a:solidFill>
              </a:rPr>
              <a:t>).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981200" y="2057400"/>
          <a:ext cx="1397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1396800" imgH="368280" progId="Equation.DSMT4">
                  <p:embed/>
                </p:oleObj>
              </mc:Choice>
              <mc:Fallback>
                <p:oleObj name="Equation" r:id="rId3" imgW="139680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57400"/>
                        <a:ext cx="1397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828800" y="2514600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1981080" imgH="469800" progId="Equation.DSMT4">
                  <p:embed/>
                </p:oleObj>
              </mc:Choice>
              <mc:Fallback>
                <p:oleObj name="Equation" r:id="rId5" imgW="19810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14600"/>
                        <a:ext cx="198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828800" y="3124200"/>
          <a:ext cx="156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7" imgW="1562040" imgH="304560" progId="Equation.DSMT4">
                  <p:embed/>
                </p:oleObj>
              </mc:Choice>
              <mc:Fallback>
                <p:oleObj name="Equation" r:id="rId7" imgW="15620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124200"/>
                        <a:ext cx="1562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765300" y="36576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9" imgW="1002960" imgH="304560" progId="Equation.DSMT4">
                  <p:embed/>
                </p:oleObj>
              </mc:Choice>
              <mc:Fallback>
                <p:oleObj name="Equation" r:id="rId9" imgW="100296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36576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Equation of a Line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Check:</a:t>
            </a:r>
          </a:p>
          <a:p>
            <a:r>
              <a:rPr lang="en-US" dirty="0" smtClean="0"/>
              <a:t>One can check that the other point </a:t>
            </a:r>
            <a:r>
              <a:rPr lang="en-US" dirty="0" smtClean="0">
                <a:solidFill>
                  <a:srgbClr val="0000FF"/>
                </a:solidFill>
              </a:rPr>
              <a:t>(1, −5) </a:t>
            </a:r>
            <a:r>
              <a:rPr lang="en-US" dirty="0" smtClean="0"/>
              <a:t>satisfies this equation:</a:t>
            </a:r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759200" y="2819400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1396800" imgH="355320" progId="Equation.DSMT4">
                  <p:embed/>
                </p:oleObj>
              </mc:Choice>
              <mc:Fallback>
                <p:oleObj name="Equation" r:id="rId3" imgW="139680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819400"/>
                        <a:ext cx="1397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581400" y="3276600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1815840" imgH="469800" progId="Equation.DSMT4">
                  <p:embed/>
                </p:oleObj>
              </mc:Choice>
              <mc:Fallback>
                <p:oleObj name="Equation" r:id="rId5" imgW="18158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76600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581400" y="39624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1206360" imgH="291960" progId="Equation.DSMT4">
                  <p:embed/>
                </p:oleObj>
              </mc:Choice>
              <mc:Fallback>
                <p:oleObj name="Equation" r:id="rId7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9624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3: Equation of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equation of the line with slope      and passing </a:t>
            </a:r>
          </a:p>
          <a:p>
            <a:r>
              <a:rPr lang="en-US" dirty="0" smtClean="0"/>
              <a:t>through the point </a:t>
            </a:r>
            <a:r>
              <a:rPr lang="en-US" dirty="0" smtClean="0">
                <a:solidFill>
                  <a:srgbClr val="0000FF"/>
                </a:solidFill>
              </a:rPr>
              <a:t>(0, 1)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Graph the line. 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The point </a:t>
            </a:r>
            <a:r>
              <a:rPr lang="en-US" dirty="0" smtClean="0">
                <a:solidFill>
                  <a:srgbClr val="0000FF"/>
                </a:solidFill>
              </a:rPr>
              <a:t>(0, 1) </a:t>
            </a:r>
            <a:r>
              <a:rPr lang="en-US" dirty="0" smtClean="0"/>
              <a:t>is the </a:t>
            </a:r>
            <a:r>
              <a:rPr lang="en-US" i="1" dirty="0" smtClean="0"/>
              <a:t>y</a:t>
            </a:r>
            <a:r>
              <a:rPr lang="en-US" dirty="0" smtClean="0"/>
              <a:t>-intercept. Thus we can use the slope-intercept form.</a:t>
            </a:r>
            <a:endParaRPr lang="en-US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6329532" y="11303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532" y="11303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590800" y="4114800"/>
          <a:ext cx="396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3962160" imgH="838080" progId="Equation.DSMT4">
                  <p:embed/>
                </p:oleObj>
              </mc:Choice>
              <mc:Fallback>
                <p:oleObj name="Equation" r:id="rId5" imgW="396216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114800"/>
                        <a:ext cx="396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3: Equation of a Line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1868031"/>
            <a:ext cx="3810000" cy="2246769"/>
          </a:xfr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If we start at (0, 1) and move 2 units to the right (run) and 3 units up (rise), we will arrive at another point on the line. Since two points determine a line, the line through these two points is the graph of the given equation.</a:t>
            </a:r>
            <a:endParaRPr lang="en-US" sz="2000" dirty="0">
              <a:solidFill>
                <a:srgbClr val="008080"/>
              </a:solidFill>
            </a:endParaRPr>
          </a:p>
        </p:txBody>
      </p:sp>
      <p:pic>
        <p:nvPicPr>
          <p:cNvPr id="9220" name="Picture 4" descr="C:\Documents and Settings\Nagesh\Desktop\CH_1_Se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1243" y="1447800"/>
            <a:ext cx="3657600" cy="36149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4: Equation of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equation in slope-intercept form of </a:t>
            </a:r>
          </a:p>
          <a:p>
            <a:pPr algn="ctr"/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 5 = 6(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 1)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15000" y="3276600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distributive property </a:t>
            </a:r>
          </a:p>
        </p:txBody>
      </p:sp>
      <p:sp>
        <p:nvSpPr>
          <p:cNvPr id="4" name="Rectangle 3"/>
          <p:cNvSpPr/>
          <p:nvPr/>
        </p:nvSpPr>
        <p:spPr>
          <a:xfrm>
            <a:off x="5715000" y="1828800"/>
            <a:ext cx="2971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the point-slope form of a line with slope 6 which passes through </a:t>
            </a:r>
            <a:endParaRPr lang="en-US" sz="2000" dirty="0" smtClean="0">
              <a:solidFill>
                <a:srgbClr val="008080"/>
              </a:solidFill>
            </a:endParaRPr>
          </a:p>
          <a:p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dirty="0">
                <a:solidFill>
                  <a:srgbClr val="008080"/>
                </a:solidFill>
              </a:rPr>
              <a:t>1, 5). 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438400" y="3200400"/>
          <a:ext cx="213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2133360" imgH="469800" progId="Equation.DSMT4">
                  <p:embed/>
                </p:oleObj>
              </mc:Choice>
              <mc:Fallback>
                <p:oleObj name="Equation" r:id="rId3" imgW="2133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200400"/>
                        <a:ext cx="213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438400" y="3835400"/>
          <a:ext cx="1892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1892160" imgH="355320" progId="Equation.DSMT4">
                  <p:embed/>
                </p:oleObj>
              </mc:Choice>
              <mc:Fallback>
                <p:oleObj name="Equation" r:id="rId5" imgW="18921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835400"/>
                        <a:ext cx="1892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921000" y="4419600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1384200" imgH="355320" progId="Equation.DSMT4">
                  <p:embed/>
                </p:oleObj>
              </mc:Choice>
              <mc:Fallback>
                <p:oleObj name="Equation" r:id="rId7" imgW="13842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4419600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715000" y="3810000"/>
            <a:ext cx="21714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8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add 5 to both sides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Straight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It is helpful to remember that if a line passes through the origin, which is the point (0, 0), then the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-intercept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= 0; and if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= 0, the line goes through the origin.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Graph ordered pairs.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Graph linear equations.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Find the slope of a line.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Find the equation of a line given two characteristics of the line.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Straight 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61963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>
              <a:tabLst>
                <a:tab pos="461963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Over short ranges of the variable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, a straight line can be a very useful approximation to a graph. Straight lines are simpler to work with algebraically and numerically.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Straight 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29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Slope of a Line</a:t>
            </a: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sz="1000" b="1" dirty="0">
              <a:solidFill>
                <a:srgbClr val="000000"/>
              </a:solidFill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7671608"/>
              </p:ext>
            </p:extLst>
          </p:nvPr>
        </p:nvGraphicFramePr>
        <p:xfrm>
          <a:off x="1504950" y="2057400"/>
          <a:ext cx="61341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6134040" imgH="1447560" progId="Equation.DSMT4">
                  <p:embed/>
                </p:oleObj>
              </mc:Choice>
              <mc:Fallback>
                <p:oleObj name="Equation" r:id="rId3" imgW="6134040" imgH="1447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2057400"/>
                        <a:ext cx="61341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Slope of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slope of the line that contains the two points </a:t>
            </a:r>
            <a:r>
              <a:rPr lang="en-US" dirty="0" smtClean="0">
                <a:solidFill>
                  <a:srgbClr val="0000FF"/>
                </a:solidFill>
              </a:rPr>
              <a:t>(−2, 3)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FF"/>
                </a:solidFill>
              </a:rPr>
              <a:t>(5, −1) </a:t>
            </a:r>
            <a:r>
              <a:rPr lang="en-US" dirty="0" smtClean="0"/>
              <a:t>and then graph the line. </a:t>
            </a:r>
          </a:p>
          <a:p>
            <a:r>
              <a:rPr lang="en-US" b="1" dirty="0" smtClean="0"/>
              <a:t>Solution:</a:t>
            </a:r>
          </a:p>
          <a:p>
            <a:r>
              <a:rPr lang="en-US" dirty="0" smtClean="0"/>
              <a:t>Using 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-25000" dirty="0" smtClean="0">
                <a:solidFill>
                  <a:srgbClr val="000099"/>
                </a:solidFill>
              </a:rPr>
              <a:t>1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baseline="-25000" dirty="0" smtClean="0">
                <a:solidFill>
                  <a:srgbClr val="000099"/>
                </a:solidFill>
              </a:rPr>
              <a:t>1</a:t>
            </a:r>
            <a:r>
              <a:rPr lang="en-US" dirty="0" smtClean="0">
                <a:solidFill>
                  <a:srgbClr val="000099"/>
                </a:solidFill>
              </a:rPr>
              <a:t>) = (−2, 3)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-25000" dirty="0" smtClean="0">
                <a:solidFill>
                  <a:srgbClr val="000099"/>
                </a:solidFill>
              </a:rPr>
              <a:t>2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baseline="-25000" dirty="0" smtClean="0">
                <a:solidFill>
                  <a:srgbClr val="000099"/>
                </a:solidFill>
              </a:rPr>
              <a:t>2</a:t>
            </a:r>
            <a:r>
              <a:rPr lang="en-US" dirty="0" smtClean="0">
                <a:solidFill>
                  <a:srgbClr val="000099"/>
                </a:solidFill>
              </a:rPr>
              <a:t>) = (5, −1)</a:t>
            </a:r>
            <a:r>
              <a:rPr lang="en-US" dirty="0" smtClean="0"/>
              <a:t>, </a:t>
            </a:r>
            <a:endParaRPr lang="en-US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211920"/>
              </p:ext>
            </p:extLst>
          </p:nvPr>
        </p:nvGraphicFramePr>
        <p:xfrm>
          <a:off x="2057400" y="3632200"/>
          <a:ext cx="1625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1625400" imgH="927000" progId="Equation.DSMT4">
                  <p:embed/>
                </p:oleObj>
              </mc:Choice>
              <mc:Fallback>
                <p:oleObj name="Equation" r:id="rId3" imgW="1625400" imgH="927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632200"/>
                        <a:ext cx="1625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810000" y="3644900"/>
          <a:ext cx="1460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1460160" imgH="952200" progId="Equation.DSMT4">
                  <p:embed/>
                </p:oleObj>
              </mc:Choice>
              <mc:Fallback>
                <p:oleObj name="Equation" r:id="rId5" imgW="146016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644900"/>
                        <a:ext cx="1460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34000" y="3644900"/>
          <a:ext cx="167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1676160" imgH="838080" progId="Equation.DSMT4">
                  <p:embed/>
                </p:oleObj>
              </mc:Choice>
              <mc:Fallback>
                <p:oleObj name="Equation" r:id="rId7" imgW="1676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644900"/>
                        <a:ext cx="167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Slope of a Line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Or, using 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-25000" dirty="0" smtClean="0">
                <a:solidFill>
                  <a:srgbClr val="000099"/>
                </a:solidFill>
              </a:rPr>
              <a:t>1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baseline="-25000" dirty="0" smtClean="0">
                <a:solidFill>
                  <a:srgbClr val="000099"/>
                </a:solidFill>
              </a:rPr>
              <a:t>1</a:t>
            </a:r>
            <a:r>
              <a:rPr lang="en-US" dirty="0" smtClean="0">
                <a:solidFill>
                  <a:srgbClr val="000099"/>
                </a:solidFill>
              </a:rPr>
              <a:t>) = (−2, 3)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-25000" dirty="0" smtClean="0">
                <a:solidFill>
                  <a:srgbClr val="000099"/>
                </a:solidFill>
              </a:rPr>
              <a:t>2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baseline="-25000" dirty="0" smtClean="0">
                <a:solidFill>
                  <a:srgbClr val="000099"/>
                </a:solidFill>
              </a:rPr>
              <a:t>2</a:t>
            </a:r>
            <a:r>
              <a:rPr lang="en-US" dirty="0" smtClean="0">
                <a:solidFill>
                  <a:srgbClr val="000099"/>
                </a:solidFill>
              </a:rPr>
              <a:t>) = (5, −1)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9600" y="4452768"/>
            <a:ext cx="3733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slope                 indicates that </a:t>
            </a:r>
          </a:p>
          <a:p>
            <a:endParaRPr lang="en-US" sz="1000" dirty="0" smtClean="0">
              <a:solidFill>
                <a:srgbClr val="008080"/>
              </a:solidFill>
            </a:endParaRPr>
          </a:p>
          <a:p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changes −4 units for every change of 7 units in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753648" y="4343400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825500" imgH="622300" progId="Equation.DSMT4">
                  <p:embed/>
                </p:oleObj>
              </mc:Choice>
              <mc:Fallback>
                <p:oleObj name="Equation" r:id="rId3" imgW="825500" imgH="6223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3648" y="4343400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2" name="Picture 6" descr="C:\Documents and Settings\Nagesh\Desktop\CH_1_Sec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07148" y="2023854"/>
            <a:ext cx="3657600" cy="3614946"/>
          </a:xfrm>
          <a:prstGeom prst="rect">
            <a:avLst/>
          </a:prstGeom>
          <a:noFill/>
        </p:spPr>
      </p:pic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685800" y="2209800"/>
          <a:ext cx="1625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6" imgW="1625400" imgH="927000" progId="Equation.DSMT4">
                  <p:embed/>
                </p:oleObj>
              </mc:Choice>
              <mc:Fallback>
                <p:oleObj name="Equation" r:id="rId6" imgW="16254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09800"/>
                        <a:ext cx="1625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438400" y="2209800"/>
          <a:ext cx="146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8" imgW="1460160" imgH="876240" progId="Equation.DSMT4">
                  <p:embed/>
                </p:oleObj>
              </mc:Choice>
              <mc:Fallback>
                <p:oleObj name="Equation" r:id="rId8" imgW="14601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209800"/>
                        <a:ext cx="146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38400" y="32004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0" imgW="1663560" imgH="838080" progId="Equation.DSMT4">
                  <p:embed/>
                </p:oleObj>
              </mc:Choice>
              <mc:Fallback>
                <p:oleObj name="Equation" r:id="rId10" imgW="1663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200400"/>
                        <a:ext cx="166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Straight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61963" algn="l"/>
                <a:tab pos="1139825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Forms of Linear Equations</a:t>
            </a:r>
          </a:p>
          <a:p>
            <a:pPr>
              <a:tabLst>
                <a:tab pos="461963" algn="l"/>
                <a:tab pos="1139825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b="1" dirty="0" smtClean="0">
                <a:solidFill>
                  <a:srgbClr val="C00000"/>
                </a:solidFill>
              </a:rPr>
              <a:t>Standard form: </a:t>
            </a:r>
          </a:p>
          <a:p>
            <a:pPr>
              <a:tabLst>
                <a:tab pos="461963" algn="l"/>
                <a:tab pos="1139825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	</a:t>
            </a:r>
            <a:r>
              <a:rPr lang="en-US" i="1" dirty="0" smtClean="0">
                <a:solidFill>
                  <a:srgbClr val="0000FF"/>
                </a:solidFill>
              </a:rPr>
              <a:t>Ax</a:t>
            </a:r>
            <a:r>
              <a:rPr lang="en-US" dirty="0" smtClean="0">
                <a:solidFill>
                  <a:srgbClr val="0000FF"/>
                </a:solidFill>
              </a:rPr>
              <a:t> + </a:t>
            </a:r>
            <a:r>
              <a:rPr lang="en-US" i="1" dirty="0" smtClean="0">
                <a:solidFill>
                  <a:srgbClr val="0000FF"/>
                </a:solidFill>
              </a:rPr>
              <a:t>By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are not both 0.</a:t>
            </a:r>
          </a:p>
          <a:p>
            <a:pPr>
              <a:tabLst>
                <a:tab pos="461963" algn="l"/>
                <a:tab pos="1139825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b="1" dirty="0" smtClean="0">
                <a:solidFill>
                  <a:srgbClr val="C00000"/>
                </a:solidFill>
              </a:rPr>
              <a:t>Slope-intercept form: </a:t>
            </a:r>
          </a:p>
          <a:p>
            <a:pPr>
              <a:tabLst>
                <a:tab pos="461963" algn="l"/>
                <a:tab pos="1139825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	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mx</a:t>
            </a:r>
            <a:r>
              <a:rPr lang="en-US" dirty="0" smtClean="0">
                <a:solidFill>
                  <a:srgbClr val="0000FF"/>
                </a:solidFill>
              </a:rPr>
              <a:t> +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</a:p>
          <a:p>
            <a:pPr>
              <a:tabLst>
                <a:tab pos="461963" algn="l"/>
                <a:tab pos="1139825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The slope of the line is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. The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-intercept is the 	point (0,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). The coordinate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is also called the 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y-­</a:t>
            </a:r>
            <a:r>
              <a:rPr lang="en-US" dirty="0" smtClean="0">
                <a:solidFill>
                  <a:srgbClr val="000000"/>
                </a:solidFill>
              </a:rPr>
              <a:t>intercept.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Straight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61963" algn="l"/>
                <a:tab pos="1139825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Forms of Linear Equations (cont.)</a:t>
            </a:r>
          </a:p>
          <a:p>
            <a:pPr>
              <a:tabLst>
                <a:tab pos="461963" algn="l"/>
                <a:tab pos="1139825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b="1" dirty="0" smtClean="0">
                <a:solidFill>
                  <a:srgbClr val="C00000"/>
                </a:solidFill>
              </a:rPr>
              <a:t>Point-slope form: </a:t>
            </a:r>
          </a:p>
          <a:p>
            <a:pPr>
              <a:tabLst>
                <a:tab pos="461963" algn="l"/>
                <a:tab pos="1139825" algn="l"/>
              </a:tabLst>
            </a:pPr>
            <a:r>
              <a:rPr lang="es-ES" dirty="0" smtClean="0">
                <a:solidFill>
                  <a:srgbClr val="000000"/>
                </a:solidFill>
              </a:rPr>
              <a:t>		</a:t>
            </a:r>
            <a:r>
              <a:rPr lang="es-ES" i="1" dirty="0" smtClean="0">
                <a:solidFill>
                  <a:srgbClr val="0000FF"/>
                </a:solidFill>
              </a:rPr>
              <a:t>y</a:t>
            </a:r>
            <a:r>
              <a:rPr lang="es-ES" dirty="0" smtClean="0">
                <a:solidFill>
                  <a:srgbClr val="0000FF"/>
                </a:solidFill>
              </a:rPr>
              <a:t> −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s-ES" dirty="0" smtClean="0">
                <a:solidFill>
                  <a:srgbClr val="0000FF"/>
                </a:solidFill>
              </a:rPr>
              <a:t> = </a:t>
            </a:r>
            <a:r>
              <a:rPr lang="es-ES" i="1" dirty="0" smtClean="0">
                <a:solidFill>
                  <a:srgbClr val="0000FF"/>
                </a:solidFill>
              </a:rPr>
              <a:t>m</a:t>
            </a:r>
            <a:r>
              <a:rPr lang="es-ES" dirty="0" smtClean="0">
                <a:solidFill>
                  <a:srgbClr val="0000FF"/>
                </a:solidFill>
              </a:rPr>
              <a:t>(</a:t>
            </a:r>
            <a:r>
              <a:rPr lang="es-ES" i="1" dirty="0" smtClean="0">
                <a:solidFill>
                  <a:srgbClr val="0000FF"/>
                </a:solidFill>
              </a:rPr>
              <a:t>x</a:t>
            </a:r>
            <a:r>
              <a:rPr lang="es-ES" dirty="0" smtClean="0">
                <a:solidFill>
                  <a:srgbClr val="0000FF"/>
                </a:solidFill>
              </a:rPr>
              <a:t> −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s-ES" dirty="0" smtClean="0">
                <a:solidFill>
                  <a:srgbClr val="0000FF"/>
                </a:solidFill>
              </a:rPr>
              <a:t>)</a:t>
            </a:r>
          </a:p>
          <a:p>
            <a:pPr>
              <a:tabLst>
                <a:tab pos="461963" algn="l"/>
                <a:tab pos="1139825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The slope of the line is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, and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) is a point on 	the line.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Equation of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equation of the line in slope-intercept form containing the two points </a:t>
            </a:r>
            <a:r>
              <a:rPr lang="en-US" dirty="0" smtClean="0">
                <a:solidFill>
                  <a:srgbClr val="000099"/>
                </a:solidFill>
              </a:rPr>
              <a:t>(1, −5)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99"/>
                </a:solidFill>
              </a:rPr>
              <a:t>(10, 22).</a:t>
            </a:r>
          </a:p>
          <a:p>
            <a:r>
              <a:rPr lang="en-US" b="1" dirty="0" smtClean="0"/>
              <a:t>Solution:</a:t>
            </a:r>
          </a:p>
          <a:p>
            <a:r>
              <a:rPr lang="en-US" dirty="0" smtClean="0"/>
              <a:t>First find the slope: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sz="1000" dirty="0" smtClean="0"/>
          </a:p>
          <a:p>
            <a:r>
              <a:rPr lang="en-US" dirty="0" smtClean="0"/>
              <a:t>Because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= </a:t>
            </a:r>
            <a:r>
              <a:rPr lang="en-US" i="1" dirty="0" smtClean="0">
                <a:solidFill>
                  <a:srgbClr val="000099"/>
                </a:solidFill>
              </a:rPr>
              <a:t>mx</a:t>
            </a:r>
            <a:r>
              <a:rPr lang="en-US" dirty="0" smtClean="0">
                <a:solidFill>
                  <a:srgbClr val="000099"/>
                </a:solidFill>
              </a:rPr>
              <a:t> + </a:t>
            </a:r>
            <a:r>
              <a:rPr lang="en-US" i="1" dirty="0" smtClean="0">
                <a:solidFill>
                  <a:srgbClr val="000099"/>
                </a:solidFill>
              </a:rPr>
              <a:t>b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000099"/>
                </a:solidFill>
              </a:rPr>
              <a:t>m</a:t>
            </a:r>
            <a:r>
              <a:rPr lang="en-US" dirty="0" smtClean="0">
                <a:solidFill>
                  <a:srgbClr val="000099"/>
                </a:solidFill>
              </a:rPr>
              <a:t> = 3</a:t>
            </a:r>
            <a:r>
              <a:rPr lang="en-US" dirty="0" smtClean="0"/>
              <a:t>, we know that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= 3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+ </a:t>
            </a:r>
            <a:r>
              <a:rPr lang="en-US" i="1" dirty="0" smtClean="0">
                <a:solidFill>
                  <a:srgbClr val="000099"/>
                </a:solidFill>
              </a:rPr>
              <a:t>b</a:t>
            </a:r>
            <a:r>
              <a:rPr lang="en-US" dirty="0" smtClean="0"/>
              <a:t>. Now we only need to determine the value of </a:t>
            </a:r>
            <a:r>
              <a:rPr lang="en-US" i="1" dirty="0" smtClean="0"/>
              <a:t>b</a:t>
            </a:r>
            <a:r>
              <a:rPr lang="en-US" dirty="0" smtClean="0"/>
              <a:t>. To do so, either point can be used.</a:t>
            </a:r>
            <a:endParaRPr lang="en-US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540168"/>
              </p:ext>
            </p:extLst>
          </p:nvPr>
        </p:nvGraphicFramePr>
        <p:xfrm>
          <a:off x="1828800" y="3371850"/>
          <a:ext cx="1625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1625400" imgH="927000" progId="Equation.DSMT4">
                  <p:embed/>
                </p:oleObj>
              </mc:Choice>
              <mc:Fallback>
                <p:oleObj name="Equation" r:id="rId3" imgW="1625400" imgH="927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71850"/>
                        <a:ext cx="1625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543300" y="3352800"/>
          <a:ext cx="1638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1638000" imgH="876240" progId="Equation.DSMT4">
                  <p:embed/>
                </p:oleObj>
              </mc:Choice>
              <mc:Fallback>
                <p:oleObj name="Equation" r:id="rId5" imgW="16380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352800"/>
                        <a:ext cx="1638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257800" y="33909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698400" imgH="838080" progId="Equation.DSMT4">
                  <p:embed/>
                </p:oleObj>
              </mc:Choice>
              <mc:Fallback>
                <p:oleObj name="Equation" r:id="rId7" imgW="698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3909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6032500" y="36703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558720" imgH="291960" progId="Equation.DSMT4">
                  <p:embed/>
                </p:oleObj>
              </mc:Choice>
              <mc:Fallback>
                <p:oleObj name="Equation" r:id="rId9" imgW="5587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36703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588</Words>
  <Application>Microsoft Office PowerPoint</Application>
  <PresentationFormat>On-screen Show (4:3)</PresentationFormat>
  <Paragraphs>74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Symbol</vt:lpstr>
      <vt:lpstr>Calibri</vt:lpstr>
      <vt:lpstr>Courier New</vt:lpstr>
      <vt:lpstr>Office Theme</vt:lpstr>
      <vt:lpstr>Equation</vt:lpstr>
      <vt:lpstr>Section 1.5</vt:lpstr>
      <vt:lpstr>Objectives</vt:lpstr>
      <vt:lpstr>Straight Lines </vt:lpstr>
      <vt:lpstr>Straight Lines </vt:lpstr>
      <vt:lpstr>Example 1: Slope of a Line</vt:lpstr>
      <vt:lpstr>Example 1: Slope of a Line (cont.)</vt:lpstr>
      <vt:lpstr>Straight Lines</vt:lpstr>
      <vt:lpstr>Straight Lines</vt:lpstr>
      <vt:lpstr>Example 2: Equation of a Line</vt:lpstr>
      <vt:lpstr>Example 2: Equation of a Line (cont.)</vt:lpstr>
      <vt:lpstr>Example 2: Equation of a Line (cont.)</vt:lpstr>
      <vt:lpstr>Example 3: Equation of a Line</vt:lpstr>
      <vt:lpstr>Example 3: Equation of a Line (cont.)</vt:lpstr>
      <vt:lpstr>Example 4: Equation of a Line</vt:lpstr>
      <vt:lpstr>Straight Lines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30</cp:revision>
  <dcterms:created xsi:type="dcterms:W3CDTF">2013-04-26T14:43:13Z</dcterms:created>
  <dcterms:modified xsi:type="dcterms:W3CDTF">2017-08-03T14:11:20Z</dcterms:modified>
</cp:coreProperties>
</file>