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6" Type="http://schemas.openxmlformats.org/officeDocument/2006/relationships/image" Target="../media/image36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48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A597-CDB8-477D-94DF-2AFC03870507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40139-1891-4A70-94B2-8615495637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1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8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97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0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0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11.bin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14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1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1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20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2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2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27.bin"/><Relationship Id="rId18" Type="http://schemas.openxmlformats.org/officeDocument/2006/relationships/image" Target="../media/image134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28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13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142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wmf"/><Relationship Id="rId20" Type="http://schemas.openxmlformats.org/officeDocument/2006/relationships/image" Target="../media/image143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138.wmf"/><Relationship Id="rId19" Type="http://schemas.openxmlformats.org/officeDocument/2006/relationships/oleObject" Target="../embeddings/oleObject138.bin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4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4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8.w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36.w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3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1.wmf"/><Relationship Id="rId32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33.wmf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8.bin"/><Relationship Id="rId31" Type="http://schemas.openxmlformats.org/officeDocument/2006/relationships/oleObject" Target="../embeddings/oleObject34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34.wmf"/><Relationship Id="rId8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Function Evaluation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57200" algn="l"/>
              </a:tabLst>
            </a:pPr>
            <a:r>
              <a:rPr lang="en-US" b="1" dirty="0"/>
              <a:t>b.	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r>
              <a:rPr lang="en-US" b="1" dirty="0"/>
              <a:t>Solution: </a:t>
            </a:r>
          </a:p>
          <a:p>
            <a:r>
              <a:rPr lang="pt-BR" dirty="0"/>
              <a:t>Substitute </a:t>
            </a:r>
            <a:r>
              <a:rPr lang="pt-BR" i="1" dirty="0"/>
              <a:t>x </a:t>
            </a:r>
            <a:r>
              <a:rPr lang="pt-BR" dirty="0"/>
              <a:t>+ </a:t>
            </a:r>
            <a:r>
              <a:rPr lang="pt-BR" i="1" dirty="0"/>
              <a:t>h</a:t>
            </a:r>
            <a:r>
              <a:rPr lang="pt-BR" dirty="0"/>
              <a:t> for </a:t>
            </a:r>
            <a:r>
              <a:rPr lang="pt-BR" i="1" dirty="0"/>
              <a:t>x</a:t>
            </a:r>
            <a:r>
              <a:rPr lang="pt-BR" dirty="0"/>
              <a:t>. </a:t>
            </a:r>
            <a:endParaRPr lang="en-US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30352" y="3098800"/>
          <a:ext cx="1168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3" imgW="1168200" imgH="469800" progId="Equation.DSMT4">
                  <p:embed/>
                </p:oleObj>
              </mc:Choice>
              <mc:Fallback>
                <p:oleObj name="Equation" r:id="rId3" imgW="11682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098800"/>
                        <a:ext cx="1168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752600" y="3048000"/>
          <a:ext cx="2806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5" imgW="2806560" imgH="533160" progId="Equation.DSMT4">
                  <p:embed/>
                </p:oleObj>
              </mc:Choice>
              <mc:Fallback>
                <p:oleObj name="Equation" r:id="rId5" imgW="280656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2806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5486400" y="3263900"/>
          <a:ext cx="2273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7" imgW="2273040" imgH="241200" progId="Equation.DSMT4">
                  <p:embed/>
                </p:oleObj>
              </mc:Choice>
              <mc:Fallback>
                <p:oleObj name="Equation" r:id="rId7" imgW="227304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63900"/>
                        <a:ext cx="2273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752600" y="3733800"/>
          <a:ext cx="3454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9" imgW="3454200" imgH="380880" progId="Equation.DSMT4">
                  <p:embed/>
                </p:oleObj>
              </mc:Choice>
              <mc:Fallback>
                <p:oleObj name="Equation" r:id="rId9" imgW="345420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33800"/>
                        <a:ext cx="3454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Function Evaluation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57200" algn="l"/>
              </a:tabLst>
            </a:pPr>
            <a:r>
              <a:rPr lang="en-US" b="1" dirty="0"/>
              <a:t>c.	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r>
              <a:rPr lang="en-US" b="1" dirty="0"/>
              <a:t>Solution: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3187700"/>
            <a:ext cx="2926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difference between </a:t>
            </a:r>
            <a:r>
              <a:rPr lang="en-US" sz="2000" i="1" dirty="0">
                <a:solidFill>
                  <a:srgbClr val="008080"/>
                </a:solidFill>
              </a:rPr>
              <a:t>F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+ </a:t>
            </a:r>
            <a:r>
              <a:rPr lang="en-US" sz="2000" i="1" dirty="0">
                <a:solidFill>
                  <a:srgbClr val="008080"/>
                </a:solidFill>
              </a:rPr>
              <a:t>h</a:t>
            </a:r>
            <a:r>
              <a:rPr lang="en-US" sz="2000" dirty="0">
                <a:solidFill>
                  <a:srgbClr val="008080"/>
                </a:solidFill>
              </a:rPr>
              <a:t>) and </a:t>
            </a:r>
            <a:r>
              <a:rPr lang="en-US" sz="2000" i="1" dirty="0">
                <a:solidFill>
                  <a:srgbClr val="008080"/>
                </a:solidFill>
              </a:rPr>
              <a:t>F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30352" y="2438400"/>
          <a:ext cx="213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3" imgW="2133360" imgH="469800" progId="Equation.DSMT4">
                  <p:embed/>
                </p:oleObj>
              </mc:Choice>
              <mc:Fallback>
                <p:oleObj name="Equation" r:id="rId3" imgW="21333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438400"/>
                        <a:ext cx="2133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117600" y="3048000"/>
          <a:ext cx="4762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5" imgW="4762440" imgH="672840" progId="Equation.DSMT4">
                  <p:embed/>
                </p:oleObj>
              </mc:Choice>
              <mc:Fallback>
                <p:oleObj name="Equation" r:id="rId5" imgW="4762440" imgH="672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048000"/>
                        <a:ext cx="4762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117600" y="3962400"/>
          <a:ext cx="4775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7" imgW="4775040" imgH="380880" progId="Equation.DSMT4">
                  <p:embed/>
                </p:oleObj>
              </mc:Choice>
              <mc:Fallback>
                <p:oleObj name="Equation" r:id="rId7" imgW="477504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962400"/>
                        <a:ext cx="4775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117600" y="4648200"/>
          <a:ext cx="2133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9" imgW="2133360" imgH="380880" progId="Equation.DSMT4">
                  <p:embed/>
                </p:oleObj>
              </mc:Choice>
              <mc:Fallback>
                <p:oleObj name="Equation" r:id="rId9" imgW="21333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648200"/>
                        <a:ext cx="2133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Piecewise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real estate broker charges a commission of </a:t>
            </a:r>
            <a:r>
              <a:rPr lang="en-US" dirty="0">
                <a:solidFill>
                  <a:srgbClr val="0000FF"/>
                </a:solidFill>
              </a:rPr>
              <a:t>6%</a:t>
            </a:r>
            <a:r>
              <a:rPr lang="en-US" dirty="0"/>
              <a:t> on sales valued up to </a:t>
            </a:r>
            <a:r>
              <a:rPr lang="en-US" dirty="0">
                <a:solidFill>
                  <a:srgbClr val="0000FF"/>
                </a:solidFill>
              </a:rPr>
              <a:t>$300,000</a:t>
            </a:r>
            <a:r>
              <a:rPr lang="en-US" dirty="0"/>
              <a:t>. For sales valued at more than </a:t>
            </a:r>
            <a:r>
              <a:rPr lang="en-US" dirty="0">
                <a:solidFill>
                  <a:srgbClr val="0000FF"/>
                </a:solidFill>
              </a:rPr>
              <a:t>$300,000</a:t>
            </a:r>
            <a:r>
              <a:rPr lang="en-US" dirty="0"/>
              <a:t>, the commission is </a:t>
            </a:r>
            <a:r>
              <a:rPr lang="en-US" dirty="0">
                <a:solidFill>
                  <a:srgbClr val="0000FF"/>
                </a:solidFill>
              </a:rPr>
              <a:t>$6000</a:t>
            </a:r>
            <a:r>
              <a:rPr lang="en-US" dirty="0"/>
              <a:t> plus </a:t>
            </a:r>
            <a:r>
              <a:rPr lang="en-US" dirty="0">
                <a:solidFill>
                  <a:srgbClr val="0000FF"/>
                </a:solidFill>
              </a:rPr>
              <a:t>4%</a:t>
            </a:r>
            <a:r>
              <a:rPr lang="en-US" dirty="0"/>
              <a:t> of the sale price.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a.	</a:t>
            </a:r>
            <a:r>
              <a:rPr lang="en-US" dirty="0"/>
              <a:t>Represent the commission earned as a function </a:t>
            </a:r>
            <a:r>
              <a:rPr lang="en-US" i="1" dirty="0"/>
              <a:t>R. 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266242" name="Object 2"/>
          <p:cNvGraphicFramePr>
            <a:graphicFrameLocks noChangeAspect="1"/>
          </p:cNvGraphicFramePr>
          <p:nvPr/>
        </p:nvGraphicFramePr>
        <p:xfrm>
          <a:off x="530352" y="4297680"/>
          <a:ext cx="6057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6057900" imgH="1028700" progId="Equation.DSMT4">
                  <p:embed/>
                </p:oleObj>
              </mc:Choice>
              <mc:Fallback>
                <p:oleObj name="Equation" r:id="rId3" imgW="6057900" imgH="1028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297680"/>
                        <a:ext cx="6057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9624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Piecewise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b="1" dirty="0"/>
              <a:t>b.	</a:t>
            </a:r>
            <a:r>
              <a:rPr lang="en-US" dirty="0"/>
              <a:t>Find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(200,000)</a:t>
            </a:r>
            <a:r>
              <a:rPr lang="en-US" dirty="0"/>
              <a:t>. </a:t>
            </a:r>
          </a:p>
          <a:p>
            <a:pPr marL="457200" indent="-457200"/>
            <a:r>
              <a:rPr lang="en-US" b="1" dirty="0"/>
              <a:t>Solution:</a:t>
            </a:r>
            <a:r>
              <a:rPr lang="en-US" dirty="0"/>
              <a:t> </a:t>
            </a:r>
          </a:p>
          <a:p>
            <a:pPr marL="457200" indent="-457200"/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(200,000)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2400"/>
              </a:spcBef>
            </a:pPr>
            <a:r>
              <a:rPr lang="en-US" b="1" dirty="0"/>
              <a:t>c.	</a:t>
            </a:r>
            <a:r>
              <a:rPr lang="en-US" dirty="0"/>
              <a:t>Find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(500,000)</a:t>
            </a:r>
            <a:r>
              <a:rPr lang="en-US" dirty="0"/>
              <a:t>.</a:t>
            </a:r>
            <a:r>
              <a:rPr lang="en-US" i="1" dirty="0"/>
              <a:t> </a:t>
            </a:r>
          </a:p>
          <a:p>
            <a:pPr marL="457200" indent="-457200"/>
            <a:r>
              <a:rPr lang="en-US" b="1" dirty="0"/>
              <a:t>Solution: </a:t>
            </a:r>
          </a:p>
          <a:p>
            <a:pPr marL="457200" indent="-457200"/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(500,000)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2362200"/>
            <a:ext cx="2468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Use </a:t>
            </a:r>
            <a:r>
              <a:rPr lang="en-US" sz="2000" i="1" dirty="0">
                <a:solidFill>
                  <a:srgbClr val="008080"/>
                </a:solidFill>
              </a:rPr>
              <a:t>R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 = 0.06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since 200,000 ≤ 300,000.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4130814"/>
            <a:ext cx="2468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Use </a:t>
            </a:r>
            <a:r>
              <a:rPr lang="en-US" sz="2000" i="1" dirty="0">
                <a:solidFill>
                  <a:srgbClr val="008080"/>
                </a:solidFill>
              </a:rPr>
              <a:t>R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 = 0.04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since 500,000 &gt; 300,000.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71700" y="2311400"/>
            <a:ext cx="257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 0.06(200,000)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84700" y="2336800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 </a:t>
            </a:r>
            <a:r>
              <a:rPr lang="en-US" sz="2800" dirty="0">
                <a:solidFill>
                  <a:srgbClr val="FF0000"/>
                </a:solidFill>
              </a:rPr>
              <a:t>$12,000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146300" y="4038600"/>
            <a:ext cx="3749040" cy="1564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672"/>
              </a:spcBef>
            </a:pPr>
            <a:r>
              <a:rPr lang="en-US" sz="2800" dirty="0">
                <a:solidFill>
                  <a:srgbClr val="000099"/>
                </a:solidFill>
              </a:rPr>
              <a:t>= 0.04(500,000) + 6000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</a:p>
          <a:p>
            <a:pPr marL="457200" indent="-457200">
              <a:spcBef>
                <a:spcPts val="672"/>
              </a:spcBef>
              <a:tabLst>
                <a:tab pos="2120900" algn="l"/>
              </a:tabLst>
            </a:pPr>
            <a:r>
              <a:rPr lang="en-US" sz="2800" dirty="0">
                <a:solidFill>
                  <a:srgbClr val="000099"/>
                </a:solidFill>
              </a:rPr>
              <a:t>= 20,000 + 6000 </a:t>
            </a:r>
          </a:p>
          <a:p>
            <a:pPr marL="457200" indent="-457200">
              <a:spcBef>
                <a:spcPts val="672"/>
              </a:spcBef>
              <a:tabLst>
                <a:tab pos="2120900" algn="l"/>
              </a:tabLst>
            </a:pPr>
            <a:r>
              <a:rPr lang="en-US" sz="2800" dirty="0">
                <a:solidFill>
                  <a:srgbClr val="000099"/>
                </a:solidFill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$26,000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domain of the following functions.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Solution: </a:t>
            </a:r>
          </a:p>
          <a:p>
            <a:r>
              <a:rPr lang="en-US" dirty="0"/>
              <a:t>Since no denominator can be 0, </a:t>
            </a:r>
            <a:r>
              <a:rPr lang="en-US" i="1" dirty="0">
                <a:solidFill>
                  <a:srgbClr val="000099"/>
                </a:solidFill>
              </a:rPr>
              <a:t>x </a:t>
            </a:r>
            <a:r>
              <a:rPr lang="en-US" dirty="0">
                <a:solidFill>
                  <a:srgbClr val="000099"/>
                </a:solidFill>
              </a:rPr>
              <a:t>– 2 ≠ 0</a:t>
            </a:r>
            <a:r>
              <a:rPr lang="en-US" dirty="0"/>
              <a:t>. Thus the domain consists of all real numbers but 2. We indicate this by writing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≠ 2</a:t>
            </a:r>
            <a:r>
              <a:rPr lang="en-US" dirty="0"/>
              <a:t>.</a:t>
            </a:r>
          </a:p>
        </p:txBody>
      </p:sp>
      <p:graphicFrame>
        <p:nvGraphicFramePr>
          <p:cNvPr id="268290" name="Object 2"/>
          <p:cNvGraphicFramePr>
            <a:graphicFrameLocks noChangeAspect="1"/>
          </p:cNvGraphicFramePr>
          <p:nvPr/>
        </p:nvGraphicFramePr>
        <p:xfrm>
          <a:off x="530352" y="1905000"/>
          <a:ext cx="223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2235200" imgH="838200" progId="Equation.DSMT4">
                  <p:embed/>
                </p:oleObj>
              </mc:Choice>
              <mc:Fallback>
                <p:oleObj name="Equation" r:id="rId3" imgW="2235200" imgH="838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905000"/>
                        <a:ext cx="223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Domain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/>
              <a:t>Solution: </a:t>
            </a:r>
          </a:p>
          <a:p>
            <a:pPr>
              <a:spcBef>
                <a:spcPts val="1200"/>
              </a:spcBef>
            </a:pPr>
            <a:r>
              <a:rPr lang="en-US" dirty="0"/>
              <a:t>Since we are only interested in real numbers, </a:t>
            </a:r>
            <a:r>
              <a:rPr lang="en-US" i="1" dirty="0">
                <a:solidFill>
                  <a:srgbClr val="000099"/>
                </a:solidFill>
              </a:rPr>
              <a:t>x </a:t>
            </a:r>
            <a:r>
              <a:rPr lang="en-US" dirty="0">
                <a:solidFill>
                  <a:srgbClr val="000099"/>
                </a:solidFill>
              </a:rPr>
              <a:t>− 2 </a:t>
            </a:r>
            <a:r>
              <a:rPr lang="en-US" dirty="0"/>
              <a:t>must be nonnegative. Thus the domain is indicated by </a:t>
            </a:r>
            <a:r>
              <a:rPr lang="en-US" i="1" dirty="0">
                <a:solidFill>
                  <a:srgbClr val="000099"/>
                </a:solidFill>
              </a:rPr>
              <a:t>x </a:t>
            </a:r>
            <a:r>
              <a:rPr lang="en-US" dirty="0">
                <a:solidFill>
                  <a:srgbClr val="000099"/>
                </a:solidFill>
              </a:rPr>
              <a:t>− 2 ≥ 0</a:t>
            </a:r>
            <a:r>
              <a:rPr lang="en-US" dirty="0"/>
              <a:t> or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≥ 2</a:t>
            </a:r>
            <a:r>
              <a:rPr lang="en-US" dirty="0"/>
              <a:t>.</a:t>
            </a:r>
          </a:p>
        </p:txBody>
      </p:sp>
      <p:graphicFrame>
        <p:nvGraphicFramePr>
          <p:cNvPr id="268290" name="Object 2"/>
          <p:cNvGraphicFramePr>
            <a:graphicFrameLocks noChangeAspect="1"/>
          </p:cNvGraphicFramePr>
          <p:nvPr/>
        </p:nvGraphicFramePr>
        <p:xfrm>
          <a:off x="530352" y="1371600"/>
          <a:ext cx="2425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2425700" imgH="520700" progId="Equation.DSMT4">
                  <p:embed/>
                </p:oleObj>
              </mc:Choice>
              <mc:Fallback>
                <p:oleObj name="Equation" r:id="rId3" imgW="2425700" imgH="520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2425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Vertical Line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Vertical Line Test</a:t>
            </a: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b="1" dirty="0">
                <a:solidFill>
                  <a:srgbClr val="C00000"/>
                </a:solidFill>
              </a:rPr>
              <a:t>any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vertical line intersects a graph at more than one point, then the graph </a:t>
            </a:r>
            <a:r>
              <a:rPr lang="en-US" b="1" dirty="0">
                <a:solidFill>
                  <a:srgbClr val="C00000"/>
                </a:solidFill>
              </a:rPr>
              <a:t>does not </a:t>
            </a:r>
            <a:r>
              <a:rPr lang="en-US" dirty="0">
                <a:solidFill>
                  <a:srgbClr val="000000"/>
                </a:solidFill>
              </a:rPr>
              <a:t>represent a function.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6 : Vertical Line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vertical line test to determine whether or not each of the following graphs is a function.</a:t>
            </a:r>
          </a:p>
          <a:p>
            <a:pPr>
              <a:spcBef>
                <a:spcPts val="1200"/>
              </a:spcBef>
            </a:pPr>
            <a:r>
              <a:rPr lang="en-US" b="1" dirty="0"/>
              <a:t>a.</a:t>
            </a: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" y="2209800"/>
            <a:ext cx="3566160" cy="355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6 : Vertical Line Test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267200" cy="4572000"/>
          </a:xfrm>
        </p:spPr>
        <p:txBody>
          <a:bodyPr/>
          <a:lstStyle/>
          <a:p>
            <a:r>
              <a:rPr lang="en-US" b="1" dirty="0"/>
              <a:t>Solution: </a:t>
            </a:r>
          </a:p>
          <a:p>
            <a:r>
              <a:rPr lang="en-US" dirty="0"/>
              <a:t>The equation </a:t>
            </a:r>
            <a:r>
              <a:rPr lang="en-US" i="1" dirty="0">
                <a:solidFill>
                  <a:srgbClr val="000099"/>
                </a:solidFill>
              </a:rPr>
              <a:t>y </a:t>
            </a:r>
            <a:r>
              <a:rPr lang="en-US" dirty="0">
                <a:solidFill>
                  <a:srgbClr val="000099"/>
                </a:solidFill>
              </a:rPr>
              <a:t>=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baseline="30000" dirty="0">
                <a:solidFill>
                  <a:srgbClr val="000099"/>
                </a:solidFill>
              </a:rPr>
              <a:t>3</a:t>
            </a:r>
            <a:r>
              <a:rPr lang="en-US" dirty="0"/>
              <a:t> represents a function (which can also be written as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). No vertical line can intersect the graph in more than one point.</a:t>
            </a:r>
          </a:p>
        </p:txBody>
      </p:sp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4440" y="1326887"/>
            <a:ext cx="3566160" cy="35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6 : Vertical Line Test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</a:t>
            </a:r>
            <a:endParaRPr lang="en-US" dirty="0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" y="1143000"/>
            <a:ext cx="3657600" cy="36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Evaluate a function.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State the domain of a function.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Find the decomposition of a function.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Find the composition of a function.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Use the vertical line test to determine whether or not a graph represents a function.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Recognize and apply the difference quotient.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6 : Vertical Line Test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343400" cy="4572000"/>
          </a:xfrm>
        </p:spPr>
        <p:txBody>
          <a:bodyPr/>
          <a:lstStyle/>
          <a:p>
            <a:r>
              <a:rPr lang="en-US" b="1" dirty="0"/>
              <a:t>Solution: </a:t>
            </a:r>
          </a:p>
          <a:p>
            <a:r>
              <a:rPr lang="en-US" dirty="0"/>
              <a:t>The graph of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baseline="30000" dirty="0">
                <a:solidFill>
                  <a:srgbClr val="000099"/>
                </a:solidFill>
              </a:rPr>
              <a:t>2</a:t>
            </a:r>
            <a:r>
              <a:rPr lang="en-US" dirty="0">
                <a:solidFill>
                  <a:srgbClr val="000099"/>
                </a:solidFill>
              </a:rPr>
              <a:t> +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baseline="30000" dirty="0">
                <a:solidFill>
                  <a:srgbClr val="000099"/>
                </a:solidFill>
              </a:rPr>
              <a:t>2</a:t>
            </a:r>
            <a:r>
              <a:rPr lang="en-US" dirty="0">
                <a:solidFill>
                  <a:srgbClr val="000099"/>
                </a:solidFill>
              </a:rPr>
              <a:t> = 4</a:t>
            </a:r>
            <a:r>
              <a:rPr lang="en-US" dirty="0"/>
              <a:t> is a circle. The graph shows that the equation does not represent a function. Vertical lines can be drawn that intersect the graph in more than one point.</a:t>
            </a: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760" y="1143000"/>
            <a:ext cx="3749040" cy="375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Recognizing the Parts of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                                  rewrite </a:t>
            </a: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) as a sum of two functions, one of which is linear.</a:t>
            </a:r>
          </a:p>
          <a:p>
            <a:r>
              <a:rPr lang="en-US" b="1" dirty="0"/>
              <a:t>Solution: </a:t>
            </a:r>
          </a:p>
          <a:p>
            <a:r>
              <a:rPr lang="en-US" dirty="0"/>
              <a:t>Let </a:t>
            </a:r>
            <a:r>
              <a:rPr lang="en-US" i="1" dirty="0">
                <a:solidFill>
                  <a:srgbClr val="9900CC"/>
                </a:solidFill>
              </a:rPr>
              <a:t>h</a:t>
            </a:r>
            <a:r>
              <a:rPr lang="en-US" dirty="0">
                <a:solidFill>
                  <a:srgbClr val="9900CC"/>
                </a:solidFill>
              </a:rPr>
              <a:t>(</a:t>
            </a:r>
            <a:r>
              <a:rPr lang="en-US" i="1" dirty="0">
                <a:solidFill>
                  <a:srgbClr val="9900CC"/>
                </a:solidFill>
              </a:rPr>
              <a:t>x</a:t>
            </a:r>
            <a:r>
              <a:rPr lang="en-US" dirty="0">
                <a:solidFill>
                  <a:srgbClr val="9900CC"/>
                </a:solidFill>
              </a:rPr>
              <a:t>) = </a:t>
            </a:r>
            <a:r>
              <a:rPr lang="en-US" i="1" dirty="0">
                <a:solidFill>
                  <a:srgbClr val="9900CC"/>
                </a:solidFill>
              </a:rPr>
              <a:t>x</a:t>
            </a:r>
            <a:r>
              <a:rPr lang="en-US" baseline="30000" dirty="0">
                <a:solidFill>
                  <a:srgbClr val="9900CC"/>
                </a:solidFill>
              </a:rPr>
              <a:t>2</a:t>
            </a:r>
            <a:r>
              <a:rPr lang="en-US" dirty="0"/>
              <a:t> and </a:t>
            </a:r>
            <a:r>
              <a:rPr lang="en-US" i="1" dirty="0">
                <a:solidFill>
                  <a:srgbClr val="006600"/>
                </a:solidFill>
              </a:rPr>
              <a:t>g</a:t>
            </a:r>
            <a:r>
              <a:rPr lang="en-US" dirty="0">
                <a:solidFill>
                  <a:srgbClr val="006600"/>
                </a:solidFill>
              </a:rPr>
              <a:t>(</a:t>
            </a:r>
            <a:r>
              <a:rPr lang="en-US" i="1" dirty="0">
                <a:solidFill>
                  <a:srgbClr val="006600"/>
                </a:solidFill>
              </a:rPr>
              <a:t>x</a:t>
            </a:r>
            <a:r>
              <a:rPr lang="en-US" dirty="0">
                <a:solidFill>
                  <a:srgbClr val="006600"/>
                </a:solidFill>
              </a:rPr>
              <a:t>) = 6</a:t>
            </a:r>
            <a:r>
              <a:rPr lang="en-US" i="1" dirty="0">
                <a:solidFill>
                  <a:srgbClr val="006600"/>
                </a:solidFill>
              </a:rPr>
              <a:t>x</a:t>
            </a:r>
            <a:r>
              <a:rPr lang="en-US" dirty="0">
                <a:solidFill>
                  <a:srgbClr val="006600"/>
                </a:solidFill>
              </a:rPr>
              <a:t> + 8</a:t>
            </a:r>
            <a:r>
              <a:rPr lang="en-US" dirty="0"/>
              <a:t>. Then </a:t>
            </a:r>
            <a:r>
              <a:rPr lang="en-US" i="1" dirty="0">
                <a:solidFill>
                  <a:srgbClr val="000099"/>
                </a:solidFill>
              </a:rPr>
              <a:t>f</a:t>
            </a:r>
            <a:r>
              <a:rPr lang="en-US" dirty="0">
                <a:solidFill>
                  <a:srgbClr val="000099"/>
                </a:solidFill>
              </a:rPr>
              <a:t> 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 = </a:t>
            </a:r>
            <a:r>
              <a:rPr lang="en-US" i="1" dirty="0">
                <a:solidFill>
                  <a:srgbClr val="000099"/>
                </a:solidFill>
              </a:rPr>
              <a:t>h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 + </a:t>
            </a:r>
            <a:r>
              <a:rPr lang="en-US" i="1" dirty="0">
                <a:solidFill>
                  <a:srgbClr val="000099"/>
                </a:solidFill>
              </a:rPr>
              <a:t>g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. The function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called the “linear part” of </a:t>
            </a: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called the “quadratic part” of </a:t>
            </a: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).</a:t>
            </a:r>
          </a:p>
        </p:txBody>
      </p:sp>
      <p:graphicFrame>
        <p:nvGraphicFramePr>
          <p:cNvPr id="274434" name="Object 2"/>
          <p:cNvGraphicFramePr>
            <a:graphicFrameLocks noChangeAspect="1"/>
          </p:cNvGraphicFramePr>
          <p:nvPr/>
        </p:nvGraphicFramePr>
        <p:xfrm>
          <a:off x="1498600" y="1308100"/>
          <a:ext cx="261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2616200" imgH="482600" progId="Equation.DSMT4">
                  <p:embed/>
                </p:oleObj>
              </mc:Choice>
              <mc:Fallback>
                <p:oleObj name="Equation" r:id="rId3" imgW="26162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308100"/>
                        <a:ext cx="2616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with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4429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New Functions from Old</a:t>
            </a:r>
          </a:p>
          <a:p>
            <a:r>
              <a:rPr lang="en-US" dirty="0">
                <a:solidFill>
                  <a:srgbClr val="000000"/>
                </a:solidFill>
              </a:rPr>
              <a:t>It is often useful, and simpler, to write </a:t>
            </a:r>
            <a:r>
              <a:rPr lang="en-US" i="1" dirty="0">
                <a:solidFill>
                  <a:srgbClr val="000000"/>
                </a:solidFill>
              </a:rPr>
              <a:t>f = h </a:t>
            </a:r>
            <a:r>
              <a:rPr lang="en-US" dirty="0">
                <a:solidFill>
                  <a:srgbClr val="000000"/>
                </a:solidFill>
              </a:rPr>
              <a:t>+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instead of </a:t>
            </a:r>
            <a:r>
              <a:rPr lang="en-US" i="1" dirty="0">
                <a:solidFill>
                  <a:srgbClr val="000000"/>
                </a:solidFill>
              </a:rPr>
              <a:t>f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=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+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). In some texts, one sees 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= (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)(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), but we will avoid this notation. The notation h + g denotes the new function formed by addition. It is not an addition of numbers. We sometimes write</a:t>
            </a:r>
          </a:p>
          <a:p>
            <a:pPr>
              <a:lnSpc>
                <a:spcPct val="150000"/>
              </a:lnSpc>
            </a:pPr>
            <a:endParaRPr lang="en-US" i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for a new function formed from the functions </a:t>
            </a:r>
            <a:r>
              <a:rPr lang="en-US" i="1" dirty="0">
                <a:solidFill>
                  <a:srgbClr val="000000"/>
                </a:solidFill>
              </a:rPr>
              <a:t>h </a:t>
            </a:r>
            <a:r>
              <a:rPr lang="en-US" dirty="0">
                <a:solidFill>
                  <a:srgbClr val="000000"/>
                </a:solidFill>
              </a:rPr>
              <a:t>and</a:t>
            </a:r>
            <a:r>
              <a:rPr lang="en-US" i="1" dirty="0">
                <a:solidFill>
                  <a:srgbClr val="000000"/>
                </a:solidFill>
              </a:rPr>
              <a:t> g.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35816"/>
              </p:ext>
            </p:extLst>
          </p:nvPr>
        </p:nvGraphicFramePr>
        <p:xfrm>
          <a:off x="2952750" y="4292600"/>
          <a:ext cx="3238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3" imgW="3238200" imgH="888840" progId="Equation.DSMT4">
                  <p:embed/>
                </p:oleObj>
              </mc:Choice>
              <mc:Fallback>
                <p:oleObj name="Equation" r:id="rId3" imgW="3238200" imgH="8888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4292600"/>
                        <a:ext cx="3238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Decomposition of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decomposition of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into two simpler functions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(That is, define new functions </a:t>
            </a:r>
            <a:r>
              <a:rPr lang="en-US" i="1" dirty="0"/>
              <a:t>g</a:t>
            </a:r>
            <a:r>
              <a:rPr lang="en-US" dirty="0"/>
              <a:t> and </a:t>
            </a:r>
            <a:r>
              <a:rPr lang="en-US" i="1" dirty="0"/>
              <a:t>h</a:t>
            </a:r>
            <a:r>
              <a:rPr lang="en-US" dirty="0"/>
              <a:t> and express </a:t>
            </a:r>
            <a:r>
              <a:rPr lang="en-US" i="1" dirty="0"/>
              <a:t>f</a:t>
            </a:r>
            <a:r>
              <a:rPr lang="en-US" dirty="0"/>
              <a:t> in terms of </a:t>
            </a:r>
            <a:r>
              <a:rPr lang="en-US" i="1" dirty="0"/>
              <a:t>g</a:t>
            </a:r>
            <a:r>
              <a:rPr lang="en-US" dirty="0"/>
              <a:t> and </a:t>
            </a:r>
            <a:r>
              <a:rPr lang="en-US" i="1" dirty="0"/>
              <a:t>h</a:t>
            </a:r>
            <a:r>
              <a:rPr lang="en-US" dirty="0"/>
              <a:t>. More than one answer is possible.)</a:t>
            </a:r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/>
              <a:t>Solution: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Then </a:t>
            </a:r>
            <a:r>
              <a:rPr lang="en-US" i="1" dirty="0">
                <a:solidFill>
                  <a:srgbClr val="000099"/>
                </a:solidFill>
              </a:rPr>
              <a:t>f 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 = </a:t>
            </a:r>
            <a:r>
              <a:rPr lang="en-US" i="1" dirty="0">
                <a:solidFill>
                  <a:srgbClr val="000099"/>
                </a:solidFill>
              </a:rPr>
              <a:t>g</a:t>
            </a:r>
            <a:r>
              <a:rPr lang="en-US" dirty="0">
                <a:solidFill>
                  <a:srgbClr val="000099"/>
                </a:solidFill>
              </a:rPr>
              <a:t> 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 + </a:t>
            </a:r>
            <a:r>
              <a:rPr lang="en-US" i="1" dirty="0">
                <a:solidFill>
                  <a:srgbClr val="000099"/>
                </a:solidFill>
              </a:rPr>
              <a:t>h</a:t>
            </a:r>
            <a:r>
              <a:rPr lang="en-US" dirty="0">
                <a:solidFill>
                  <a:srgbClr val="000099"/>
                </a:solidFill>
              </a:rPr>
              <a:t> 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.</a:t>
            </a:r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533400" y="3124200"/>
          <a:ext cx="3454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" imgW="3454400" imgH="520700" progId="Equation.DSMT4">
                  <p:embed/>
                </p:oleObj>
              </mc:Choice>
              <mc:Fallback>
                <p:oleObj name="Equation" r:id="rId3" imgW="3454400" imgH="520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3454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676207"/>
              </p:ext>
            </p:extLst>
          </p:nvPr>
        </p:nvGraphicFramePr>
        <p:xfrm>
          <a:off x="533400" y="4400550"/>
          <a:ext cx="4889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5" imgW="4889160" imgH="520560" progId="Equation.DSMT4">
                  <p:embed/>
                </p:oleObj>
              </mc:Choice>
              <mc:Fallback>
                <p:oleObj name="Equation" r:id="rId5" imgW="4889160" imgH="5205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00550"/>
                        <a:ext cx="4889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Decomposition of a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530352" y="1371600"/>
          <a:ext cx="339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3" imgW="3390900" imgH="838200" progId="Equation.DSMT4">
                  <p:embed/>
                </p:oleObj>
              </mc:Choice>
              <mc:Fallback>
                <p:oleObj name="Equation" r:id="rId3" imgW="3390900" imgH="838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339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530352" y="2895600"/>
          <a:ext cx="609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5" imgW="6095880" imgH="482400" progId="Equation.DSMT4">
                  <p:embed/>
                </p:oleObj>
              </mc:Choice>
              <mc:Fallback>
                <p:oleObj name="Equation" r:id="rId5" imgW="6095880" imgH="482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895600"/>
                        <a:ext cx="6096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925856"/>
              </p:ext>
            </p:extLst>
          </p:nvPr>
        </p:nvGraphicFramePr>
        <p:xfrm>
          <a:off x="530352" y="3581400"/>
          <a:ext cx="2590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7" imgW="2590560" imgH="990360" progId="Equation.DSMT4">
                  <p:embed/>
                </p:oleObj>
              </mc:Choice>
              <mc:Fallback>
                <p:oleObj name="Equation" r:id="rId7" imgW="2590560" imgH="9903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581400"/>
                        <a:ext cx="2590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Decomposition of a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b="1" dirty="0"/>
              <a:t>Solution:</a:t>
            </a:r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530352" y="1371600"/>
          <a:ext cx="3060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3" imgW="3060700" imgH="520700" progId="Equation.DSMT4">
                  <p:embed/>
                </p:oleObj>
              </mc:Choice>
              <mc:Fallback>
                <p:oleObj name="Equation" r:id="rId3" imgW="3060700" imgH="5207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3060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3" name="Object 5"/>
          <p:cNvGraphicFramePr>
            <a:graphicFrameLocks noChangeAspect="1"/>
          </p:cNvGraphicFramePr>
          <p:nvPr/>
        </p:nvGraphicFramePr>
        <p:xfrm>
          <a:off x="530352" y="2755900"/>
          <a:ext cx="4546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5" imgW="4546440" imgH="520560" progId="Equation.DSMT4">
                  <p:embed/>
                </p:oleObj>
              </mc:Choice>
              <mc:Fallback>
                <p:oleObj name="Equation" r:id="rId5" imgW="4546440" imgH="5205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755900"/>
                        <a:ext cx="4546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4" name="Object 6"/>
          <p:cNvGraphicFramePr>
            <a:graphicFrameLocks noChangeAspect="1"/>
          </p:cNvGraphicFramePr>
          <p:nvPr/>
        </p:nvGraphicFramePr>
        <p:xfrm>
          <a:off x="530352" y="3492500"/>
          <a:ext cx="332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7" imgW="3327120" imgH="469800" progId="Equation.DSMT4">
                  <p:embed/>
                </p:oleObj>
              </mc:Choice>
              <mc:Fallback>
                <p:oleObj name="Equation" r:id="rId7" imgW="3327120" imgH="469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492500"/>
                        <a:ext cx="332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Operations with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                                                                 express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in terms of </a:t>
            </a:r>
            <a:r>
              <a:rPr lang="en-US" i="1" dirty="0"/>
              <a:t>x</a:t>
            </a:r>
            <a:r>
              <a:rPr lang="en-US" dirty="0"/>
              <a:t> and simplify if possible.</a:t>
            </a:r>
          </a:p>
          <a:p>
            <a:endParaRPr lang="en-US" dirty="0"/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279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955117"/>
              </p:ext>
            </p:extLst>
          </p:nvPr>
        </p:nvGraphicFramePr>
        <p:xfrm>
          <a:off x="1473200" y="1333500"/>
          <a:ext cx="514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3" imgW="5143320" imgH="495000" progId="Equation.DSMT4">
                  <p:embed/>
                </p:oleObj>
              </mc:Choice>
              <mc:Fallback>
                <p:oleObj name="Equation" r:id="rId3" imgW="5143320" imgH="495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33500"/>
                        <a:ext cx="514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530352" y="2349500"/>
          <a:ext cx="311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5" imgW="3111500" imgH="469900" progId="Equation.DSMT4">
                  <p:embed/>
                </p:oleObj>
              </mc:Choice>
              <mc:Fallback>
                <p:oleObj name="Equation" r:id="rId5" imgW="3111500" imgH="4699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349500"/>
                        <a:ext cx="3111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530352" y="3733800"/>
          <a:ext cx="261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Equation" r:id="rId7" imgW="2616120" imgH="469800" progId="Equation.DSMT4">
                  <p:embed/>
                </p:oleObj>
              </mc:Choice>
              <mc:Fallback>
                <p:oleObj name="Equation" r:id="rId7" imgW="2616120" imgH="469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733800"/>
                        <a:ext cx="2616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206500" y="4343400"/>
          <a:ext cx="3416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9" imgW="3416040" imgH="571320" progId="Equation.DSMT4">
                  <p:embed/>
                </p:oleObj>
              </mc:Choice>
              <mc:Fallback>
                <p:oleObj name="Equation" r:id="rId9" imgW="341604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4343400"/>
                        <a:ext cx="3416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1206500" y="5105400"/>
          <a:ext cx="1981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11" imgW="1981080" imgH="380880" progId="Equation.DSMT4">
                  <p:embed/>
                </p:oleObj>
              </mc:Choice>
              <mc:Fallback>
                <p:oleObj name="Equation" r:id="rId11" imgW="198108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5105400"/>
                        <a:ext cx="1981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Operations with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55728"/>
          </a:xfrm>
        </p:spPr>
        <p:txBody>
          <a:bodyPr>
            <a:spAutoFit/>
          </a:bodyPr>
          <a:lstStyle/>
          <a:p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530352" y="1371600"/>
          <a:ext cx="311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Equation" r:id="rId3" imgW="3111500" imgH="469900" progId="Equation.DSMT4">
                  <p:embed/>
                </p:oleObj>
              </mc:Choice>
              <mc:Fallback>
                <p:oleObj name="Equation" r:id="rId3" imgW="3111500" imgH="4699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3111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20118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30352" y="3492500"/>
          <a:ext cx="294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5" imgW="2946400" imgH="469900" progId="Equation.DSMT4">
                  <p:embed/>
                </p:oleObj>
              </mc:Choice>
              <mc:Fallback>
                <p:oleObj name="Equation" r:id="rId5" imgW="2946400" imgH="4699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492500"/>
                        <a:ext cx="2946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2" name="Object 6"/>
          <p:cNvGraphicFramePr>
            <a:graphicFrameLocks noChangeAspect="1"/>
          </p:cNvGraphicFramePr>
          <p:nvPr/>
        </p:nvGraphicFramePr>
        <p:xfrm>
          <a:off x="530352" y="2679700"/>
          <a:ext cx="261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7" imgW="2616120" imgH="469800" progId="Equation.DSMT4">
                  <p:embed/>
                </p:oleObj>
              </mc:Choice>
              <mc:Fallback>
                <p:oleObj name="Equation" r:id="rId7" imgW="2616120" imgH="469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679700"/>
                        <a:ext cx="2616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225800" y="2667000"/>
          <a:ext cx="3416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9" imgW="3416040" imgH="571320" progId="Equation.DSMT4">
                  <p:embed/>
                </p:oleObj>
              </mc:Choice>
              <mc:Fallback>
                <p:oleObj name="Equation" r:id="rId9" imgW="341604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2667000"/>
                        <a:ext cx="3416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743700" y="278130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11" imgW="1320480" imgH="291960" progId="Equation.DSMT4">
                  <p:embed/>
                </p:oleObj>
              </mc:Choice>
              <mc:Fallback>
                <p:oleObj name="Equation" r:id="rId11" imgW="13204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781300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530352" y="4876800"/>
          <a:ext cx="2463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13" imgW="2463480" imgH="469800" progId="Equation.DSMT4">
                  <p:embed/>
                </p:oleObj>
              </mc:Choice>
              <mc:Fallback>
                <p:oleObj name="Equation" r:id="rId13" imgW="24634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876800"/>
                        <a:ext cx="2463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3098800" y="4826000"/>
          <a:ext cx="3136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15" imgW="3136680" imgH="571320" progId="Equation.DSMT4">
                  <p:embed/>
                </p:oleObj>
              </mc:Choice>
              <mc:Fallback>
                <p:oleObj name="Equation" r:id="rId15" imgW="3136680" imgH="571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826000"/>
                        <a:ext cx="3136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098800" y="5486400"/>
          <a:ext cx="3810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17" imgW="3809880" imgH="380880" progId="Equation.DSMT4">
                  <p:embed/>
                </p:oleObj>
              </mc:Choice>
              <mc:Fallback>
                <p:oleObj name="Equation" r:id="rId17" imgW="380988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5486400"/>
                        <a:ext cx="3810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Operations with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523220"/>
          </a:xfrm>
        </p:spPr>
        <p:txBody>
          <a:bodyPr>
            <a:spAutoFit/>
          </a:bodyPr>
          <a:lstStyle/>
          <a:p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530352" y="1371600"/>
          <a:ext cx="220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3" imgW="2209800" imgH="990600" progId="Equation.DSMT4">
                  <p:embed/>
                </p:oleObj>
              </mc:Choice>
              <mc:Fallback>
                <p:oleObj name="Equation" r:id="rId3" imgW="2209800" imgH="990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2209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30352" y="3048000"/>
          <a:ext cx="1536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5" imgW="1536480" imgH="901440" progId="Equation.DSMT4">
                  <p:embed/>
                </p:oleObj>
              </mc:Choice>
              <mc:Fallback>
                <p:oleObj name="Equation" r:id="rId5" imgW="1536480" imgH="901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048000"/>
                        <a:ext cx="1536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209800" y="3028950"/>
          <a:ext cx="1854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7" imgW="1854000" imgH="876240" progId="Equation.DSMT4">
                  <p:embed/>
                </p:oleObj>
              </mc:Choice>
              <mc:Fallback>
                <p:oleObj name="Equation" r:id="rId7" imgW="1854000" imgH="876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28950"/>
                        <a:ext cx="1854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216400" y="3060700"/>
          <a:ext cx="209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9" imgW="2095200" imgH="901440" progId="Equation.DSMT4">
                  <p:embed/>
                </p:oleObj>
              </mc:Choice>
              <mc:Fallback>
                <p:oleObj name="Equation" r:id="rId9" imgW="2095200" imgH="901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060700"/>
                        <a:ext cx="2095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6426200" y="3048000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11" imgW="1054080" imgH="838080" progId="Equation.DSMT4">
                  <p:embed/>
                </p:oleObj>
              </mc:Choice>
              <mc:Fallback>
                <p:oleObj name="Equation" r:id="rId11" imgW="105408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3048000"/>
                        <a:ext cx="105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with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6702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Composite Functions</a:t>
            </a: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are two functions, then the </a:t>
            </a:r>
            <a:r>
              <a:rPr lang="en-US" b="1" dirty="0">
                <a:solidFill>
                  <a:srgbClr val="C00000"/>
                </a:solidFill>
              </a:rPr>
              <a:t>composite function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is defined to be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The domain of             is that part of the domain of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for </a:t>
            </a:r>
          </a:p>
          <a:p>
            <a:r>
              <a:rPr lang="en-US" dirty="0">
                <a:solidFill>
                  <a:srgbClr val="000000"/>
                </a:solidFill>
              </a:rPr>
              <a:t>which             is defined. </a:t>
            </a:r>
          </a:p>
        </p:txBody>
      </p:sp>
      <p:graphicFrame>
        <p:nvGraphicFramePr>
          <p:cNvPr id="282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1011"/>
              </p:ext>
            </p:extLst>
          </p:nvPr>
        </p:nvGraphicFramePr>
        <p:xfrm>
          <a:off x="3124200" y="2806700"/>
          <a:ext cx="2895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3" imgW="2895600" imgH="546100" progId="Equation.DSMT4">
                  <p:embed/>
                </p:oleObj>
              </mc:Choice>
              <mc:Fallback>
                <p:oleObj name="Equation" r:id="rId3" imgW="2895600" imgH="5461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06700"/>
                        <a:ext cx="2895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7" name="Object 3"/>
          <p:cNvGraphicFramePr>
            <a:graphicFrameLocks noChangeAspect="1"/>
          </p:cNvGraphicFramePr>
          <p:nvPr/>
        </p:nvGraphicFramePr>
        <p:xfrm>
          <a:off x="2692400" y="3429000"/>
          <a:ext cx="901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5" imgW="901309" imgH="469696" progId="Equation.DSMT4">
                  <p:embed/>
                </p:oleObj>
              </mc:Choice>
              <mc:Fallback>
                <p:oleObj name="Equation" r:id="rId5" imgW="901309" imgH="469696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429000"/>
                        <a:ext cx="901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8" name="Object 4"/>
          <p:cNvGraphicFramePr>
            <a:graphicFrameLocks noChangeAspect="1"/>
          </p:cNvGraphicFramePr>
          <p:nvPr/>
        </p:nvGraphicFramePr>
        <p:xfrm>
          <a:off x="1447800" y="3962400"/>
          <a:ext cx="901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7" imgW="901309" imgH="469696" progId="Equation.DSMT4">
                  <p:embed/>
                </p:oleObj>
              </mc:Choice>
              <mc:Fallback>
                <p:oleObj name="Equation" r:id="rId7" imgW="901309" imgH="469696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62400"/>
                        <a:ext cx="901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9796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Function, Domain, and Range</a:t>
            </a:r>
          </a:p>
          <a:p>
            <a:r>
              <a:rPr lang="en-US" dirty="0">
                <a:solidFill>
                  <a:srgbClr val="000000"/>
                </a:solidFill>
              </a:rPr>
              <a:t>Let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be two sets of real numbers. A </a:t>
            </a:r>
            <a:r>
              <a:rPr lang="en-US" b="1" dirty="0">
                <a:solidFill>
                  <a:srgbClr val="C00000"/>
                </a:solidFill>
              </a:rPr>
              <a:t>function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a rule that matches each number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with exactly one number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(or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)) in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is called the domain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is called the range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Note: In a function, there is only one </a:t>
            </a:r>
            <a:r>
              <a:rPr lang="en-US" b="1" i="1" dirty="0">
                <a:solidFill>
                  <a:srgbClr val="000000"/>
                </a:solidFill>
              </a:rPr>
              <a:t>y</a:t>
            </a:r>
            <a:r>
              <a:rPr lang="en-US" b="1" dirty="0">
                <a:solidFill>
                  <a:srgbClr val="000000"/>
                </a:solidFill>
              </a:rPr>
              <a:t>-value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(or </a:t>
            </a:r>
            <a:r>
              <a:rPr lang="en-US" b="1" i="1" dirty="0">
                <a:solidFill>
                  <a:srgbClr val="000000"/>
                </a:solidFill>
              </a:rPr>
              <a:t>f</a:t>
            </a: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en-US" b="1" i="1" dirty="0">
                <a:solidFill>
                  <a:srgbClr val="000000"/>
                </a:solidFill>
              </a:rPr>
              <a:t>x</a:t>
            </a:r>
            <a:r>
              <a:rPr lang="en-US" b="1" dirty="0">
                <a:solidFill>
                  <a:srgbClr val="000000"/>
                </a:solidFill>
              </a:rPr>
              <a:t>)-value) for each value of </a:t>
            </a:r>
            <a:r>
              <a:rPr lang="en-US" b="1" i="1" dirty="0">
                <a:solidFill>
                  <a:srgbClr val="000000"/>
                </a:solidFill>
              </a:rPr>
              <a:t>x</a:t>
            </a:r>
            <a:r>
              <a:rPr lang="en-US" b="1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functions                        </a:t>
            </a:r>
          </a:p>
          <a:p>
            <a:r>
              <a:rPr lang="en-US" dirty="0"/>
              <a:t>form the following composite functions.</a:t>
            </a:r>
          </a:p>
          <a:p>
            <a:endParaRPr lang="en-US" dirty="0"/>
          </a:p>
          <a:p>
            <a:r>
              <a:rPr lang="en-US" b="1" dirty="0"/>
              <a:t>Solution: </a:t>
            </a:r>
          </a:p>
          <a:p>
            <a:r>
              <a:rPr lang="en-US" dirty="0"/>
              <a:t>Substitute </a:t>
            </a:r>
            <a:r>
              <a:rPr lang="en-US" i="1" dirty="0">
                <a:solidFill>
                  <a:srgbClr val="006600"/>
                </a:solidFill>
              </a:rPr>
              <a:t>g</a:t>
            </a:r>
            <a:r>
              <a:rPr lang="en-US" dirty="0">
                <a:solidFill>
                  <a:srgbClr val="006600"/>
                </a:solidFill>
              </a:rPr>
              <a:t>(</a:t>
            </a:r>
            <a:r>
              <a:rPr lang="en-US" i="1" dirty="0">
                <a:solidFill>
                  <a:srgbClr val="006600"/>
                </a:solidFill>
              </a:rPr>
              <a:t>x</a:t>
            </a:r>
            <a:r>
              <a:rPr lang="en-US" dirty="0">
                <a:solidFill>
                  <a:srgbClr val="006600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/>
              <a:t>x</a:t>
            </a:r>
            <a:r>
              <a:rPr lang="en-US" dirty="0"/>
              <a:t> in the expression for</a:t>
            </a:r>
            <a:r>
              <a:rPr lang="en-US" dirty="0">
                <a:solidFill>
                  <a:srgbClr val="9900CC"/>
                </a:solidFill>
              </a:rPr>
              <a:t> </a:t>
            </a:r>
            <a:r>
              <a:rPr lang="en-US" i="1" dirty="0">
                <a:solidFill>
                  <a:srgbClr val="9900CC"/>
                </a:solidFill>
              </a:rPr>
              <a:t>f</a:t>
            </a:r>
            <a:r>
              <a:rPr lang="en-US" dirty="0">
                <a:solidFill>
                  <a:srgbClr val="9900CC"/>
                </a:solidFill>
              </a:rPr>
              <a:t>(</a:t>
            </a:r>
            <a:r>
              <a:rPr lang="en-US" i="1" dirty="0">
                <a:solidFill>
                  <a:srgbClr val="9900CC"/>
                </a:solidFill>
              </a:rPr>
              <a:t>x</a:t>
            </a:r>
            <a:r>
              <a:rPr lang="en-US" dirty="0">
                <a:solidFill>
                  <a:srgbClr val="9900CC"/>
                </a:solidFill>
              </a:rPr>
              <a:t>)</a:t>
            </a:r>
            <a:r>
              <a:rPr lang="en-US" dirty="0"/>
              <a:t>.</a:t>
            </a:r>
          </a:p>
        </p:txBody>
      </p:sp>
      <p:graphicFrame>
        <p:nvGraphicFramePr>
          <p:cNvPr id="283650" name="Object 2"/>
          <p:cNvGraphicFramePr>
            <a:graphicFrameLocks noChangeAspect="1"/>
          </p:cNvGraphicFramePr>
          <p:nvPr/>
        </p:nvGraphicFramePr>
        <p:xfrm>
          <a:off x="3124200" y="1320800"/>
          <a:ext cx="464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3" imgW="4648200" imgH="520700" progId="Equation.DSMT4">
                  <p:embed/>
                </p:oleObj>
              </mc:Choice>
              <mc:Fallback>
                <p:oleObj name="Equation" r:id="rId3" imgW="4648200" imgH="5207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20800"/>
                        <a:ext cx="4648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1" name="Object 3"/>
          <p:cNvGraphicFramePr>
            <a:graphicFrameLocks noChangeAspect="1"/>
          </p:cNvGraphicFramePr>
          <p:nvPr/>
        </p:nvGraphicFramePr>
        <p:xfrm>
          <a:off x="530352" y="2286000"/>
          <a:ext cx="1625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5" imgW="1624895" imgH="545863" progId="Equation.DSMT4">
                  <p:embed/>
                </p:oleObj>
              </mc:Choice>
              <mc:Fallback>
                <p:oleObj name="Equation" r:id="rId5" imgW="1624895" imgH="545863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286000"/>
                        <a:ext cx="1625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30352" y="3962400"/>
          <a:ext cx="1143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7" imgW="1143000" imgH="545760" progId="Equation.DSMT4">
                  <p:embed/>
                </p:oleObj>
              </mc:Choice>
              <mc:Fallback>
                <p:oleObj name="Equation" r:id="rId7" imgW="1143000" imgH="545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962400"/>
                        <a:ext cx="1143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752600" y="3962400"/>
          <a:ext cx="1689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Equation" r:id="rId9" imgW="1688760" imgH="571320" progId="Equation.DSMT4">
                  <p:embed/>
                </p:oleObj>
              </mc:Choice>
              <mc:Fallback>
                <p:oleObj name="Equation" r:id="rId9" imgW="168876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1689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752600" y="470535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11" imgW="1854000" imgH="495000" progId="Equation.DSMT4">
                  <p:embed/>
                </p:oleObj>
              </mc:Choice>
              <mc:Fallback>
                <p:oleObj name="Equation" r:id="rId11" imgW="1854000" imgH="495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0535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1752600" y="5410200"/>
          <a:ext cx="1371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13" imgW="1371600" imgH="495000" progId="Equation.DSMT4">
                  <p:embed/>
                </p:oleObj>
              </mc:Choice>
              <mc:Fallback>
                <p:oleObj name="Equation" r:id="rId13" imgW="1371600" imgH="495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10200"/>
                        <a:ext cx="1371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Composite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Solution:</a:t>
            </a:r>
          </a:p>
          <a:p>
            <a:r>
              <a:rPr lang="en-US" dirty="0"/>
              <a:t>Substitute </a:t>
            </a:r>
            <a:r>
              <a:rPr lang="en-US" i="1" dirty="0">
                <a:solidFill>
                  <a:srgbClr val="9900CC"/>
                </a:solidFill>
              </a:rPr>
              <a:t>f</a:t>
            </a:r>
            <a:r>
              <a:rPr lang="en-US" dirty="0">
                <a:solidFill>
                  <a:srgbClr val="9900CC"/>
                </a:solidFill>
              </a:rPr>
              <a:t>(</a:t>
            </a:r>
            <a:r>
              <a:rPr lang="en-US" i="1" dirty="0">
                <a:solidFill>
                  <a:srgbClr val="9900CC"/>
                </a:solidFill>
              </a:rPr>
              <a:t>x</a:t>
            </a:r>
            <a:r>
              <a:rPr lang="en-US" dirty="0">
                <a:solidFill>
                  <a:srgbClr val="99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/>
              <a:t>x</a:t>
            </a:r>
            <a:r>
              <a:rPr lang="en-US" dirty="0"/>
              <a:t> in the expression for </a:t>
            </a:r>
            <a:r>
              <a:rPr lang="en-US" i="1" dirty="0">
                <a:solidFill>
                  <a:srgbClr val="006600"/>
                </a:solidFill>
              </a:rPr>
              <a:t>g</a:t>
            </a:r>
            <a:r>
              <a:rPr lang="en-US" dirty="0">
                <a:solidFill>
                  <a:srgbClr val="006600"/>
                </a:solidFill>
              </a:rPr>
              <a:t>(</a:t>
            </a:r>
            <a:r>
              <a:rPr lang="en-US" i="1" dirty="0">
                <a:solidFill>
                  <a:srgbClr val="006600"/>
                </a:solidFill>
              </a:rPr>
              <a:t>x</a:t>
            </a:r>
            <a:r>
              <a:rPr lang="en-US" dirty="0">
                <a:solidFill>
                  <a:srgbClr val="006600"/>
                </a:solidFill>
              </a:rPr>
              <a:t>)</a:t>
            </a:r>
            <a:r>
              <a:rPr lang="en-US" dirty="0"/>
              <a:t>.</a:t>
            </a:r>
          </a:p>
        </p:txBody>
      </p:sp>
      <p:graphicFrame>
        <p:nvGraphicFramePr>
          <p:cNvPr id="283651" name="Object 3"/>
          <p:cNvGraphicFramePr>
            <a:graphicFrameLocks noChangeAspect="1"/>
          </p:cNvGraphicFramePr>
          <p:nvPr/>
        </p:nvGraphicFramePr>
        <p:xfrm>
          <a:off x="530352" y="1371600"/>
          <a:ext cx="1625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3" imgW="1624895" imgH="545863" progId="Equation.DSMT4">
                  <p:embed/>
                </p:oleObj>
              </mc:Choice>
              <mc:Fallback>
                <p:oleObj name="Equation" r:id="rId3" imgW="1624895" imgH="54586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625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30352" y="3276600"/>
          <a:ext cx="1143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5" imgW="1143000" imgH="545760" progId="Equation.DSMT4">
                  <p:embed/>
                </p:oleObj>
              </mc:Choice>
              <mc:Fallback>
                <p:oleObj name="Equation" r:id="rId5" imgW="1143000" imgH="545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276600"/>
                        <a:ext cx="1143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803400" y="3200400"/>
          <a:ext cx="181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7" imgW="1815840" imgH="609480" progId="Equation.DSMT4">
                  <p:embed/>
                </p:oleObj>
              </mc:Choice>
              <mc:Fallback>
                <p:oleObj name="Equation" r:id="rId7" imgW="1815840" imgH="60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200400"/>
                        <a:ext cx="1816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803400" y="3886200"/>
          <a:ext cx="208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9" imgW="2082600" imgH="698400" progId="Equation.DSMT4">
                  <p:embed/>
                </p:oleObj>
              </mc:Choice>
              <mc:Fallback>
                <p:oleObj name="Equation" r:id="rId9" imgW="2082600" imgH="698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886200"/>
                        <a:ext cx="208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803400" y="4800600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11" imgW="1447560" imgH="279360" progId="Equation.DSMT4">
                  <p:embed/>
                </p:oleObj>
              </mc:Choice>
              <mc:Fallback>
                <p:oleObj name="Equation" r:id="rId11" imgW="144756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800600"/>
                        <a:ext cx="1447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1803400" y="5334000"/>
          <a:ext cx="96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13" imgW="965160" imgH="279360" progId="Equation.DSMT4">
                  <p:embed/>
                </p:oleObj>
              </mc:Choice>
              <mc:Fallback>
                <p:oleObj name="Equation" r:id="rId13" imgW="96516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5334000"/>
                        <a:ext cx="96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with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r>
              <a:rPr lang="en-US" dirty="0">
                <a:solidFill>
                  <a:srgbClr val="000000"/>
                </a:solidFill>
              </a:rPr>
              <a:t>Example 10 illustrates that, as a general rule,         is not equal to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985000" y="1905000"/>
          <a:ext cx="66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3" imgW="660113" imgH="380835" progId="Equation.DSMT4">
                  <p:embed/>
                </p:oleObj>
              </mc:Choice>
              <mc:Fallback>
                <p:oleObj name="Equation" r:id="rId3" imgW="660113" imgH="38083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1905000"/>
                        <a:ext cx="660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65300" y="2324100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5" imgW="723586" imgH="380835" progId="Equation.DSMT4">
                  <p:embed/>
                </p:oleObj>
              </mc:Choice>
              <mc:Fallback>
                <p:oleObj name="Equation" r:id="rId5" imgW="723586" imgH="38083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2324100"/>
                        <a:ext cx="723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functions                    </a:t>
            </a:r>
          </a:p>
          <a:p>
            <a:r>
              <a:rPr lang="en-US" dirty="0"/>
              <a:t>and, find the following composite functions.</a:t>
            </a:r>
          </a:p>
        </p:txBody>
      </p:sp>
      <p:graphicFrame>
        <p:nvGraphicFramePr>
          <p:cNvPr id="285698" name="Object 2"/>
          <p:cNvGraphicFramePr>
            <a:graphicFrameLocks noChangeAspect="1"/>
          </p:cNvGraphicFramePr>
          <p:nvPr/>
        </p:nvGraphicFramePr>
        <p:xfrm>
          <a:off x="3073400" y="1346200"/>
          <a:ext cx="417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3" imgW="4178300" imgH="482600" progId="Equation.DSMT4">
                  <p:embed/>
                </p:oleObj>
              </mc:Choice>
              <mc:Fallback>
                <p:oleObj name="Equation" r:id="rId3" imgW="4178300" imgH="482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1346200"/>
                        <a:ext cx="4178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074515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52450" y="2501900"/>
          <a:ext cx="1663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5" imgW="1662978" imgH="545863" progId="Equation.DSMT4">
                  <p:embed/>
                </p:oleObj>
              </mc:Choice>
              <mc:Fallback>
                <p:oleObj name="Equation" r:id="rId5" imgW="1662978" imgH="545863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501900"/>
                        <a:ext cx="1663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52450" y="3657600"/>
          <a:ext cx="1168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7" imgW="1168200" imgH="545760" progId="Equation.DSMT4">
                  <p:embed/>
                </p:oleObj>
              </mc:Choice>
              <mc:Fallback>
                <p:oleObj name="Equation" r:id="rId7" imgW="1168200" imgH="545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657600"/>
                        <a:ext cx="1168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828800" y="3594100"/>
          <a:ext cx="269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9" imgW="2692080" imgH="609480" progId="Equation.DSMT4">
                  <p:embed/>
                </p:oleObj>
              </mc:Choice>
              <mc:Fallback>
                <p:oleObj name="Equation" r:id="rId9" imgW="2692080" imgH="609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94100"/>
                        <a:ext cx="2692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828800" y="4203700"/>
          <a:ext cx="1905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11" imgW="1904760" imgH="533160" progId="Equation.DSMT4">
                  <p:embed/>
                </p:oleObj>
              </mc:Choice>
              <mc:Fallback>
                <p:oleObj name="Equation" r:id="rId11" imgW="1904760" imgH="533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03700"/>
                        <a:ext cx="1905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828800" y="4889500"/>
          <a:ext cx="163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Equation" r:id="rId13" imgW="1638000" imgH="380880" progId="Equation.DSMT4">
                  <p:embed/>
                </p:oleObj>
              </mc:Choice>
              <mc:Fallback>
                <p:oleObj name="Equation" r:id="rId13" imgW="16380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89500"/>
                        <a:ext cx="163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Composite Functions (cont.)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060102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30352" y="1371600"/>
          <a:ext cx="1663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3" imgW="1662978" imgH="545863" progId="Equation.DSMT4">
                  <p:embed/>
                </p:oleObj>
              </mc:Choice>
              <mc:Fallback>
                <p:oleObj name="Equation" r:id="rId3" imgW="1662978" imgH="54586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663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30352" y="2743200"/>
          <a:ext cx="1168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5" imgW="1168200" imgH="545760" progId="Equation.DSMT4">
                  <p:embed/>
                </p:oleObj>
              </mc:Choice>
              <mc:Fallback>
                <p:oleObj name="Equation" r:id="rId5" imgW="1168200" imgH="545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743200"/>
                        <a:ext cx="1168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828800" y="2743200"/>
          <a:ext cx="1270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7" imgW="1269720" imgH="469800" progId="Equation.DSMT4">
                  <p:embed/>
                </p:oleObj>
              </mc:Choice>
              <mc:Fallback>
                <p:oleObj name="Equation" r:id="rId7" imgW="12697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1270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828800" y="3454400"/>
          <a:ext cx="1727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9" imgW="1726920" imgH="571320" progId="Equation.DSMT4">
                  <p:embed/>
                </p:oleObj>
              </mc:Choice>
              <mc:Fallback>
                <p:oleObj name="Equation" r:id="rId9" imgW="172692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454400"/>
                        <a:ext cx="1727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828800" y="4267200"/>
          <a:ext cx="147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11" imgW="1473120" imgH="380880" progId="Equation.DSMT4">
                  <p:embed/>
                </p:oleObj>
              </mc:Choice>
              <mc:Fallback>
                <p:oleObj name="Equation" r:id="rId11" imgW="147312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67200"/>
                        <a:ext cx="1473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12: 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each case identify two functions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so that the given function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can be expressed as </a:t>
            </a:r>
          </a:p>
          <a:p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))</a:t>
            </a:r>
            <a:r>
              <a:rPr lang="en-US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607915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48640" y="2895600"/>
          <a:ext cx="2603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3" imgW="2603500" imgH="520700" progId="Equation.DSMT4">
                  <p:embed/>
                </p:oleObj>
              </mc:Choice>
              <mc:Fallback>
                <p:oleObj name="Equation" r:id="rId3" imgW="2603500" imgH="5207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895600"/>
                        <a:ext cx="2603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548640" y="4279900"/>
          <a:ext cx="4546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5" imgW="4546440" imgH="520560" progId="Equation.DSMT4">
                  <p:embed/>
                </p:oleObj>
              </mc:Choice>
              <mc:Fallback>
                <p:oleObj name="Equation" r:id="rId5" imgW="4546440" imgH="5205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279900"/>
                        <a:ext cx="4546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395305"/>
              </p:ext>
            </p:extLst>
          </p:nvPr>
        </p:nvGraphicFramePr>
        <p:xfrm>
          <a:off x="548640" y="4933950"/>
          <a:ext cx="5994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7" imgW="5994360" imgH="558720" progId="Equation.DSMT4">
                  <p:embed/>
                </p:oleObj>
              </mc:Choice>
              <mc:Fallback>
                <p:oleObj name="Equation" r:id="rId7" imgW="5994360" imgH="5587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933950"/>
                        <a:ext cx="5994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12: Composite Functions (cont.)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020415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1800"/>
              </a:spcBef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30352" y="1371600"/>
          <a:ext cx="2730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Equation" r:id="rId3" imgW="2730500" imgH="533400" progId="Equation.DSMT4">
                  <p:embed/>
                </p:oleObj>
              </mc:Choice>
              <mc:Fallback>
                <p:oleObj name="Equation" r:id="rId3" imgW="2730500" imgH="5334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2730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3" name="Object 5"/>
          <p:cNvGraphicFramePr>
            <a:graphicFrameLocks noChangeAspect="1"/>
          </p:cNvGraphicFramePr>
          <p:nvPr/>
        </p:nvGraphicFramePr>
        <p:xfrm>
          <a:off x="530352" y="2590800"/>
          <a:ext cx="4432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Equation" r:id="rId5" imgW="4431960" imgH="482400" progId="Equation.DSMT4">
                  <p:embed/>
                </p:oleObj>
              </mc:Choice>
              <mc:Fallback>
                <p:oleObj name="Equation" r:id="rId5" imgW="4431960" imgH="4824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590800"/>
                        <a:ext cx="4432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41017"/>
              </p:ext>
            </p:extLst>
          </p:nvPr>
        </p:nvGraphicFramePr>
        <p:xfrm>
          <a:off x="530352" y="3124200"/>
          <a:ext cx="6019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Equation" r:id="rId7" imgW="6019560" imgH="571320" progId="Equation.DSMT4">
                  <p:embed/>
                </p:oleObj>
              </mc:Choice>
              <mc:Fallback>
                <p:oleObj name="Equation" r:id="rId7" imgW="6019560" imgH="57132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124200"/>
                        <a:ext cx="6019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43434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1800"/>
              </a:spcBef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  <a:endParaRPr 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530352" y="3810000"/>
          <a:ext cx="229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Equation" r:id="rId9" imgW="2298700" imgH="482600" progId="Equation.DSMT4">
                  <p:embed/>
                </p:oleObj>
              </mc:Choice>
              <mc:Fallback>
                <p:oleObj name="Equation" r:id="rId9" imgW="2298700" imgH="4826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810000"/>
                        <a:ext cx="2298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8" name="Object 10"/>
          <p:cNvGraphicFramePr>
            <a:graphicFrameLocks noChangeAspect="1"/>
          </p:cNvGraphicFramePr>
          <p:nvPr/>
        </p:nvGraphicFramePr>
        <p:xfrm>
          <a:off x="530352" y="4876800"/>
          <a:ext cx="4546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11" imgW="4546440" imgH="482400" progId="Equation.DSMT4">
                  <p:embed/>
                </p:oleObj>
              </mc:Choice>
              <mc:Fallback>
                <p:oleObj name="Equation" r:id="rId11" imgW="4546440" imgH="4824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876800"/>
                        <a:ext cx="4546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379566"/>
              </p:ext>
            </p:extLst>
          </p:nvPr>
        </p:nvGraphicFramePr>
        <p:xfrm>
          <a:off x="530352" y="5486400"/>
          <a:ext cx="5689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Equation" r:id="rId13" imgW="5689440" imgH="545760" progId="Equation.DSMT4">
                  <p:embed/>
                </p:oleObj>
              </mc:Choice>
              <mc:Fallback>
                <p:oleObj name="Equation" r:id="rId13" imgW="5689440" imgH="54576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486400"/>
                        <a:ext cx="5689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13: Evaluating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part of Example 12, calculate </a:t>
            </a:r>
            <a:r>
              <a:rPr lang="en-US" i="1" dirty="0"/>
              <a:t>f </a:t>
            </a:r>
            <a:r>
              <a:rPr lang="en-US" dirty="0"/>
              <a:t>(1) by first calculating </a:t>
            </a:r>
            <a:r>
              <a:rPr lang="en-US" i="1" dirty="0"/>
              <a:t>h</a:t>
            </a:r>
            <a:r>
              <a:rPr lang="en-US" dirty="0"/>
              <a:t>(1) and then 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(1))</a:t>
            </a:r>
            <a:r>
              <a:rPr lang="en-US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13438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33400" y="2451100"/>
          <a:ext cx="2603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Equation" r:id="rId3" imgW="2603500" imgH="520700" progId="Equation.DSMT4">
                  <p:embed/>
                </p:oleObj>
              </mc:Choice>
              <mc:Fallback>
                <p:oleObj name="Equation" r:id="rId3" imgW="2603500" imgH="520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51100"/>
                        <a:ext cx="2603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33400" y="3810000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5" imgW="2552400" imgH="469800" progId="Equation.DSMT4">
                  <p:embed/>
                </p:oleObj>
              </mc:Choice>
              <mc:Fallback>
                <p:oleObj name="Equation" r:id="rId5" imgW="25524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0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33400" y="4470400"/>
          <a:ext cx="4864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7" imgW="4863960" imgH="558720" progId="Equation.DSMT4">
                  <p:embed/>
                </p:oleObj>
              </mc:Choice>
              <mc:Fallback>
                <p:oleObj name="Equation" r:id="rId7" imgW="486396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70400"/>
                        <a:ext cx="4864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13: Evaluating a Function (cont.)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30352" y="1371600"/>
          <a:ext cx="2730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Equation" r:id="rId3" imgW="2730500" imgH="533400" progId="Equation.DSMT4">
                  <p:embed/>
                </p:oleObj>
              </mc:Choice>
              <mc:Fallback>
                <p:oleObj name="Equation" r:id="rId3" imgW="2730500" imgH="5334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2730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43434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30352" y="3810000"/>
          <a:ext cx="229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5" imgW="2298700" imgH="482600" progId="Equation.DSMT4">
                  <p:embed/>
                </p:oleObj>
              </mc:Choice>
              <mc:Fallback>
                <p:oleObj name="Equation" r:id="rId5" imgW="2298700" imgH="482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810000"/>
                        <a:ext cx="2298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30352" y="2514600"/>
          <a:ext cx="257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7" imgW="2577960" imgH="469800" progId="Equation.DSMT4">
                  <p:embed/>
                </p:oleObj>
              </mc:Choice>
              <mc:Fallback>
                <p:oleObj name="Equation" r:id="rId7" imgW="25779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514600"/>
                        <a:ext cx="257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530352" y="3124200"/>
          <a:ext cx="6324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9" imgW="6324480" imgH="571320" progId="Equation.DSMT4">
                  <p:embed/>
                </p:oleObj>
              </mc:Choice>
              <mc:Fallback>
                <p:oleObj name="Equation" r:id="rId9" imgW="6324480" imgH="571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124200"/>
                        <a:ext cx="6324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30352" y="4876800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11" imgW="2552400" imgH="469800" progId="Equation.DSMT4">
                  <p:embed/>
                </p:oleObj>
              </mc:Choice>
              <mc:Fallback>
                <p:oleObj name="Equation" r:id="rId11" imgW="255240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876800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530352" y="5410200"/>
          <a:ext cx="4813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13" imgW="4813200" imgH="545760" progId="Equation.DSMT4">
                  <p:embed/>
                </p:oleObj>
              </mc:Choice>
              <mc:Fallback>
                <p:oleObj name="Equation" r:id="rId13" imgW="4813200" imgH="5457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410200"/>
                        <a:ext cx="4813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Difference Quotient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91840"/>
          </a:xfrm>
          <a:noFill/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NOTES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quotient expressed below will occur repeatedly in later sections, and we wish to emphasize that such quotients are slopes.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438084"/>
              </p:ext>
            </p:extLst>
          </p:nvPr>
        </p:nvGraphicFramePr>
        <p:xfrm>
          <a:off x="2260600" y="3359150"/>
          <a:ext cx="4648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3" imgW="4647960" imgH="977760" progId="Equation.DSMT4">
                  <p:embed/>
                </p:oleObj>
              </mc:Choice>
              <mc:Fallback>
                <p:oleObj name="Equation" r:id="rId3" imgW="4647960" imgH="977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3359150"/>
                        <a:ext cx="46482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Function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familiar function </a:t>
            </a:r>
            <a:r>
              <a:rPr lang="en-US" i="1" dirty="0">
                <a:solidFill>
                  <a:srgbClr val="0000FF"/>
                </a:solidFill>
              </a:rPr>
              <a:t>f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, evaluate the following: </a:t>
            </a:r>
          </a:p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b="1" dirty="0"/>
              <a:t>a.	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(3)</a:t>
            </a:r>
          </a:p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b="1" dirty="0"/>
              <a:t>Solution:</a:t>
            </a:r>
            <a:endParaRPr lang="en-US" b="1" i="1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  <a:tabLst>
                <a:tab pos="457200" algn="l"/>
              </a:tabLst>
            </a:pPr>
            <a:r>
              <a:rPr lang="en-US" b="1" dirty="0"/>
              <a:t>b.	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(5)</a:t>
            </a:r>
            <a:r>
              <a:rPr lang="en-US" dirty="0"/>
              <a:t> </a:t>
            </a:r>
          </a:p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b="1" dirty="0"/>
              <a:t>Solution:</a:t>
            </a:r>
            <a:endParaRPr lang="en-US" b="1" i="1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  <a:tabLst>
                <a:tab pos="457200" algn="l"/>
              </a:tabLst>
            </a:pPr>
            <a:r>
              <a:rPr lang="en-US" b="1" dirty="0"/>
              <a:t>c.	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(−2)</a:t>
            </a:r>
            <a:r>
              <a:rPr lang="en-US" b="1" i="1" dirty="0"/>
              <a:t> </a:t>
            </a:r>
          </a:p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b="1" dirty="0"/>
              <a:t>Solution: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1485" y="2895600"/>
            <a:ext cx="2358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Read “</a:t>
            </a:r>
            <a:r>
              <a:rPr lang="en-US" sz="2000" i="1" dirty="0">
                <a:solidFill>
                  <a:srgbClr val="008080"/>
                </a:solidFill>
              </a:rPr>
              <a:t>f</a:t>
            </a:r>
            <a:r>
              <a:rPr lang="en-US" sz="2000" dirty="0">
                <a:solidFill>
                  <a:srgbClr val="008080"/>
                </a:solidFill>
              </a:rPr>
              <a:t> of 3.” </a:t>
            </a:r>
          </a:p>
          <a:p>
            <a:r>
              <a:rPr lang="en-US" sz="2000" dirty="0">
                <a:solidFill>
                  <a:srgbClr val="008080"/>
                </a:solidFill>
              </a:rPr>
              <a:t>3 is substituted for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  <a:latin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1485" y="5410200"/>
            <a:ext cx="2499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</a:rPr>
              <a:t>2 is substituted for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1485" y="4191000"/>
            <a:ext cx="2358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5 is substituted for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2880380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</a:rPr>
              <a:t>f</a:t>
            </a:r>
            <a:r>
              <a:rPr lang="en-US" sz="2800" dirty="0">
                <a:solidFill>
                  <a:srgbClr val="0000FF"/>
                </a:solidFill>
              </a:rPr>
              <a:t> (3)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743200" y="2880380"/>
            <a:ext cx="832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 3</a:t>
            </a:r>
            <a:r>
              <a:rPr lang="en-US" sz="2800" baseline="30000" dirty="0">
                <a:solidFill>
                  <a:srgbClr val="000099"/>
                </a:solidFill>
              </a:rPr>
              <a:t>2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352800" y="2880380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9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057400" y="4114800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</a:rPr>
              <a:t>f</a:t>
            </a:r>
            <a:r>
              <a:rPr lang="en-US" sz="2800" dirty="0">
                <a:solidFill>
                  <a:srgbClr val="0000FF"/>
                </a:solidFill>
              </a:rPr>
              <a:t> (5)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672921" y="4114800"/>
            <a:ext cx="832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 5</a:t>
            </a:r>
            <a:r>
              <a:rPr lang="en-US" sz="2800" baseline="30000" dirty="0">
                <a:solidFill>
                  <a:srgbClr val="000099"/>
                </a:solidFill>
              </a:rPr>
              <a:t>2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303359" y="4114800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25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057400" y="5331480"/>
            <a:ext cx="955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</a:rPr>
              <a:t>f</a:t>
            </a:r>
            <a:r>
              <a:rPr lang="en-US" sz="2800" dirty="0">
                <a:solidFill>
                  <a:srgbClr val="0000FF"/>
                </a:solidFill>
              </a:rPr>
              <a:t> (−2)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895600" y="5331480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 (−2)</a:t>
            </a:r>
            <a:r>
              <a:rPr lang="en-US" sz="2800" baseline="30000" dirty="0">
                <a:solidFill>
                  <a:srgbClr val="000099"/>
                </a:solidFill>
              </a:rPr>
              <a:t>2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886200" y="5331480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14: The Difference Quotient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                        calculate, simplify, and interpret the following expressions.</a:t>
            </a:r>
          </a:p>
        </p:txBody>
      </p:sp>
      <p:graphicFrame>
        <p:nvGraphicFramePr>
          <p:cNvPr id="291842" name="Object 2"/>
          <p:cNvGraphicFramePr>
            <a:graphicFrameLocks noChangeAspect="1"/>
          </p:cNvGraphicFramePr>
          <p:nvPr/>
        </p:nvGraphicFramePr>
        <p:xfrm>
          <a:off x="1155700" y="1333500"/>
          <a:ext cx="181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3" imgW="1816100" imgH="482600" progId="Equation.DSMT4">
                  <p:embed/>
                </p:oleObj>
              </mc:Choice>
              <mc:Fallback>
                <p:oleObj name="Equation" r:id="rId3" imgW="1816100" imgH="482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333500"/>
                        <a:ext cx="1816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276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30352" y="2324100"/>
          <a:ext cx="2171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5" imgW="2171700" imgH="876300" progId="Equation.DSMT4">
                  <p:embed/>
                </p:oleObj>
              </mc:Choice>
              <mc:Fallback>
                <p:oleObj name="Equation" r:id="rId5" imgW="2171700" imgH="876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324100"/>
                        <a:ext cx="2171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267200" y="502920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This quotient is the slope of the line joining (5, −17) to (3, −1), two points on the graph of </a:t>
            </a:r>
            <a:r>
              <a:rPr lang="en-US" sz="2000" i="1" dirty="0">
                <a:solidFill>
                  <a:srgbClr val="008080"/>
                </a:solidFill>
              </a:rPr>
              <a:t>f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530352" y="4038600"/>
          <a:ext cx="1676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Equation" r:id="rId7" imgW="1676160" imgH="876240" progId="Equation.DSMT4">
                  <p:embed/>
                </p:oleObj>
              </mc:Choice>
              <mc:Fallback>
                <p:oleObj name="Equation" r:id="rId7" imgW="1676160" imgH="876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038600"/>
                        <a:ext cx="1676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362200" y="3886200"/>
          <a:ext cx="2743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Equation" r:id="rId9" imgW="2743200" imgH="977760" progId="Equation.DSMT4">
                  <p:embed/>
                </p:oleObj>
              </mc:Choice>
              <mc:Fallback>
                <p:oleObj name="Equation" r:id="rId9" imgW="2743200" imgH="9777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2743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5232400" y="3962400"/>
          <a:ext cx="1854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Equation" r:id="rId11" imgW="1854000" imgH="876240" progId="Equation.DSMT4">
                  <p:embed/>
                </p:oleObj>
              </mc:Choice>
              <mc:Fallback>
                <p:oleObj name="Equation" r:id="rId11" imgW="1854000" imgH="876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962400"/>
                        <a:ext cx="1854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7188200" y="4000500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Equation" r:id="rId13" imgW="1384200" imgH="838080" progId="Equation.DSMT4">
                  <p:embed/>
                </p:oleObj>
              </mc:Choice>
              <mc:Fallback>
                <p:oleObj name="Equation" r:id="rId13" imgW="13842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000500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2362200" y="5029200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Equation" r:id="rId15" imgW="927000" imgH="838080" progId="Equation.DSMT4">
                  <p:embed/>
                </p:oleObj>
              </mc:Choice>
              <mc:Fallback>
                <p:oleObj name="Equation" r:id="rId15" imgW="92700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029200"/>
                        <a:ext cx="927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3352800" y="53340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Equation" r:id="rId17" imgW="698400" imgH="291960" progId="Equation.DSMT4">
                  <p:embed/>
                </p:oleObj>
              </mc:Choice>
              <mc:Fallback>
                <p:oleObj name="Equation" r:id="rId17" imgW="6984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34000"/>
                        <a:ext cx="69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14: The Difference Quotient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b="1" dirty="0"/>
              <a:t>b.	</a:t>
            </a:r>
            <a:r>
              <a:rPr lang="en-US" dirty="0"/>
              <a:t>Calculate </a:t>
            </a:r>
          </a:p>
          <a:p>
            <a:pPr marL="457200" indent="-457200"/>
            <a:r>
              <a:rPr lang="en-US" dirty="0"/>
              <a:t>	are two points on the graph of </a:t>
            </a: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) .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4384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5311914"/>
            <a:ext cx="393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is </a:t>
            </a:r>
            <a:r>
              <a:rPr lang="el-GR" sz="2000" dirty="0">
                <a:solidFill>
                  <a:srgbClr val="0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sz="2000" i="1" dirty="0">
                <a:solidFill>
                  <a:srgbClr val="008080"/>
                </a:solidFill>
              </a:rPr>
              <a:t>y</a:t>
            </a:r>
            <a:r>
              <a:rPr lang="en-US" sz="2000" dirty="0">
                <a:solidFill>
                  <a:srgbClr val="008080"/>
                </a:solidFill>
              </a:rPr>
              <a:t> for the two points (</a:t>
            </a:r>
            <a:r>
              <a:rPr lang="en-US" sz="2000" i="1" dirty="0">
                <a:solidFill>
                  <a:srgbClr val="008080"/>
                </a:solidFill>
              </a:rPr>
              <a:t>a</a:t>
            </a:r>
            <a:r>
              <a:rPr lang="en-US" sz="2000" dirty="0">
                <a:solidFill>
                  <a:srgbClr val="008080"/>
                </a:solidFill>
              </a:rPr>
              <a:t>, </a:t>
            </a:r>
            <a:r>
              <a:rPr lang="en-US" sz="2000" i="1" dirty="0">
                <a:solidFill>
                  <a:srgbClr val="008080"/>
                </a:solidFill>
              </a:rPr>
              <a:t>f</a:t>
            </a:r>
            <a:r>
              <a:rPr lang="en-US" sz="2000" dirty="0">
                <a:solidFill>
                  <a:srgbClr val="008080"/>
                </a:solidFill>
              </a:rPr>
              <a:t> (</a:t>
            </a:r>
            <a:r>
              <a:rPr lang="en-US" sz="2000" i="1" dirty="0">
                <a:solidFill>
                  <a:srgbClr val="008080"/>
                </a:solidFill>
              </a:rPr>
              <a:t>a</a:t>
            </a:r>
            <a:r>
              <a:rPr lang="en-US" sz="2000" dirty="0">
                <a:solidFill>
                  <a:srgbClr val="008080"/>
                </a:solidFill>
              </a:rPr>
              <a:t>)) and (</a:t>
            </a:r>
            <a:r>
              <a:rPr lang="en-US" sz="2000" i="1" dirty="0">
                <a:solidFill>
                  <a:srgbClr val="008080"/>
                </a:solidFill>
              </a:rPr>
              <a:t>a</a:t>
            </a:r>
            <a:r>
              <a:rPr lang="en-US" sz="2000" dirty="0">
                <a:solidFill>
                  <a:srgbClr val="008080"/>
                </a:solidFill>
              </a:rPr>
              <a:t> + </a:t>
            </a:r>
            <a:r>
              <a:rPr lang="en-US" sz="2000" i="1" dirty="0">
                <a:solidFill>
                  <a:srgbClr val="008080"/>
                </a:solidFill>
              </a:rPr>
              <a:t>h</a:t>
            </a:r>
            <a:r>
              <a:rPr lang="en-US" sz="2000" dirty="0">
                <a:solidFill>
                  <a:srgbClr val="008080"/>
                </a:solidFill>
              </a:rPr>
              <a:t>, </a:t>
            </a:r>
            <a:r>
              <a:rPr lang="en-US" sz="2000" i="1" dirty="0">
                <a:solidFill>
                  <a:srgbClr val="008080"/>
                </a:solidFill>
              </a:rPr>
              <a:t>f</a:t>
            </a:r>
            <a:r>
              <a:rPr lang="en-US" sz="2000" dirty="0">
                <a:solidFill>
                  <a:srgbClr val="008080"/>
                </a:solidFill>
              </a:rPr>
              <a:t> (</a:t>
            </a:r>
            <a:r>
              <a:rPr lang="en-US" sz="2000" i="1" dirty="0">
                <a:solidFill>
                  <a:srgbClr val="008080"/>
                </a:solidFill>
              </a:rPr>
              <a:t>a</a:t>
            </a:r>
            <a:r>
              <a:rPr lang="en-US" sz="2000" dirty="0">
                <a:solidFill>
                  <a:srgbClr val="008080"/>
                </a:solidFill>
              </a:rPr>
              <a:t> + </a:t>
            </a:r>
            <a:r>
              <a:rPr lang="en-US" sz="2000" i="1" dirty="0">
                <a:solidFill>
                  <a:srgbClr val="008080"/>
                </a:solidFill>
              </a:rPr>
              <a:t>h</a:t>
            </a:r>
            <a:r>
              <a:rPr lang="en-US" sz="2000" dirty="0">
                <a:solidFill>
                  <a:srgbClr val="008080"/>
                </a:solidFill>
              </a:rPr>
              <a:t>)). </a:t>
            </a:r>
          </a:p>
        </p:txBody>
      </p:sp>
      <p:graphicFrame>
        <p:nvGraphicFramePr>
          <p:cNvPr id="292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769617"/>
              </p:ext>
            </p:extLst>
          </p:nvPr>
        </p:nvGraphicFramePr>
        <p:xfrm>
          <a:off x="2362200" y="1289050"/>
          <a:ext cx="5994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Equation" r:id="rId3" imgW="5994360" imgH="558720" progId="Equation.DSMT4">
                  <p:embed/>
                </p:oleObj>
              </mc:Choice>
              <mc:Fallback>
                <p:oleObj name="Equation" r:id="rId3" imgW="5994360" imgH="558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89050"/>
                        <a:ext cx="5994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365145"/>
              </p:ext>
            </p:extLst>
          </p:nvPr>
        </p:nvGraphicFramePr>
        <p:xfrm>
          <a:off x="555625" y="3048000"/>
          <a:ext cx="160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Equation" r:id="rId5" imgW="1600200" imgH="431640" progId="Equation.DSMT4">
                  <p:embed/>
                </p:oleObj>
              </mc:Choice>
              <mc:Fallback>
                <p:oleObj name="Equation" r:id="rId5" imgW="160020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3048000"/>
                        <a:ext cx="1600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273300" y="2971800"/>
          <a:ext cx="5981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3" name="Equation" r:id="rId7" imgW="5981400" imgH="672840" progId="Equation.DSMT4">
                  <p:embed/>
                </p:oleObj>
              </mc:Choice>
              <mc:Fallback>
                <p:oleObj name="Equation" r:id="rId7" imgW="5981400" imgH="672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2971800"/>
                        <a:ext cx="59817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977900" y="3657600"/>
          <a:ext cx="3924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name="Equation" r:id="rId9" imgW="3924000" imgH="571320" progId="Equation.DSMT4">
                  <p:embed/>
                </p:oleObj>
              </mc:Choice>
              <mc:Fallback>
                <p:oleObj name="Equation" r:id="rId9" imgW="392400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657600"/>
                        <a:ext cx="3924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977900" y="4343400"/>
          <a:ext cx="368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5" name="Equation" r:id="rId11" imgW="3682800" imgH="380880" progId="Equation.DSMT4">
                  <p:embed/>
                </p:oleObj>
              </mc:Choice>
              <mc:Fallback>
                <p:oleObj name="Equation" r:id="rId11" imgW="36828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343400"/>
                        <a:ext cx="3683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977900" y="4953000"/>
          <a:ext cx="165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6" name="Equation" r:id="rId13" imgW="1650960" imgH="380880" progId="Equation.DSMT4">
                  <p:embed/>
                </p:oleObj>
              </mc:Choice>
              <mc:Fallback>
                <p:oleObj name="Equation" r:id="rId13" imgW="165096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953000"/>
                        <a:ext cx="165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339236"/>
              </p:ext>
            </p:extLst>
          </p:nvPr>
        </p:nvGraphicFramePr>
        <p:xfrm>
          <a:off x="555625" y="5486400"/>
          <a:ext cx="161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7" name="Equation" r:id="rId15" imgW="1612800" imgH="431640" progId="Equation.DSMT4">
                  <p:embed/>
                </p:oleObj>
              </mc:Choice>
              <mc:Fallback>
                <p:oleObj name="Equation" r:id="rId15" imgW="161280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5486400"/>
                        <a:ext cx="161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2209800" y="5486400"/>
          <a:ext cx="171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Equation" r:id="rId17" imgW="1714320" imgH="469800" progId="Equation.DSMT4">
                  <p:embed/>
                </p:oleObj>
              </mc:Choice>
              <mc:Fallback>
                <p:oleObj name="Equation" r:id="rId17" imgW="171432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86400"/>
                        <a:ext cx="1714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4038600" y="556260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Equation" r:id="rId19" imgW="482400" imgH="291960" progId="Equation.DSMT4">
                  <p:embed/>
                </p:oleObj>
              </mc:Choice>
              <mc:Fallback>
                <p:oleObj name="Equation" r:id="rId19" imgW="48240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56260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14: The Difference Quotient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b="1" dirty="0"/>
              <a:t>c.	</a:t>
            </a:r>
            <a:r>
              <a:rPr lang="en-US" dirty="0"/>
              <a:t>Calculate                                                for the two </a:t>
            </a:r>
          </a:p>
          <a:p>
            <a:pPr marL="457200" indent="-457200">
              <a:spcBef>
                <a:spcPts val="1800"/>
              </a:spcBef>
            </a:pPr>
            <a:r>
              <a:rPr lang="en-US" dirty="0"/>
              <a:t>	points in part (b).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60098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235714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quotient is the slope of the line containing the two points in part b since </a:t>
            </a:r>
            <a:r>
              <a:rPr lang="en-US" sz="2000" i="1" dirty="0">
                <a:solidFill>
                  <a:srgbClr val="008080"/>
                </a:solidFill>
              </a:rPr>
              <a:t>h </a:t>
            </a:r>
            <a:r>
              <a:rPr lang="en-US" sz="2000" dirty="0">
                <a:solidFill>
                  <a:srgbClr val="008080"/>
                </a:solidFill>
              </a:rPr>
              <a:t>= </a:t>
            </a:r>
            <a:r>
              <a:rPr lang="el-GR" sz="2000" dirty="0">
                <a:solidFill>
                  <a:srgbClr val="0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. </a:t>
            </a:r>
            <a:r>
              <a:rPr lang="en-US" sz="2000" b="1" dirty="0">
                <a:solidFill>
                  <a:srgbClr val="008080"/>
                </a:solidFill>
              </a:rPr>
              <a:t>Note:</a:t>
            </a:r>
            <a:r>
              <a:rPr lang="en-US" sz="2000" dirty="0">
                <a:solidFill>
                  <a:srgbClr val="008080"/>
                </a:solidFill>
              </a:rPr>
              <a:t>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baseline="-25000" dirty="0">
                <a:solidFill>
                  <a:srgbClr val="008080"/>
                </a:solidFill>
              </a:rPr>
              <a:t>1</a:t>
            </a:r>
            <a:r>
              <a:rPr lang="en-US" sz="2000" dirty="0">
                <a:solidFill>
                  <a:srgbClr val="008080"/>
                </a:solidFill>
              </a:rPr>
              <a:t> = </a:t>
            </a:r>
            <a:r>
              <a:rPr lang="en-US" sz="2000" i="1" dirty="0">
                <a:solidFill>
                  <a:srgbClr val="008080"/>
                </a:solidFill>
              </a:rPr>
              <a:t>a</a:t>
            </a:r>
            <a:r>
              <a:rPr lang="en-US" sz="2000" dirty="0">
                <a:solidFill>
                  <a:srgbClr val="008080"/>
                </a:solidFill>
              </a:rPr>
              <a:t>,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baseline="-25000" dirty="0">
                <a:solidFill>
                  <a:srgbClr val="008080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 = </a:t>
            </a:r>
            <a:r>
              <a:rPr lang="en-US" sz="2000" i="1" dirty="0">
                <a:solidFill>
                  <a:srgbClr val="008080"/>
                </a:solidFill>
              </a:rPr>
              <a:t>a</a:t>
            </a:r>
            <a:r>
              <a:rPr lang="en-US" sz="2000" dirty="0">
                <a:solidFill>
                  <a:srgbClr val="008080"/>
                </a:solidFill>
              </a:rPr>
              <a:t> + </a:t>
            </a:r>
            <a:r>
              <a:rPr lang="en-US" sz="2000" i="1" dirty="0">
                <a:solidFill>
                  <a:srgbClr val="008080"/>
                </a:solidFill>
              </a:rPr>
              <a:t>h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293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741328"/>
              </p:ext>
            </p:extLst>
          </p:nvPr>
        </p:nvGraphicFramePr>
        <p:xfrm>
          <a:off x="2425700" y="1073150"/>
          <a:ext cx="3594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3" imgW="3593880" imgH="888840" progId="Equation.DSMT4">
                  <p:embed/>
                </p:oleObj>
              </mc:Choice>
              <mc:Fallback>
                <p:oleObj name="Equation" r:id="rId3" imgW="3593880" imgH="8888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1073150"/>
                        <a:ext cx="3594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17396"/>
              </p:ext>
            </p:extLst>
          </p:nvPr>
        </p:nvGraphicFramePr>
        <p:xfrm>
          <a:off x="542925" y="3194050"/>
          <a:ext cx="3594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5" imgW="3593880" imgH="888840" progId="Equation.DSMT4">
                  <p:embed/>
                </p:oleObj>
              </mc:Choice>
              <mc:Fallback>
                <p:oleObj name="Equation" r:id="rId5" imgW="3593880" imgH="888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3194050"/>
                        <a:ext cx="3594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241800" y="3238500"/>
          <a:ext cx="1739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7" imgW="1739880" imgH="876240" progId="Equation.DSMT4">
                  <p:embed/>
                </p:oleObj>
              </mc:Choice>
              <mc:Fallback>
                <p:oleObj name="Equation" r:id="rId7" imgW="1739880" imgH="876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3238500"/>
                        <a:ext cx="1739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241800" y="4229100"/>
          <a:ext cx="1879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9" imgW="1879560" imgH="876240" progId="Equation.DSMT4">
                  <p:embed/>
                </p:oleObj>
              </mc:Choice>
              <mc:Fallback>
                <p:oleObj name="Equation" r:id="rId9" imgW="1879560" imgH="87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4229100"/>
                        <a:ext cx="18796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6172200" y="4572000"/>
          <a:ext cx="1371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11" imgW="1371600" imgH="304560" progId="Equation.DSMT4">
                  <p:embed/>
                </p:oleObj>
              </mc:Choice>
              <mc:Fallback>
                <p:oleObj name="Equation" r:id="rId11" imgW="137160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572000"/>
                        <a:ext cx="1371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Function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60086"/>
          </a:xfrm>
        </p:spPr>
        <p:txBody>
          <a:bodyPr>
            <a:spAutoFit/>
          </a:bodyPr>
          <a:lstStyle/>
          <a:p>
            <a:r>
              <a:rPr lang="en-US" dirty="0"/>
              <a:t>For                                                 evaluate the following:</a:t>
            </a:r>
          </a:p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b="1" dirty="0"/>
              <a:t>a.	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(2)</a:t>
            </a:r>
          </a:p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b="1" dirty="0"/>
              <a:t>Solution:</a:t>
            </a:r>
            <a:endParaRPr lang="en-US" b="1" i="1" dirty="0"/>
          </a:p>
          <a:p>
            <a:pPr>
              <a:spcBef>
                <a:spcPts val="672"/>
              </a:spcBef>
              <a:tabLst>
                <a:tab pos="457200" algn="l"/>
              </a:tabLst>
            </a:pPr>
            <a:endParaRPr lang="en-US" b="1" dirty="0"/>
          </a:p>
          <a:p>
            <a:pPr>
              <a:lnSpc>
                <a:spcPct val="150000"/>
              </a:lnSpc>
              <a:spcBef>
                <a:spcPts val="4800"/>
              </a:spcBef>
              <a:tabLst>
                <a:tab pos="457200" algn="l"/>
              </a:tabLst>
            </a:pPr>
            <a:r>
              <a:rPr lang="en-US" b="1" dirty="0"/>
              <a:t>b.	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</a:t>
            </a:r>
          </a:p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1143000" y="1333500"/>
          <a:ext cx="374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3" imgW="3746160" imgH="482400" progId="Equation.DSMT4">
                  <p:embed/>
                </p:oleObj>
              </mc:Choice>
              <mc:Fallback>
                <p:oleObj name="Equation" r:id="rId3" imgW="3746160" imgH="482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33500"/>
                        <a:ext cx="3746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981200" y="2514600"/>
          <a:ext cx="67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5" imgW="672840" imgH="469800" progId="Equation.DSMT4">
                  <p:embed/>
                </p:oleObj>
              </mc:Choice>
              <mc:Fallback>
                <p:oleObj name="Equation" r:id="rId5" imgW="6728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14600"/>
                        <a:ext cx="67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819400" y="2514600"/>
          <a:ext cx="318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7" imgW="3187440" imgH="380880" progId="Equation.DSMT4">
                  <p:embed/>
                </p:oleObj>
              </mc:Choice>
              <mc:Fallback>
                <p:oleObj name="Equation" r:id="rId7" imgW="318744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14600"/>
                        <a:ext cx="3187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324600" y="2667000"/>
          <a:ext cx="1866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9" imgW="1866600" imgH="241200" progId="Equation.DSMT4">
                  <p:embed/>
                </p:oleObj>
              </mc:Choice>
              <mc:Fallback>
                <p:oleObj name="Equation" r:id="rId9" imgW="186660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67000"/>
                        <a:ext cx="1866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819400" y="3124200"/>
          <a:ext cx="2298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11" imgW="2298600" imgH="291960" progId="Equation.DSMT4">
                  <p:embed/>
                </p:oleObj>
              </mc:Choice>
              <mc:Fallback>
                <p:oleObj name="Equation" r:id="rId11" imgW="22986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0"/>
                        <a:ext cx="2298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819400" y="35814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13" imgW="825480" imgH="291960" progId="Equation.DSMT4">
                  <p:embed/>
                </p:oleObj>
              </mc:Choice>
              <mc:Fallback>
                <p:oleObj name="Equation" r:id="rId13" imgW="82548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814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981200" y="4864100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15" imgW="685800" imgH="469800" progId="Equation.DSMT4">
                  <p:embed/>
                </p:oleObj>
              </mc:Choice>
              <mc:Fallback>
                <p:oleObj name="Equation" r:id="rId15" imgW="68580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64100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743200" y="4864100"/>
          <a:ext cx="292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17" imgW="2920680" imgH="380880" progId="Equation.DSMT4">
                  <p:embed/>
                </p:oleObj>
              </mc:Choice>
              <mc:Fallback>
                <p:oleObj name="Equation" r:id="rId17" imgW="292068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64100"/>
                        <a:ext cx="292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6324600" y="5016500"/>
          <a:ext cx="1892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19" imgW="1892160" imgH="241200" progId="Equation.DSMT4">
                  <p:embed/>
                </p:oleObj>
              </mc:Choice>
              <mc:Fallback>
                <p:oleObj name="Equation" r:id="rId19" imgW="189216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16500"/>
                        <a:ext cx="1892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Function Evaluation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b="1" dirty="0"/>
              <a:t>c.	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+ 1)</a:t>
            </a:r>
          </a:p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b="1" dirty="0"/>
              <a:t>Solution:</a:t>
            </a:r>
            <a:endParaRPr lang="en-US" b="1" i="1" dirty="0"/>
          </a:p>
          <a:p>
            <a:pPr>
              <a:spcBef>
                <a:spcPts val="1800"/>
              </a:spcBef>
              <a:tabLst>
                <a:tab pos="457200" algn="l"/>
              </a:tabLst>
            </a:pPr>
            <a:endParaRPr lang="en-US" b="1" dirty="0"/>
          </a:p>
        </p:txBody>
      </p:sp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30352" y="2546350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3" imgW="1155600" imgH="469800" progId="Equation.DSMT4">
                  <p:embed/>
                </p:oleObj>
              </mc:Choice>
              <mc:Fallback>
                <p:oleObj name="Equation" r:id="rId3" imgW="1155600" imgH="469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546350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345188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Expanding and combining like terms, we have: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34200" y="2565400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008080"/>
                </a:solidFill>
              </a:rPr>
              <a:t>a </a:t>
            </a:r>
            <a:r>
              <a:rPr lang="en-US" sz="2000" dirty="0">
                <a:solidFill>
                  <a:srgbClr val="008080"/>
                </a:solidFill>
              </a:rPr>
              <a:t>+ 1 for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752600" y="2476500"/>
          <a:ext cx="510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5" imgW="5105160" imgH="533160" progId="Equation.DSMT4">
                  <p:embed/>
                </p:oleObj>
              </mc:Choice>
              <mc:Fallback>
                <p:oleObj name="Equation" r:id="rId5" imgW="510516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76500"/>
                        <a:ext cx="510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30352" y="4267200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7" imgW="1155600" imgH="469800" progId="Equation.DSMT4">
                  <p:embed/>
                </p:oleObj>
              </mc:Choice>
              <mc:Fallback>
                <p:oleObj name="Equation" r:id="rId7" imgW="11556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267200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752600" y="4191000"/>
          <a:ext cx="6743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9" imgW="6743520" imgH="571320" progId="Equation.DSMT4">
                  <p:embed/>
                </p:oleObj>
              </mc:Choice>
              <mc:Fallback>
                <p:oleObj name="Equation" r:id="rId9" imgW="674352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91000"/>
                        <a:ext cx="6743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752600" y="4876800"/>
          <a:ext cx="6502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11" imgW="6502320" imgH="380880" progId="Equation.DSMT4">
                  <p:embed/>
                </p:oleObj>
              </mc:Choice>
              <mc:Fallback>
                <p:oleObj name="Equation" r:id="rId11" imgW="650232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76800"/>
                        <a:ext cx="6502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752600" y="5486400"/>
          <a:ext cx="283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13" imgW="2831760" imgH="380880" progId="Equation.DSMT4">
                  <p:embed/>
                </p:oleObj>
              </mc:Choice>
              <mc:Fallback>
                <p:oleObj name="Equation" r:id="rId13" imgW="283176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86400"/>
                        <a:ext cx="2832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Function Evaluation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tabLst>
                <a:tab pos="457200" algn="l"/>
              </a:tabLst>
            </a:pPr>
            <a:r>
              <a:rPr lang="en-US" b="1" dirty="0"/>
              <a:t>d.	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) + 1</a:t>
            </a:r>
          </a:p>
          <a:p>
            <a:pPr>
              <a:spcBef>
                <a:spcPts val="1800"/>
              </a:spcBef>
              <a:tabLst>
                <a:tab pos="457200" algn="l"/>
              </a:tabLst>
            </a:pPr>
            <a:r>
              <a:rPr lang="en-US" b="1" dirty="0"/>
              <a:t>Solution:</a:t>
            </a:r>
            <a:endParaRPr lang="en-US" b="1" i="1" dirty="0"/>
          </a:p>
          <a:p>
            <a:pPr>
              <a:spcBef>
                <a:spcPts val="1800"/>
              </a:spcBef>
              <a:tabLst>
                <a:tab pos="457200" algn="l"/>
              </a:tabLst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486400" y="2800290"/>
            <a:ext cx="161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Add </a:t>
            </a:r>
            <a:r>
              <a:rPr lang="en-US" sz="2000" dirty="0">
                <a:solidFill>
                  <a:srgbClr val="FF00FF"/>
                </a:solidFill>
              </a:rPr>
              <a:t>1</a:t>
            </a:r>
            <a:r>
              <a:rPr lang="en-US" sz="2000" dirty="0">
                <a:solidFill>
                  <a:srgbClr val="008080"/>
                </a:solidFill>
              </a:rPr>
              <a:t> to </a:t>
            </a:r>
            <a:r>
              <a:rPr lang="en-US" sz="2000" i="1" dirty="0">
                <a:solidFill>
                  <a:srgbClr val="008080"/>
                </a:solidFill>
              </a:rPr>
              <a:t>f 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a</a:t>
            </a:r>
            <a:r>
              <a:rPr lang="en-US" sz="2000" dirty="0">
                <a:solidFill>
                  <a:srgbClr val="008080"/>
                </a:solidFill>
              </a:rPr>
              <a:t>).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30352" y="2743200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" imgW="1155600" imgH="469800" progId="Equation.DSMT4">
                  <p:embed/>
                </p:oleObj>
              </mc:Choice>
              <mc:Fallback>
                <p:oleObj name="Equation" r:id="rId3" imgW="11556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743200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752600" y="2743200"/>
          <a:ext cx="339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5" imgW="3390840" imgH="380880" progId="Equation.DSMT4">
                  <p:embed/>
                </p:oleObj>
              </mc:Choice>
              <mc:Fallback>
                <p:oleObj name="Equation" r:id="rId5" imgW="339084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743200"/>
                        <a:ext cx="3390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752600" y="3276600"/>
          <a:ext cx="290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7" imgW="2908080" imgH="380880" progId="Equation.DSMT4">
                  <p:embed/>
                </p:oleObj>
              </mc:Choice>
              <mc:Fallback>
                <p:oleObj name="Equation" r:id="rId7" imgW="290808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76600"/>
                        <a:ext cx="290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01240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r>
              <a:rPr lang="en-US" b="1" dirty="0">
                <a:solidFill>
                  <a:srgbClr val="C00000"/>
                </a:solidFill>
              </a:rPr>
              <a:t>CAUTION!</a:t>
            </a:r>
          </a:p>
          <a:p>
            <a:r>
              <a:rPr lang="en-US" dirty="0">
                <a:solidFill>
                  <a:srgbClr val="000000"/>
                </a:solidFill>
              </a:rPr>
              <a:t>As illustrated in Examples 2c and 2d,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252930" name="Object 2"/>
          <p:cNvGraphicFramePr>
            <a:graphicFrameLocks noChangeAspect="1"/>
          </p:cNvGraphicFramePr>
          <p:nvPr/>
        </p:nvGraphicFramePr>
        <p:xfrm>
          <a:off x="3219450" y="2971800"/>
          <a:ext cx="2705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2705100" imgH="469900" progId="Equation.DSMT4">
                  <p:embed/>
                </p:oleObj>
              </mc:Choice>
              <mc:Fallback>
                <p:oleObj name="Equation" r:id="rId3" imgW="2705100" imgH="469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2971800"/>
                        <a:ext cx="2705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Function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                            evaluate the following: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a.	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(5) −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(2)</a:t>
            </a:r>
          </a:p>
          <a:p>
            <a:r>
              <a:rPr lang="en-US" b="1" dirty="0"/>
              <a:t>Solution: </a:t>
            </a:r>
          </a:p>
          <a:p>
            <a:r>
              <a:rPr lang="en-US" dirty="0"/>
              <a:t>We want the difference between the two functional values </a:t>
            </a:r>
            <a:r>
              <a:rPr lang="en-US" i="1" dirty="0">
                <a:solidFill>
                  <a:srgbClr val="0000FF"/>
                </a:solidFill>
              </a:rPr>
              <a:t>F </a:t>
            </a:r>
            <a:r>
              <a:rPr lang="en-US" dirty="0">
                <a:solidFill>
                  <a:srgbClr val="0000FF"/>
                </a:solidFill>
              </a:rPr>
              <a:t>(5)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(2)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263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63886"/>
              </p:ext>
            </p:extLst>
          </p:nvPr>
        </p:nvGraphicFramePr>
        <p:xfrm>
          <a:off x="1143000" y="1308100"/>
          <a:ext cx="2108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3" imgW="2108160" imgH="495000" progId="Equation.DSMT4">
                  <p:embed/>
                </p:oleObj>
              </mc:Choice>
              <mc:Fallback>
                <p:oleObj name="Equation" r:id="rId3" imgW="2108160" imgH="495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08100"/>
                        <a:ext cx="2108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60500" y="4038600"/>
          <a:ext cx="66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Equation" r:id="rId5" imgW="660240" imgH="469800" progId="Equation.DSMT4">
                  <p:embed/>
                </p:oleObj>
              </mc:Choice>
              <mc:Fallback>
                <p:oleObj name="Equation" r:id="rId5" imgW="6602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4038600"/>
                        <a:ext cx="660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133600" y="4038600"/>
          <a:ext cx="1435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7" imgW="1434960" imgH="380880" progId="Equation.DSMT4">
                  <p:embed/>
                </p:oleObj>
              </mc:Choice>
              <mc:Fallback>
                <p:oleObj name="Equation" r:id="rId7" imgW="14349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38600"/>
                        <a:ext cx="1435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3581400" y="412750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9" imgW="1320480" imgH="291960" progId="Equation.DSMT4">
                  <p:embed/>
                </p:oleObj>
              </mc:Choice>
              <mc:Fallback>
                <p:oleObj name="Equation" r:id="rId9" imgW="13204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27500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4978400" y="4102100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11" imgW="863280" imgH="291960" progId="Equation.DSMT4">
                  <p:embed/>
                </p:oleObj>
              </mc:Choice>
              <mc:Fallback>
                <p:oleObj name="Equation" r:id="rId11" imgW="8632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102100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642100" y="4114800"/>
          <a:ext cx="1866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13" imgW="1866600" imgH="241200" progId="Equation.DSMT4">
                  <p:embed/>
                </p:oleObj>
              </mc:Choice>
              <mc:Fallback>
                <p:oleObj name="Equation" r:id="rId13" imgW="186660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4114800"/>
                        <a:ext cx="1866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473200" y="4648200"/>
          <a:ext cx="64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15" imgW="647640" imgH="469800" progId="Equation.DSMT4">
                  <p:embed/>
                </p:oleObj>
              </mc:Choice>
              <mc:Fallback>
                <p:oleObj name="Equation" r:id="rId15" imgW="64764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648200"/>
                        <a:ext cx="647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2133600" y="4635500"/>
          <a:ext cx="1422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17" imgW="1422360" imgH="380880" progId="Equation.DSMT4">
                  <p:embed/>
                </p:oleObj>
              </mc:Choice>
              <mc:Fallback>
                <p:oleObj name="Equation" r:id="rId17" imgW="142236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35500"/>
                        <a:ext cx="1422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3581400" y="4724400"/>
          <a:ext cx="115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19" imgW="1155600" imgH="291960" progId="Equation.DSMT4">
                  <p:embed/>
                </p:oleObj>
              </mc:Choice>
              <mc:Fallback>
                <p:oleObj name="Equation" r:id="rId19" imgW="115560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24400"/>
                        <a:ext cx="1155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4800600" y="472440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21" imgW="863280" imgH="279360" progId="Equation.DSMT4">
                  <p:embed/>
                </p:oleObj>
              </mc:Choice>
              <mc:Fallback>
                <p:oleObj name="Equation" r:id="rId21" imgW="86328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2440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6642100" y="4724400"/>
          <a:ext cx="1866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23" imgW="1866600" imgH="241200" progId="Equation.DSMT4">
                  <p:embed/>
                </p:oleObj>
              </mc:Choice>
              <mc:Fallback>
                <p:oleObj name="Equation" r:id="rId23" imgW="1866600" imgH="241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4724400"/>
                        <a:ext cx="1866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533400" y="52578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25" imgW="1587240" imgH="469800" progId="Equation.DSMT4">
                  <p:embed/>
                </p:oleObj>
              </mc:Choice>
              <mc:Fallback>
                <p:oleObj name="Equation" r:id="rId25" imgW="1587240" imgH="469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578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2133600" y="5257800"/>
          <a:ext cx="196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27" imgW="1968480" imgH="469800" progId="Equation.DSMT4">
                  <p:embed/>
                </p:oleObj>
              </mc:Choice>
              <mc:Fallback>
                <p:oleObj name="Equation" r:id="rId27" imgW="1968480" imgH="469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7800"/>
                        <a:ext cx="196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4140200" y="5334000"/>
          <a:ext cx="151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29" imgW="1511280" imgH="291960" progId="Equation.DSMT4">
                  <p:embed/>
                </p:oleObj>
              </mc:Choice>
              <mc:Fallback>
                <p:oleObj name="Equation" r:id="rId29" imgW="1511280" imgH="2919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334000"/>
                        <a:ext cx="1511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5740400" y="5334000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31" imgW="685800" imgH="291960" progId="Equation.DSMT4">
                  <p:embed/>
                </p:oleObj>
              </mc:Choice>
              <mc:Fallback>
                <p:oleObj name="Equation" r:id="rId31" imgW="685800" imgH="2919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5334000"/>
                        <a:ext cx="68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18"/>
          <p:cNvGraphicFramePr>
            <a:graphicFrameLocks noChangeAspect="1"/>
          </p:cNvGraphicFramePr>
          <p:nvPr/>
        </p:nvGraphicFramePr>
        <p:xfrm>
          <a:off x="6642100" y="53340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33" imgW="2044440" imgH="241200" progId="Equation.DSMT4">
                  <p:embed/>
                </p:oleObj>
              </mc:Choice>
              <mc:Fallback>
                <p:oleObj name="Equation" r:id="rId33" imgW="2044440" imgH="2412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53340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1411</Words>
  <Application>Microsoft Office PowerPoint</Application>
  <PresentationFormat>On-screen Show (4:3)</PresentationFormat>
  <Paragraphs>199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Cambria Math</vt:lpstr>
      <vt:lpstr>Courier New</vt:lpstr>
      <vt:lpstr>Calibri</vt:lpstr>
      <vt:lpstr>Arial</vt:lpstr>
      <vt:lpstr>Symbol</vt:lpstr>
      <vt:lpstr>Office Theme</vt:lpstr>
      <vt:lpstr>Equation</vt:lpstr>
      <vt:lpstr>MathType 6.0 Equation</vt:lpstr>
      <vt:lpstr>Section 1.6</vt:lpstr>
      <vt:lpstr>Objectives</vt:lpstr>
      <vt:lpstr>Definition of a Function </vt:lpstr>
      <vt:lpstr>Example 1: Function Evaluation</vt:lpstr>
      <vt:lpstr>Example 2: Function Evaluation</vt:lpstr>
      <vt:lpstr>Example 2: Function Evaluation (cont.)</vt:lpstr>
      <vt:lpstr>Example 2: Function Evaluation (cont.)</vt:lpstr>
      <vt:lpstr>Definition of a Function</vt:lpstr>
      <vt:lpstr>Example 3: Function Evaluation</vt:lpstr>
      <vt:lpstr>Example 3: Function Evaluation (cont.)</vt:lpstr>
      <vt:lpstr>Example 3: Function Evaluation (cont.)</vt:lpstr>
      <vt:lpstr>Example 4: Piecewise Function</vt:lpstr>
      <vt:lpstr>Example 4: Piecewise Function (cont.)</vt:lpstr>
      <vt:lpstr>Example 5: Domain</vt:lpstr>
      <vt:lpstr>Example 5: Domain (cont.)</vt:lpstr>
      <vt:lpstr>The Vertical Line Test</vt:lpstr>
      <vt:lpstr>Example 6 : Vertical Line Test</vt:lpstr>
      <vt:lpstr>Example 6 : Vertical Line Test (cont.)</vt:lpstr>
      <vt:lpstr>Example 6 : Vertical Line Test (cont.)</vt:lpstr>
      <vt:lpstr>Example 6 : Vertical Line Test (cont.)</vt:lpstr>
      <vt:lpstr>Example 7: Recognizing the Parts of a Function</vt:lpstr>
      <vt:lpstr>Operations with Functions</vt:lpstr>
      <vt:lpstr>Example 8: Decomposition of a Function</vt:lpstr>
      <vt:lpstr>Example 8: Decomposition of a Function (cont.)</vt:lpstr>
      <vt:lpstr>Example 8: Decomposition of a Function (cont.)</vt:lpstr>
      <vt:lpstr>Example 9: Operations with Functions</vt:lpstr>
      <vt:lpstr>Example 9: Operations with Functions (cont.)</vt:lpstr>
      <vt:lpstr>Example 9: Operations with Functions (cont.)</vt:lpstr>
      <vt:lpstr>Operations with Functions</vt:lpstr>
      <vt:lpstr>Example 10: Composite Functions</vt:lpstr>
      <vt:lpstr>Example 10: Composite Functions (cont.)</vt:lpstr>
      <vt:lpstr>Operations with Functions</vt:lpstr>
      <vt:lpstr>Example 11: Composite Functions</vt:lpstr>
      <vt:lpstr>Example 11: Composite Functions (cont.)</vt:lpstr>
      <vt:lpstr>Example 12: Composite Functions</vt:lpstr>
      <vt:lpstr>Example 12: Composite Functions (cont.)</vt:lpstr>
      <vt:lpstr>Example 13: Evaluating a Function</vt:lpstr>
      <vt:lpstr>Example 13: Evaluating a Function (cont.)</vt:lpstr>
      <vt:lpstr>The Difference Quotient</vt:lpstr>
      <vt:lpstr>Example 14: The Difference Quotient</vt:lpstr>
      <vt:lpstr>Example 14: The Difference Quotient (cont.)</vt:lpstr>
      <vt:lpstr>Example 14: The Difference Quotient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</dc:title>
  <dc:creator>Hawkes Learning Systems</dc:creator>
  <cp:lastModifiedBy>Daniel Breuer</cp:lastModifiedBy>
  <cp:revision>41</cp:revision>
  <dcterms:created xsi:type="dcterms:W3CDTF">2013-04-26T14:43:13Z</dcterms:created>
  <dcterms:modified xsi:type="dcterms:W3CDTF">2018-09-06T18:16:17Z</dcterms:modified>
</cp:coreProperties>
</file>