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71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1656D-8937-40CA-9A6E-581700BB58BB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E3388-9426-4E75-B76A-FF2D60173A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png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Functions and Their Graphs: A Calculator Section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Example 2 : Selecting Window Dimensions </a:t>
            </a:r>
            <a:br>
              <a:rPr lang="pt-BR" dirty="0"/>
            </a:br>
            <a:r>
              <a:rPr lang="pt-BR" dirty="0"/>
              <a:t>without a Calculator (cont.) 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71600"/>
            <a:ext cx="3657600" cy="3020155"/>
          </a:xfrm>
        </p:spPr>
      </p:pic>
    </p:spTree>
    <p:extLst>
      <p:ext uri="{BB962C8B-B14F-4D97-AF65-F5344CB8AC3E}">
        <p14:creationId xmlns:p14="http://schemas.microsoft.com/office/powerpoint/2010/main" val="32824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3 : Rewriting Functions for </a:t>
            </a:r>
            <a:br>
              <a:rPr lang="pt-BR" dirty="0" smtClean="0"/>
            </a:br>
            <a:r>
              <a:rPr lang="pt-BR" dirty="0" smtClean="0"/>
              <a:t>Calculator 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Rewrite each function in a form suitable for typing into a graphing utility. </a:t>
            </a:r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3622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387520" imgH="838080" progId="Equation.DSMT4">
                  <p:embed/>
                </p:oleObj>
              </mc:Choice>
              <mc:Fallback>
                <p:oleObj name="Equation" r:id="rId3" imgW="2387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3429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57400" y="3378200"/>
          <a:ext cx="177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777680" imgH="469800" progId="Equation.DSMT4">
                  <p:embed/>
                </p:oleObj>
              </mc:Choice>
              <mc:Fallback>
                <p:oleObj name="Equation" r:id="rId7" imgW="1777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78200"/>
                        <a:ext cx="177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30352" y="4038600"/>
          <a:ext cx="2692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2692080" imgH="1117440" progId="Equation.DSMT4">
                  <p:embed/>
                </p:oleObj>
              </mc:Choice>
              <mc:Fallback>
                <p:oleObj name="Equation" r:id="rId9" imgW="2692080" imgH="1117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2692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0352" y="5334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1384200" imgH="304560" progId="Equation.DSMT4">
                  <p:embed/>
                </p:oleObj>
              </mc:Choice>
              <mc:Fallback>
                <p:oleObj name="Equation" r:id="rId11" imgW="13842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34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057400" y="52959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2946240" imgH="469800" progId="Equation.DSMT4">
                  <p:embed/>
                </p:oleObj>
              </mc:Choice>
              <mc:Fallback>
                <p:oleObj name="Equation" r:id="rId13" imgW="29462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2959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3 : Rewriting Functions for </a:t>
            </a:r>
            <a:br>
              <a:rPr lang="pt-BR" dirty="0" smtClean="0"/>
            </a:br>
            <a:r>
              <a:rPr lang="pt-BR" dirty="0" smtClean="0"/>
              <a:t>Calculator Use (cont.)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91000" y="1340584"/>
            <a:ext cx="4572000" cy="1631216"/>
          </a:xfr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One possible method uses the square root button, followed by “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+1)”.  Instead, one could use “(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+ 1) ^ (1/2)” or “(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+ 1) ^ .5".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371600"/>
          <a:ext cx="345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3454200" imgH="888840" progId="Equation.DSMT4">
                  <p:embed/>
                </p:oleObj>
              </mc:Choice>
              <mc:Fallback>
                <p:oleObj name="Equation" r:id="rId3" imgW="345420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45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362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2971800"/>
          <a:ext cx="838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8381880" imgH="571320" progId="Equation.DSMT4">
                  <p:embed/>
                </p:oleObj>
              </mc:Choice>
              <mc:Fallback>
                <p:oleObj name="Equation" r:id="rId7" imgW="83818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838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4 : Finding the Zero of a Function </a:t>
            </a:r>
            <a:br>
              <a:rPr lang="pt-BR" dirty="0" smtClean="0"/>
            </a:br>
            <a:r>
              <a:rPr lang="pt-BR" dirty="0" smtClean="0"/>
              <a:t>Using a Calculator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70509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Solve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Type the function into </a:t>
            </a:r>
            <a:r>
              <a:rPr lang="en-US" dirty="0" smtClean="0">
                <a:latin typeface="Courier" pitchFamily="49" charset="0"/>
              </a:rPr>
              <a:t>Y</a:t>
            </a:r>
            <a:r>
              <a:rPr lang="en-US" baseline="-25000" dirty="0" smtClean="0">
                <a:latin typeface="Courier" pitchFamily="49" charset="0"/>
              </a:rPr>
              <a:t>1</a:t>
            </a:r>
            <a:r>
              <a:rPr lang="en-US" dirty="0" smtClean="0"/>
              <a:t>. The number 4 is greater than any coefficient. Thus, for </a:t>
            </a:r>
            <a:r>
              <a:rPr lang="en-US" i="1" dirty="0" smtClean="0"/>
              <a:t>x </a:t>
            </a:r>
            <a:r>
              <a:rPr lang="en-US" dirty="0" smtClean="0"/>
              <a:t>more than 4 or less than −4, the </a:t>
            </a:r>
            <a:r>
              <a:rPr lang="en-US" i="1" dirty="0" smtClean="0"/>
              <a:t>y</a:t>
            </a:r>
            <a:r>
              <a:rPr lang="en-US" dirty="0" smtClean="0"/>
              <a:t>-values will be determined by the </a:t>
            </a:r>
            <a:r>
              <a:rPr lang="en-US" i="1" dirty="0" smtClean="0"/>
              <a:t>x</a:t>
            </a:r>
            <a:r>
              <a:rPr lang="en-US" baseline="30000" dirty="0" smtClean="0"/>
              <a:t>3</a:t>
            </a:r>
            <a:r>
              <a:rPr lang="en-US" dirty="0" smtClean="0"/>
              <a:t> term. So, for </a:t>
            </a:r>
            <a:r>
              <a:rPr lang="en-US" i="1" dirty="0" smtClean="0"/>
              <a:t>x</a:t>
            </a:r>
            <a:r>
              <a:rPr lang="en-US" dirty="0" smtClean="0"/>
              <a:t> to the left of </a:t>
            </a:r>
            <a:r>
              <a:rPr lang="en-US" i="1" dirty="0" smtClean="0"/>
              <a:t>x</a:t>
            </a:r>
            <a:r>
              <a:rPr lang="en-US" dirty="0" smtClean="0"/>
              <a:t> = −4, </a:t>
            </a:r>
            <a:r>
              <a:rPr lang="en-US" i="1" dirty="0" smtClean="0"/>
              <a:t>y</a:t>
            </a:r>
            <a:r>
              <a:rPr lang="en-US" dirty="0" smtClean="0"/>
              <a:t> will be a large negative number and for </a:t>
            </a:r>
            <a:r>
              <a:rPr lang="en-US" i="1" dirty="0" smtClean="0"/>
              <a:t>x</a:t>
            </a:r>
            <a:r>
              <a:rPr lang="en-US" dirty="0" smtClean="0"/>
              <a:t> bigger than </a:t>
            </a:r>
            <a:r>
              <a:rPr lang="en-US" i="1" dirty="0" smtClean="0"/>
              <a:t>x</a:t>
            </a:r>
            <a:r>
              <a:rPr lang="en-US" dirty="0" smtClean="0"/>
              <a:t> = 4, </a:t>
            </a:r>
            <a:r>
              <a:rPr lang="en-US" i="1" dirty="0" smtClean="0"/>
              <a:t>y</a:t>
            </a:r>
            <a:r>
              <a:rPr lang="en-US" dirty="0" smtClean="0"/>
              <a:t> will be a large positive number. It follows that any zero of the function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	                    will occur between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Xmin</a:t>
            </a:r>
            <a:r>
              <a:rPr lang="en-US" dirty="0" smtClean="0">
                <a:solidFill>
                  <a:srgbClr val="000099"/>
                </a:solidFill>
              </a:rPr>
              <a:t> = −4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Xmax</a:t>
            </a:r>
            <a:r>
              <a:rPr lang="en-US" dirty="0" smtClean="0">
                <a:solidFill>
                  <a:srgbClr val="000099"/>
                </a:solidFill>
              </a:rPr>
              <a:t> = 4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309250" name="Object 2"/>
          <p:cNvGraphicFramePr>
            <a:graphicFrameLocks noChangeAspect="1"/>
          </p:cNvGraphicFramePr>
          <p:nvPr/>
        </p:nvGraphicFramePr>
        <p:xfrm>
          <a:off x="1371600" y="1320800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2095500" imgH="381000" progId="Equation.DSMT4">
                  <p:embed/>
                </p:oleObj>
              </mc:Choice>
              <mc:Fallback>
                <p:oleObj name="Equation" r:id="rId3" imgW="2095500" imgH="38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20800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961141"/>
              </p:ext>
            </p:extLst>
          </p:nvPr>
        </p:nvGraphicFramePr>
        <p:xfrm>
          <a:off x="530352" y="4978400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2501900" imgH="482600" progId="Equation.DSMT4">
                  <p:embed/>
                </p:oleObj>
              </mc:Choice>
              <mc:Fallback>
                <p:oleObj name="Equation" r:id="rId5" imgW="2501900" imgH="482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78400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31928"/>
          </a:xfrm>
        </p:spPr>
        <p:txBody>
          <a:bodyPr>
            <a:spAutoFit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y</a:t>
            </a:r>
            <a:r>
              <a:rPr lang="en-US" dirty="0" smtClean="0"/>
              <a:t>-values which correspond to </a:t>
            </a:r>
            <a:r>
              <a:rPr lang="en-US" i="1" dirty="0" smtClean="0"/>
              <a:t>x</a:t>
            </a:r>
            <a:r>
              <a:rPr lang="en-US" dirty="0" smtClean="0"/>
              <a:t> in the range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                   will be small. If </a:t>
            </a:r>
            <a:r>
              <a:rPr lang="en-US" i="1" dirty="0" smtClean="0"/>
              <a:t>x</a:t>
            </a:r>
            <a:r>
              <a:rPr lang="en-US" dirty="0" smtClean="0"/>
              <a:t> = 3, </a:t>
            </a:r>
            <a:r>
              <a:rPr lang="en-US" i="1" dirty="0" smtClean="0"/>
              <a:t>y</a:t>
            </a:r>
            <a:r>
              <a:rPr lang="en-US" dirty="0" smtClean="0"/>
              <a:t> = 24, so let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Ymin</a:t>
            </a:r>
            <a:r>
              <a:rPr lang="en-US" dirty="0" smtClean="0">
                <a:solidFill>
                  <a:srgbClr val="000099"/>
                </a:solidFill>
              </a:rPr>
              <a:t> = −20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Ymax</a:t>
            </a:r>
            <a:r>
              <a:rPr lang="en-US" dirty="0" smtClean="0">
                <a:solidFill>
                  <a:srgbClr val="000099"/>
                </a:solidFill>
              </a:rPr>
              <a:t> = 20</a:t>
            </a:r>
            <a:r>
              <a:rPr lang="en-US" dirty="0" smtClean="0"/>
              <a:t>. The graph shows there is one zero for </a:t>
            </a:r>
            <a:r>
              <a:rPr lang="en-US" i="1" dirty="0" smtClean="0"/>
              <a:t>f</a:t>
            </a:r>
            <a:r>
              <a:rPr lang="en-US" dirty="0" smtClean="0"/>
              <a:t> (</a:t>
            </a:r>
            <a:r>
              <a:rPr lang="en-US" i="1" dirty="0" smtClean="0"/>
              <a:t>x</a:t>
            </a:r>
            <a:r>
              <a:rPr lang="en-US" dirty="0" smtClean="0"/>
              <a:t>) somewhere between </a:t>
            </a:r>
            <a:r>
              <a:rPr lang="en-US" i="1" dirty="0" smtClean="0"/>
              <a:t>x</a:t>
            </a:r>
            <a:r>
              <a:rPr lang="en-US" dirty="0" smtClean="0"/>
              <a:t> = −2 and </a:t>
            </a:r>
            <a:r>
              <a:rPr lang="en-US" i="1" dirty="0" smtClean="0"/>
              <a:t>x </a:t>
            </a:r>
            <a:r>
              <a:rPr lang="en-US" dirty="0" smtClean="0"/>
              <a:t>= −1.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Press                               </a:t>
            </a:r>
            <a:r>
              <a:rPr lang="en-US" b="1" dirty="0" smtClean="0"/>
              <a:t> </a:t>
            </a:r>
            <a:r>
              <a:rPr lang="en-US" dirty="0" smtClean="0"/>
              <a:t>and, at the left bound prompt,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type                   and           . Then, for the right bound,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type                   and           . </a:t>
            </a:r>
            <a:endParaRPr lang="en-US" dirty="0"/>
          </a:p>
        </p:txBody>
      </p:sp>
      <p:pic>
        <p:nvPicPr>
          <p:cNvPr id="3102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9701" y="3657600"/>
            <a:ext cx="2384755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4 : Finding the Zero of a Function </a:t>
            </a:r>
            <a:br>
              <a:rPr lang="pt-BR" dirty="0" smtClean="0"/>
            </a:br>
            <a:r>
              <a:rPr lang="pt-BR" dirty="0" smtClean="0"/>
              <a:t>Using a Calculator (cont.)</a:t>
            </a:r>
            <a:endParaRPr lang="en-US" dirty="0"/>
          </a:p>
        </p:txBody>
      </p:sp>
      <p:graphicFrame>
        <p:nvGraphicFramePr>
          <p:cNvPr id="310276" name="Object 4"/>
          <p:cNvGraphicFramePr>
            <a:graphicFrameLocks noChangeAspect="1"/>
          </p:cNvGraphicFramePr>
          <p:nvPr/>
        </p:nvGraphicFramePr>
        <p:xfrm>
          <a:off x="548640" y="1854200"/>
          <a:ext cx="144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4" imgW="1447800" imgH="279400" progId="Equation.DSMT4">
                  <p:embed/>
                </p:oleObj>
              </mc:Choice>
              <mc:Fallback>
                <p:oleObj name="Equation" r:id="rId4" imgW="1447800" imgH="279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54200"/>
                        <a:ext cx="144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0280" name="Picture 8" descr="E:\Book work\Calc buttons for ppt\ENT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4445000"/>
            <a:ext cx="753687" cy="365760"/>
          </a:xfrm>
          <a:prstGeom prst="rect">
            <a:avLst/>
          </a:prstGeom>
          <a:noFill/>
        </p:spPr>
      </p:pic>
      <p:pic>
        <p:nvPicPr>
          <p:cNvPr id="310281" name="Picture 9" descr="E:\Book work\Calc buttons for ppt\negativ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78636" y="4343400"/>
            <a:ext cx="626364" cy="457200"/>
          </a:xfrm>
          <a:prstGeom prst="rect">
            <a:avLst/>
          </a:prstGeom>
          <a:noFill/>
        </p:spPr>
      </p:pic>
      <p:pic>
        <p:nvPicPr>
          <p:cNvPr id="310282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81200" y="4343400"/>
            <a:ext cx="64617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9" descr="E:\Book work\Calc buttons for ppt\negativ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70000" y="5003800"/>
            <a:ext cx="626364" cy="457200"/>
          </a:xfrm>
          <a:prstGeom prst="rect">
            <a:avLst/>
          </a:prstGeom>
          <a:noFill/>
        </p:spPr>
      </p:pic>
      <p:pic>
        <p:nvPicPr>
          <p:cNvPr id="310283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43100" y="5003800"/>
            <a:ext cx="6549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8" descr="E:\Book work\Calc buttons for ppt\ENTE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0100" y="5080000"/>
            <a:ext cx="753687" cy="365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4 : Finding the Zero of a Function </a:t>
            </a:r>
            <a:br>
              <a:rPr lang="pt-BR" dirty="0" smtClean="0"/>
            </a:br>
            <a:r>
              <a:rPr lang="pt-BR" dirty="0" smtClean="0"/>
              <a:t>Using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guess, select                                   and          . The answer is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(−1.893289) = 0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5" name="Picture 8" descr="E:\Book work\Calc buttons for ppt\ENT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397000"/>
            <a:ext cx="753687" cy="365760"/>
          </a:xfrm>
          <a:prstGeom prst="rect">
            <a:avLst/>
          </a:prstGeom>
          <a:noFill/>
        </p:spPr>
      </p:pic>
      <p:pic>
        <p:nvPicPr>
          <p:cNvPr id="3112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1501" y="1346200"/>
            <a:ext cx="266217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86569"/>
            <a:ext cx="3657600" cy="30201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 graphing calculator to: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graph a function,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make a data table of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-values of a function, and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find the minimum, maximum, and zero(s) of a function.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1 : Selecting Window Dimensions </a:t>
            </a:r>
            <a:br>
              <a:rPr lang="pt-BR" dirty="0" smtClean="0"/>
            </a:br>
            <a:r>
              <a:rPr lang="pt-BR" dirty="0" smtClean="0"/>
              <a:t>with a Calculator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84085"/>
          </a:xfrm>
        </p:spPr>
        <p:txBody>
          <a:bodyPr>
            <a:spAutoFit/>
          </a:bodyPr>
          <a:lstStyle/>
          <a:p>
            <a:r>
              <a:rPr lang="en-US" dirty="0" smtClean="0"/>
              <a:t>Using a calculator as an aid, draw on a sheet of paper a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sketch of                       Determine a window of </a:t>
            </a:r>
          </a:p>
          <a:p>
            <a:r>
              <a:rPr lang="en-US" dirty="0" smtClean="0"/>
              <a:t>appropriate dimensions.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steps are, press              ,           (so to clear what might be there from previous work), </a:t>
            </a:r>
          </a:p>
          <a:p>
            <a:pPr algn="r"/>
            <a:r>
              <a:rPr lang="en-US" dirty="0" smtClean="0"/>
              <a:t>.</a:t>
            </a:r>
          </a:p>
        </p:txBody>
      </p:sp>
      <p:graphicFrame>
        <p:nvGraphicFramePr>
          <p:cNvPr id="301058" name="Object 2"/>
          <p:cNvGraphicFramePr>
            <a:graphicFrameLocks noChangeAspect="1"/>
          </p:cNvGraphicFramePr>
          <p:nvPr/>
        </p:nvGraphicFramePr>
        <p:xfrm>
          <a:off x="1968500" y="17653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549400" imgH="838200" progId="Equation.DSMT4">
                  <p:embed/>
                </p:oleObj>
              </mc:Choice>
              <mc:Fallback>
                <p:oleObj name="Equation" r:id="rId3" imgW="15494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17653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1059" name="Picture 3" descr="E:\Book work\Calc buttons for ppt\y-equal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90900" y="3609340"/>
            <a:ext cx="1159727" cy="365760"/>
          </a:xfrm>
          <a:prstGeom prst="rect">
            <a:avLst/>
          </a:prstGeom>
          <a:noFill/>
        </p:spPr>
      </p:pic>
      <p:pic>
        <p:nvPicPr>
          <p:cNvPr id="301060" name="Picture 4" descr="E:\Book work\Calc buttons for ppt\CLEA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1908" y="3609340"/>
            <a:ext cx="839893" cy="365760"/>
          </a:xfrm>
          <a:prstGeom prst="rect">
            <a:avLst/>
          </a:prstGeom>
          <a:noFill/>
        </p:spPr>
      </p:pic>
      <p:grpSp>
        <p:nvGrpSpPr>
          <p:cNvPr id="4" name="Group 9"/>
          <p:cNvGrpSpPr>
            <a:grpSpLocks noChangeAspect="1"/>
          </p:cNvGrpSpPr>
          <p:nvPr/>
        </p:nvGrpSpPr>
        <p:grpSpPr>
          <a:xfrm>
            <a:off x="533400" y="4419600"/>
            <a:ext cx="7930913" cy="530352"/>
            <a:chOff x="533400" y="4509448"/>
            <a:chExt cx="8134350" cy="519752"/>
          </a:xfrm>
        </p:grpSpPr>
        <p:pic>
          <p:nvPicPr>
            <p:cNvPr id="301061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33400" y="4533900"/>
              <a:ext cx="5695950" cy="49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1062" name="Picture 6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248400" y="4509448"/>
              <a:ext cx="2419350" cy="514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1 : Selecting Window Dimensions </a:t>
            </a:r>
            <a:br>
              <a:rPr lang="pt-BR" dirty="0" smtClean="0"/>
            </a:br>
            <a:r>
              <a:rPr lang="pt-BR" dirty="0" smtClean="0"/>
              <a:t>with a Calculator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31763"/>
          </a:xfrm>
        </p:spPr>
        <p:txBody>
          <a:bodyPr>
            <a:spAutoFit/>
          </a:bodyPr>
          <a:lstStyle/>
          <a:p>
            <a:r>
              <a:rPr lang="en-US" dirty="0" smtClean="0"/>
              <a:t>This enters the formula for the function. Note that the parentheses </a:t>
            </a:r>
            <a:r>
              <a:rPr lang="en-US" b="1" dirty="0" smtClean="0"/>
              <a:t>must</a:t>
            </a:r>
            <a:r>
              <a:rPr lang="en-US" dirty="0" smtClean="0"/>
              <a:t> be used. Without parentheses, the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 smtClean="0"/>
              <a:t>calculator will graph                      The character           is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used to denote exponentiation, and the calculator computes exponents first, then division and multiplication, then addition and subtraction (remember "Please Excuse My Dear Aunt Sally"). </a:t>
            </a:r>
            <a:endParaRPr lang="en-US" dirty="0"/>
          </a:p>
        </p:txBody>
      </p:sp>
      <p:graphicFrame>
        <p:nvGraphicFramePr>
          <p:cNvPr id="301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160954"/>
              </p:ext>
            </p:extLst>
          </p:nvPr>
        </p:nvGraphicFramePr>
        <p:xfrm>
          <a:off x="3511550" y="226060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1536480" imgH="939600" progId="Equation.DSMT4">
                  <p:embed/>
                </p:oleObj>
              </mc:Choice>
              <mc:Fallback>
                <p:oleObj name="Equation" r:id="rId3" imgW="1536480" imgH="939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26060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2" descr="E:\Book work\Calc buttons for ppt\Cara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590800"/>
            <a:ext cx="747897" cy="365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1 : Selecting Window Dimensions </a:t>
            </a:r>
            <a:br>
              <a:rPr lang="pt-BR" dirty="0" smtClean="0"/>
            </a:br>
            <a:r>
              <a:rPr lang="pt-BR" dirty="0" smtClean="0"/>
              <a:t>with a Calculator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</p:spPr>
        <p:txBody>
          <a:bodyPr>
            <a:spAutoFit/>
          </a:bodyPr>
          <a:lstStyle/>
          <a:p>
            <a:r>
              <a:rPr lang="en-US" dirty="0" smtClean="0"/>
              <a:t>Now we select a window. The standard window, with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Xmin</a:t>
            </a:r>
            <a:r>
              <a:rPr lang="en-US" dirty="0" smtClean="0">
                <a:solidFill>
                  <a:srgbClr val="000099"/>
                </a:solidFill>
              </a:rPr>
              <a:t> = −10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Xmax</a:t>
            </a:r>
            <a:r>
              <a:rPr lang="en-US" dirty="0" smtClean="0">
                <a:solidFill>
                  <a:srgbClr val="000099"/>
                </a:solidFill>
              </a:rPr>
              <a:t> = 10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Ymin</a:t>
            </a:r>
            <a:r>
              <a:rPr lang="en-US" dirty="0" smtClean="0">
                <a:solidFill>
                  <a:srgbClr val="000099"/>
                </a:solidFill>
              </a:rPr>
              <a:t> = −10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Ymax</a:t>
            </a:r>
            <a:r>
              <a:rPr lang="en-US" dirty="0" smtClean="0">
                <a:solidFill>
                  <a:srgbClr val="000099"/>
                </a:solidFill>
              </a:rPr>
              <a:t> = 10</a:t>
            </a:r>
            <a:r>
              <a:rPr lang="en-US" dirty="0" smtClean="0"/>
              <a:t> is rather poor. Most of the screen is just empty space. [See Figure 1.7.1(a).]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1 : Selecting Window Dimensions </a:t>
            </a:r>
            <a:br>
              <a:rPr lang="pt-BR" dirty="0" smtClean="0"/>
            </a:br>
            <a:r>
              <a:rPr lang="pt-BR" dirty="0" smtClean="0"/>
              <a:t>with a Calculator (cont.)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0" algn="l"/>
              </a:tabLst>
            </a:pPr>
            <a:r>
              <a:rPr lang="en-US" b="1" dirty="0" smtClean="0"/>
              <a:t>(a) First Graph 	(b) Second Graph </a:t>
            </a:r>
            <a:endParaRPr lang="en-US" b="1" dirty="0"/>
          </a:p>
        </p:txBody>
      </p:sp>
      <p:pic>
        <p:nvPicPr>
          <p:cNvPr id="303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813" y="1957388"/>
            <a:ext cx="83343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829489" y="5334000"/>
            <a:ext cx="14850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Figure 1.7.1 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1 : Selecting Window Dimensions </a:t>
            </a:r>
            <a:br>
              <a:rPr lang="pt-BR" dirty="0" smtClean="0"/>
            </a:br>
            <a:r>
              <a:rPr lang="pt-BR" dirty="0" smtClean="0"/>
              <a:t>with a Calculator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Press                    and edit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Xmin</a:t>
            </a:r>
            <a:r>
              <a:rPr lang="en-US" dirty="0" smtClean="0">
                <a:solidFill>
                  <a:srgbClr val="000099"/>
                </a:solidFill>
              </a:rPr>
              <a:t> = −2,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Xmax</a:t>
            </a:r>
            <a:r>
              <a:rPr lang="en-US" dirty="0" smtClean="0">
                <a:solidFill>
                  <a:srgbClr val="000099"/>
                </a:solidFill>
              </a:rPr>
              <a:t> = 5,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 </a:t>
            </a:r>
            <a:br>
              <a:rPr lang="en-US" dirty="0" smtClean="0">
                <a:solidFill>
                  <a:srgbClr val="000099"/>
                </a:solidFill>
                <a:latin typeface="Courier" pitchFamily="49" charset="0"/>
              </a:rPr>
            </a:b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Xscl</a:t>
            </a:r>
            <a:r>
              <a:rPr lang="en-US" dirty="0" smtClean="0">
                <a:solidFill>
                  <a:srgbClr val="000099"/>
                </a:solidFill>
              </a:rPr>
              <a:t> = 1,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Ymin</a:t>
            </a:r>
            <a:r>
              <a:rPr lang="en-US" dirty="0" smtClean="0">
                <a:solidFill>
                  <a:srgbClr val="000099"/>
                </a:solidFill>
              </a:rPr>
              <a:t> = −3,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Ymax</a:t>
            </a:r>
            <a:r>
              <a:rPr lang="en-US" dirty="0" smtClean="0">
                <a:solidFill>
                  <a:srgbClr val="000099"/>
                </a:solidFill>
              </a:rPr>
              <a:t> = 3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Yscl</a:t>
            </a:r>
            <a:r>
              <a:rPr lang="en-US" dirty="0" smtClean="0">
                <a:solidFill>
                  <a:srgbClr val="000099"/>
                </a:solidFill>
              </a:rPr>
              <a:t> = 1</a:t>
            </a:r>
            <a:r>
              <a:rPr lang="en-US" dirty="0" smtClean="0"/>
              <a:t>. Press                    </a:t>
            </a:r>
          </a:p>
          <a:p>
            <a:pPr>
              <a:spcBef>
                <a:spcPts val="0"/>
              </a:spcBef>
            </a:pPr>
            <a:r>
              <a:rPr lang="en-US" dirty="0"/>
              <a:t> </a:t>
            </a:r>
            <a:r>
              <a:rPr lang="en-US" dirty="0" smtClean="0"/>
              <a:t>           . The second graph drawn is now very revealing and we do not need to change the window entries any further [see Figure 1.7.1(b).] </a:t>
            </a:r>
            <a:endParaRPr lang="en-US" dirty="0"/>
          </a:p>
        </p:txBody>
      </p:sp>
      <p:pic>
        <p:nvPicPr>
          <p:cNvPr id="304130" name="Picture 2" descr="E:\Book work\Calc buttons for ppt\WINDO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899" y="1397000"/>
            <a:ext cx="1473798" cy="365760"/>
          </a:xfrm>
          <a:prstGeom prst="rect">
            <a:avLst/>
          </a:prstGeom>
          <a:noFill/>
        </p:spPr>
      </p:pic>
      <p:pic>
        <p:nvPicPr>
          <p:cNvPr id="304131" name="Picture 3" descr="E:\Book work\Calc buttons for ppt\GRAPH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475" y="2225040"/>
            <a:ext cx="1159725" cy="365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2 : Selecting Window Dimensions </a:t>
            </a:r>
            <a:br>
              <a:rPr lang="pt-BR" dirty="0" smtClean="0"/>
            </a:br>
            <a:r>
              <a:rPr lang="pt-BR" dirty="0" smtClean="0"/>
              <a:t>without a Calculator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8182"/>
          </a:xfrm>
        </p:spPr>
        <p:txBody>
          <a:bodyPr>
            <a:spAutoFit/>
          </a:bodyPr>
          <a:lstStyle/>
          <a:p>
            <a:r>
              <a:rPr lang="en-US" dirty="0" smtClean="0"/>
              <a:t>Determine a sensible window for             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without graphing. Then check by drawing the graph with a graphing utility</a:t>
            </a:r>
            <a:r>
              <a:rPr lang="en-US" i="1" dirty="0" smtClean="0"/>
              <a:t>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x </a:t>
            </a:r>
            <a:r>
              <a:rPr lang="en-US" dirty="0" smtClean="0"/>
              <a:t>= 0 we calculate (try it mentally) that the fraction reduces to 20, or that </a:t>
            </a:r>
            <a:r>
              <a:rPr lang="en-US" i="1" dirty="0" smtClean="0"/>
              <a:t>y</a:t>
            </a:r>
            <a:r>
              <a:rPr lang="en-US" dirty="0" smtClean="0"/>
              <a:t> = 20. So </a:t>
            </a:r>
            <a:r>
              <a:rPr lang="en-US" dirty="0" smtClean="0">
                <a:latin typeface="Courier" pitchFamily="49" charset="0"/>
              </a:rPr>
              <a:t>Ymax</a:t>
            </a:r>
            <a:r>
              <a:rPr lang="en-US" dirty="0" smtClean="0"/>
              <a:t> must be bigger than 20. In general, the numerator for this function will be larger than the denominator, since </a:t>
            </a:r>
            <a:r>
              <a:rPr lang="en-US" i="1" dirty="0" smtClean="0"/>
              <a:t>x</a:t>
            </a:r>
            <a:r>
              <a:rPr lang="en-US" baseline="30000" dirty="0" smtClean="0"/>
              <a:t>3</a:t>
            </a:r>
            <a:r>
              <a:rPr lang="en-US" dirty="0" smtClean="0"/>
              <a:t> is bigger than 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. If </a:t>
            </a:r>
            <a:r>
              <a:rPr lang="en-US" i="1" dirty="0" smtClean="0"/>
              <a:t>x</a:t>
            </a:r>
            <a:r>
              <a:rPr lang="en-US" dirty="0" smtClean="0"/>
              <a:t> = 10, </a:t>
            </a:r>
            <a:r>
              <a:rPr lang="en-US" i="1" dirty="0" smtClean="0"/>
              <a:t>y</a:t>
            </a:r>
            <a:r>
              <a:rPr lang="en-US" dirty="0" smtClean="0"/>
              <a:t> is greater than</a:t>
            </a:r>
            <a:endParaRPr lang="en-US" dirty="0"/>
          </a:p>
        </p:txBody>
      </p:sp>
      <p:graphicFrame>
        <p:nvGraphicFramePr>
          <p:cNvPr id="305154" name="Object 2"/>
          <p:cNvGraphicFramePr>
            <a:graphicFrameLocks noChangeAspect="1"/>
          </p:cNvGraphicFramePr>
          <p:nvPr/>
        </p:nvGraphicFramePr>
        <p:xfrm>
          <a:off x="5410200" y="1041400"/>
          <a:ext cx="243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438400" imgH="876300" progId="Equation.DSMT4">
                  <p:embed/>
                </p:oleObj>
              </mc:Choice>
              <mc:Fallback>
                <p:oleObj name="Equation" r:id="rId3" imgW="2438400" imgH="876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041400"/>
                        <a:ext cx="243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50896"/>
              </p:ext>
            </p:extLst>
          </p:nvPr>
        </p:nvGraphicFramePr>
        <p:xfrm>
          <a:off x="4648200" y="4978400"/>
          <a:ext cx="177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778000" imgH="977900" progId="Equation.DSMT4">
                  <p:embed/>
                </p:oleObj>
              </mc:Choice>
              <mc:Fallback>
                <p:oleObj name="Equation" r:id="rId5" imgW="1778000" imgH="9779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78400"/>
                        <a:ext cx="177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2 : Selecting Window Dimensions </a:t>
            </a:r>
            <a:br>
              <a:rPr lang="pt-BR" dirty="0" smtClean="0"/>
            </a:br>
            <a:r>
              <a:rPr lang="pt-BR" dirty="0" smtClean="0"/>
              <a:t>without a Calculator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5926"/>
          </a:xfrm>
        </p:spPr>
        <p:txBody>
          <a:bodyPr>
            <a:spAutoFit/>
          </a:bodyPr>
          <a:lstStyle/>
          <a:p>
            <a:r>
              <a:rPr lang="en-US" dirty="0" smtClean="0"/>
              <a:t>Lets make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Ymax</a:t>
            </a:r>
            <a:r>
              <a:rPr lang="en-US" dirty="0" smtClean="0">
                <a:solidFill>
                  <a:srgbClr val="000099"/>
                </a:solidFill>
              </a:rPr>
              <a:t> = 100</a:t>
            </a:r>
            <a:r>
              <a:rPr lang="en-US" dirty="0" smtClean="0"/>
              <a:t>.  For large negative </a:t>
            </a:r>
          </a:p>
          <a:p>
            <a:pPr>
              <a:spcBef>
                <a:spcPts val="1800"/>
              </a:spcBef>
            </a:pP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 is close to 		 which will be −60 if </a:t>
            </a:r>
            <a:r>
              <a:rPr lang="en-US" i="1" dirty="0" smtClean="0"/>
              <a:t>x</a:t>
            </a:r>
            <a:r>
              <a:rPr lang="en-US" dirty="0" smtClean="0"/>
              <a:t> = −10.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Lets make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Ymin</a:t>
            </a:r>
            <a:r>
              <a:rPr lang="en-US" dirty="0" smtClean="0">
                <a:solidFill>
                  <a:srgbClr val="000099"/>
                </a:solidFill>
              </a:rPr>
              <a:t> = −100</a:t>
            </a:r>
            <a:r>
              <a:rPr lang="en-US" dirty="0" smtClean="0"/>
              <a:t>. We will begin with the estimate that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Xmin</a:t>
            </a:r>
            <a:r>
              <a:rPr lang="en-US" dirty="0" smtClean="0">
                <a:solidFill>
                  <a:srgbClr val="000099"/>
                </a:solidFill>
              </a:rPr>
              <a:t> = −10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  <a:latin typeface="Courier" pitchFamily="49" charset="0"/>
              </a:rPr>
              <a:t>Xmax</a:t>
            </a:r>
            <a:r>
              <a:rPr lang="en-US" dirty="0" smtClean="0">
                <a:solidFill>
                  <a:srgbClr val="000099"/>
                </a:solidFill>
              </a:rPr>
              <a:t> = 10</a:t>
            </a:r>
            <a:r>
              <a:rPr lang="en-US" dirty="0" smtClean="0"/>
              <a:t>. This window turns out to be excellent (see screen on the next slide). The key features are illustrated. If a greater range were selected for </a:t>
            </a:r>
            <a:r>
              <a:rPr lang="en-US" i="1" dirty="0" smtClean="0"/>
              <a:t>x</a:t>
            </a:r>
            <a:r>
              <a:rPr lang="en-US" dirty="0" smtClean="0"/>
              <a:t> or for </a:t>
            </a:r>
            <a:r>
              <a:rPr lang="en-US" i="1" dirty="0" smtClean="0"/>
              <a:t>y</a:t>
            </a:r>
            <a:r>
              <a:rPr lang="en-US" dirty="0" smtClean="0"/>
              <a:t>, the visual detail near the origin would be less clear. If a more narrow range were selected then the apparent large-scale behavior of the function would not be seen.</a:t>
            </a:r>
            <a:endParaRPr lang="en-US" dirty="0"/>
          </a:p>
        </p:txBody>
      </p:sp>
      <p:graphicFrame>
        <p:nvGraphicFramePr>
          <p:cNvPr id="306180" name="Object 4"/>
          <p:cNvGraphicFramePr>
            <a:graphicFrameLocks noChangeAspect="1"/>
          </p:cNvGraphicFramePr>
          <p:nvPr/>
        </p:nvGraphicFramePr>
        <p:xfrm>
          <a:off x="2601604" y="1725304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638000" imgH="914400" progId="Equation.DSMT4">
                  <p:embed/>
                </p:oleObj>
              </mc:Choice>
              <mc:Fallback>
                <p:oleObj name="Equation" r:id="rId3" imgW="1638000" imgH="914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604" y="1725304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610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Courier</vt:lpstr>
      <vt:lpstr>Calibri</vt:lpstr>
      <vt:lpstr>Courier New</vt:lpstr>
      <vt:lpstr>Office Theme</vt:lpstr>
      <vt:lpstr>Equation</vt:lpstr>
      <vt:lpstr>Section 1.7</vt:lpstr>
      <vt:lpstr>Objectives</vt:lpstr>
      <vt:lpstr>Example 1 : Selecting Window Dimensions  with a Calculator </vt:lpstr>
      <vt:lpstr>Example 1 : Selecting Window Dimensions  with a Calculator </vt:lpstr>
      <vt:lpstr>Example 1 : Selecting Window Dimensions  with a Calculator (cont.) </vt:lpstr>
      <vt:lpstr>Example 1 : Selecting Window Dimensions  with a Calculator (cont.) </vt:lpstr>
      <vt:lpstr>Example 1 : Selecting Window Dimensions  with a Calculator (cont.) </vt:lpstr>
      <vt:lpstr>Example 2 : Selecting Window Dimensions  without a Calculator </vt:lpstr>
      <vt:lpstr>Example 2 : Selecting Window Dimensions  without a Calculator (cont.) </vt:lpstr>
      <vt:lpstr>Example 2 : Selecting Window Dimensions  without a Calculator (cont.) </vt:lpstr>
      <vt:lpstr>Example 3 : Rewriting Functions for  Calculator Use </vt:lpstr>
      <vt:lpstr>Example 3 : Rewriting Functions for  Calculator Use (cont.) </vt:lpstr>
      <vt:lpstr>Example 4 : Finding the Zero of a Function  Using a Calculator</vt:lpstr>
      <vt:lpstr>Example 4 : Finding the Zero of a Function  Using a Calculator (cont.)</vt:lpstr>
      <vt:lpstr>Example 4 : Finding the Zero of a Function  Using a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2017-08-03T14:13:24Z</dcterms:modified>
</cp:coreProperties>
</file>