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3"/>
      <p:bold r:id="rId34"/>
      <p:italic r:id="rId35"/>
      <p:boldItalic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690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AAF90-34F1-46C3-B28A-40A923AC4E4B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B11F9-8C6B-429A-82CF-EE25A64995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66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6.wmf"/><Relationship Id="rId3" Type="http://schemas.openxmlformats.org/officeDocument/2006/relationships/image" Target="../media/image17.png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image" Target="../media/image29.png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6.wmf"/><Relationship Id="rId3" Type="http://schemas.openxmlformats.org/officeDocument/2006/relationships/image" Target="../media/image38.png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5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5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Functions and Models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The revenue function is </a:t>
            </a:r>
            <a:r>
              <a:rPr lang="en-US" i="1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= 19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1" dirty="0" smtClean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562600" y="1498937"/>
            <a:ext cx="338328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the found value for </a:t>
            </a:r>
            <a:r>
              <a:rPr lang="en-US" sz="2000" i="1" dirty="0" smtClean="0">
                <a:solidFill>
                  <a:srgbClr val="008080"/>
                </a:solidFill>
              </a:rPr>
              <a:t>m</a:t>
            </a:r>
            <a:r>
              <a:rPr lang="en-US" sz="2000" dirty="0" smtClean="0">
                <a:solidFill>
                  <a:srgbClr val="008080"/>
                </a:solidFill>
              </a:rPr>
              <a:t>, and the known values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-25000" dirty="0" smtClean="0">
                <a:solidFill>
                  <a:srgbClr val="008080"/>
                </a:solidFill>
              </a:rPr>
              <a:t>1</a:t>
            </a:r>
            <a:r>
              <a:rPr lang="en-US" sz="2000" dirty="0" smtClean="0">
                <a:solidFill>
                  <a:srgbClr val="008080"/>
                </a:solidFill>
              </a:rPr>
              <a:t> and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baseline="-25000" dirty="0" smtClean="0">
                <a:solidFill>
                  <a:srgbClr val="008080"/>
                </a:solidFill>
              </a:rPr>
              <a:t>1</a:t>
            </a:r>
            <a:r>
              <a:rPr lang="en-US" sz="2000" dirty="0" smtClean="0">
                <a:solidFill>
                  <a:srgbClr val="008080"/>
                </a:solidFill>
              </a:rPr>
              <a:t>, solve for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 in the point-slope formula.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62600" y="3409890"/>
            <a:ext cx="338328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This results in the revenue function, </a:t>
            </a:r>
            <a:r>
              <a:rPr lang="en-US" sz="2000" i="1" dirty="0" smtClean="0">
                <a:solidFill>
                  <a:srgbClr val="008080"/>
                </a:solidFill>
              </a:rPr>
              <a:t>R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</a:t>
            </a:r>
            <a:r>
              <a:rPr lang="en-US" sz="2000" i="1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676400" y="1447800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2857320" imgH="469800" progId="Equation.DSMT4">
                  <p:embed/>
                </p:oleObj>
              </mc:Choice>
              <mc:Fallback>
                <p:oleObj name="Equation" r:id="rId3" imgW="2857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47800"/>
                        <a:ext cx="285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514600" y="2133600"/>
          <a:ext cx="276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2768400" imgH="355320" progId="Equation.DSMT4">
                  <p:embed/>
                </p:oleObj>
              </mc:Choice>
              <mc:Fallback>
                <p:oleObj name="Equation" r:id="rId5" imgW="27684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133600"/>
                        <a:ext cx="2768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514600" y="2692400"/>
          <a:ext cx="107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079280" imgH="355320" progId="Equation.DSMT4">
                  <p:embed/>
                </p:oleObj>
              </mc:Choice>
              <mc:Fallback>
                <p:oleObj name="Equation" r:id="rId7" imgW="10792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92400"/>
                        <a:ext cx="1079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Break-Even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Green-Belt Company determines that the cost of manufacturing men’s belts is </a:t>
            </a:r>
            <a:r>
              <a:rPr lang="en-US" dirty="0" smtClean="0">
                <a:solidFill>
                  <a:srgbClr val="0000FF"/>
                </a:solidFill>
              </a:rPr>
              <a:t>$2</a:t>
            </a:r>
            <a:r>
              <a:rPr lang="en-US" dirty="0" smtClean="0"/>
              <a:t> each plus </a:t>
            </a:r>
            <a:r>
              <a:rPr lang="en-US" dirty="0" smtClean="0">
                <a:solidFill>
                  <a:srgbClr val="0000FF"/>
                </a:solidFill>
              </a:rPr>
              <a:t>$300 </a:t>
            </a:r>
            <a:r>
              <a:rPr lang="en-US" dirty="0" smtClean="0"/>
              <a:t>per day in fixed costs. The company sells the belts for </a:t>
            </a:r>
            <a:r>
              <a:rPr lang="en-US" dirty="0" smtClean="0">
                <a:solidFill>
                  <a:srgbClr val="0000FF"/>
                </a:solidFill>
              </a:rPr>
              <a:t>$3</a:t>
            </a:r>
            <a:r>
              <a:rPr lang="en-US" dirty="0" smtClean="0"/>
              <a:t> each. What is the break-even point?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break-even point occurs where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revenue and costs are equal. </a:t>
            </a:r>
          </a:p>
        </p:txBody>
      </p:sp>
      <p:pic>
        <p:nvPicPr>
          <p:cNvPr id="5" name="Picture 4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2223" y="2895600"/>
            <a:ext cx="2129777" cy="2926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Break-Even Point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= the number of belts manufactured in a day.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869193"/>
            <a:ext cx="3657600" cy="3693407"/>
          </a:xfrm>
          <a:prstGeom prst="rect">
            <a:avLst/>
          </a:prstGeom>
        </p:spPr>
      </p:pic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92200" y="19685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4" imgW="1371600" imgH="469800" progId="Equation.DSMT4">
                  <p:embed/>
                </p:oleObj>
              </mc:Choice>
              <mc:Fallback>
                <p:oleObj name="Equation" r:id="rId4" imgW="1371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19685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079500" y="26162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6" imgW="2222280" imgH="469800" progId="Equation.DSMT4">
                  <p:embed/>
                </p:oleObj>
              </mc:Choice>
              <mc:Fallback>
                <p:oleObj name="Equation" r:id="rId6" imgW="22222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6162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0352" y="3352800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8" imgW="2336760" imgH="469800" progId="Equation.DSMT4">
                  <p:embed/>
                </p:oleObj>
              </mc:Choice>
              <mc:Fallback>
                <p:oleObj name="Equation" r:id="rId8" imgW="2336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358900" y="406400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0" imgW="1917360" imgH="291960" progId="Equation.DSMT4">
                  <p:embed/>
                </p:oleObj>
              </mc:Choice>
              <mc:Fallback>
                <p:oleObj name="Equation" r:id="rId10" imgW="19173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064000"/>
                        <a:ext cx="191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511300" y="46863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2" imgW="1155600" imgH="291960" progId="Equation.DSMT4">
                  <p:embed/>
                </p:oleObj>
              </mc:Choice>
              <mc:Fallback>
                <p:oleObj name="Equation" r:id="rId12" imgW="1155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46863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Break-Even Point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 smtClean="0"/>
              <a:t>So </a:t>
            </a:r>
            <a:r>
              <a:rPr lang="en-US" dirty="0" smtClean="0">
                <a:solidFill>
                  <a:srgbClr val="FF0000"/>
                </a:solidFill>
              </a:rPr>
              <a:t>300 belts </a:t>
            </a:r>
            <a:r>
              <a:rPr lang="en-US" dirty="0" smtClean="0"/>
              <a:t>must be made and sold each day for the company to break even. The company must sell more than </a:t>
            </a:r>
            <a:r>
              <a:rPr lang="en-US" dirty="0" smtClean="0">
                <a:solidFill>
                  <a:srgbClr val="FF0000"/>
                </a:solidFill>
              </a:rPr>
              <a:t>300 belts </a:t>
            </a:r>
            <a:r>
              <a:rPr lang="en-US" dirty="0" smtClean="0"/>
              <a:t>each day to make a profit.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Modeling in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Suppose that a company has determined that the cost of producing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/>
              <a:t> </a:t>
            </a:r>
            <a:r>
              <a:rPr lang="en-US" dirty="0" smtClean="0"/>
              <a:t>items is </a:t>
            </a:r>
            <a:r>
              <a:rPr lang="en-US" dirty="0" smtClean="0">
                <a:solidFill>
                  <a:srgbClr val="0000FF"/>
                </a:solidFill>
              </a:rPr>
              <a:t>500 + 140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/>
              <a:t>and that the price it should charge for one item is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p </a:t>
            </a:r>
            <a:r>
              <a:rPr lang="en-US" dirty="0" smtClean="0">
                <a:solidFill>
                  <a:srgbClr val="0000FF"/>
                </a:solidFill>
              </a:rPr>
              <a:t>= 200 −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Find the cost function.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revenue function.</a:t>
            </a:r>
            <a:r>
              <a:rPr lang="en-US" b="1" dirty="0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Find the profit function.</a:t>
            </a:r>
            <a:r>
              <a:rPr lang="en-US" b="1" dirty="0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d.	</a:t>
            </a:r>
            <a:r>
              <a:rPr lang="en-US" dirty="0" smtClean="0"/>
              <a:t>Find the break-even point.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Modeling in Production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The cost function is given as 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 500 + 140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1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The revenue function is found by multiplying the 	price for one item by the number of items sold.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Profit is the difference between revenue and cost.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217090" name="Object 2"/>
          <p:cNvGraphicFramePr>
            <a:graphicFrameLocks noChangeAspect="1"/>
          </p:cNvGraphicFramePr>
          <p:nvPr/>
        </p:nvGraphicFramePr>
        <p:xfrm>
          <a:off x="1219200" y="3352800"/>
          <a:ext cx="156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1562040" imgH="469800" progId="Equation.DSMT4">
                  <p:embed/>
                </p:oleObj>
              </mc:Choice>
              <mc:Fallback>
                <p:oleObj name="Equation" r:id="rId3" imgW="156204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2800"/>
                        <a:ext cx="1562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882900" y="337185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1790640" imgH="469800" progId="Equation.DSMT4">
                  <p:embed/>
                </p:oleObj>
              </mc:Choice>
              <mc:Fallback>
                <p:oleObj name="Equation" r:id="rId5" imgW="1790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337185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762500" y="33782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1638000" imgH="380880" progId="Equation.DSMT4">
                  <p:embed/>
                </p:oleObj>
              </mc:Choice>
              <mc:Fallback>
                <p:oleObj name="Equation" r:id="rId7" imgW="1638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378200"/>
                        <a:ext cx="163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19200" y="4648200"/>
          <a:ext cx="264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2641320" imgH="469800" progId="Equation.DSMT4">
                  <p:embed/>
                </p:oleObj>
              </mc:Choice>
              <mc:Fallback>
                <p:oleObj name="Equation" r:id="rId9" imgW="26413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8200"/>
                        <a:ext cx="264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917700" y="5181600"/>
          <a:ext cx="401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4012920" imgH="571320" progId="Equation.DSMT4">
                  <p:embed/>
                </p:oleObj>
              </mc:Choice>
              <mc:Fallback>
                <p:oleObj name="Equation" r:id="rId11" imgW="4012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5181600"/>
                        <a:ext cx="401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019800" y="523240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2552400" imgH="380880" progId="Equation.DSMT4">
                  <p:embed/>
                </p:oleObj>
              </mc:Choice>
              <mc:Fallback>
                <p:oleObj name="Equation" r:id="rId13" imgW="25524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23240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Modeling in Production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d.	</a:t>
            </a:r>
            <a:r>
              <a:rPr lang="en-US" dirty="0" smtClean="0"/>
              <a:t>To find the break-even point, set the revenue equal 	to the cost and solve for </a:t>
            </a:r>
            <a:r>
              <a:rPr lang="en-US" i="1" dirty="0" smtClean="0"/>
              <a:t>x. </a:t>
            </a:r>
            <a:endParaRPr lang="en-US" dirty="0"/>
          </a:p>
        </p:txBody>
      </p:sp>
      <p:pic>
        <p:nvPicPr>
          <p:cNvPr id="5" name="Picture 4" descr="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2057400"/>
            <a:ext cx="3657600" cy="3657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5257800"/>
            <a:ext cx="402336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There are two break-even points.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765300" y="2438400"/>
          <a:ext cx="167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4" imgW="1676160" imgH="469800" progId="Equation.DSMT4">
                  <p:embed/>
                </p:oleObj>
              </mc:Choice>
              <mc:Fallback>
                <p:oleObj name="Equation" r:id="rId4" imgW="16761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438400"/>
                        <a:ext cx="167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6800" y="3048000"/>
          <a:ext cx="327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6" imgW="3276360" imgH="380880" progId="Equation.DSMT4">
                  <p:embed/>
                </p:oleObj>
              </mc:Choice>
              <mc:Fallback>
                <p:oleObj name="Equation" r:id="rId6" imgW="3276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48000"/>
                        <a:ext cx="327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222500" y="3581400"/>
          <a:ext cx="257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8" imgW="2577960" imgH="380880" progId="Equation.DSMT4">
                  <p:embed/>
                </p:oleObj>
              </mc:Choice>
              <mc:Fallback>
                <p:oleObj name="Equation" r:id="rId8" imgW="2577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581400"/>
                        <a:ext cx="257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222500" y="4191000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0" imgW="2755800" imgH="469800" progId="Equation.DSMT4">
                  <p:embed/>
                </p:oleObj>
              </mc:Choice>
              <mc:Fallback>
                <p:oleObj name="Equation" r:id="rId10" imgW="2755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4191000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222500" y="4800600"/>
          <a:ext cx="255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2" imgW="2552400" imgH="291960" progId="Equation.DSMT4">
                  <p:embed/>
                </p:oleObj>
              </mc:Choice>
              <mc:Fallback>
                <p:oleObj name="Equation" r:id="rId12" imgW="255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4800600"/>
                        <a:ext cx="255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Modeling in Production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model shows that a profit occurs if the company produces between </a:t>
            </a:r>
            <a:r>
              <a:rPr lang="en-US" dirty="0" smtClean="0">
                <a:solidFill>
                  <a:srgbClr val="FF0000"/>
                </a:solidFill>
              </a:rPr>
              <a:t>10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0000"/>
                </a:solidFill>
              </a:rPr>
              <a:t> 50 items</a:t>
            </a:r>
            <a:r>
              <a:rPr lang="en-US" dirty="0" smtClean="0"/>
              <a:t>. We will discuss calculus techniques for maximizing profit later.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Equilibrium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</p:spPr>
        <p:txBody>
          <a:bodyPr>
            <a:spAutoFit/>
          </a:bodyPr>
          <a:lstStyle/>
          <a:p>
            <a:r>
              <a:rPr lang="en-US" dirty="0" smtClean="0"/>
              <a:t>Suppose that the supply function for a particular product is</a:t>
            </a:r>
          </a:p>
          <a:p>
            <a:endParaRPr lang="en-US" dirty="0" smtClean="0"/>
          </a:p>
          <a:p>
            <a:r>
              <a:rPr lang="en-US" dirty="0" smtClean="0"/>
              <a:t>and the demand function                                  where </a:t>
            </a:r>
            <a:r>
              <a:rPr lang="en-US" i="1" dirty="0" smtClean="0"/>
              <a:t>x</a:t>
            </a:r>
            <a:r>
              <a:rPr lang="en-US" dirty="0" smtClean="0"/>
              <a:t> represents thousands of units and </a:t>
            </a:r>
            <a:r>
              <a:rPr lang="en-US" i="1" dirty="0" smtClean="0"/>
              <a:t>p</a:t>
            </a:r>
            <a:r>
              <a:rPr lang="en-US" dirty="0" smtClean="0"/>
              <a:t> represents thousands of dollars. Find the equilibrium point 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-25000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E</a:t>
            </a:r>
            <a:r>
              <a:rPr lang="en-US" dirty="0" smtClean="0">
                <a:solidFill>
                  <a:srgbClr val="0000FF"/>
                </a:solidFill>
              </a:rPr>
              <a:t>).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We solve for </a:t>
            </a:r>
            <a:r>
              <a:rPr lang="en-US" i="1" dirty="0" smtClean="0"/>
              <a:t>x</a:t>
            </a:r>
            <a:r>
              <a:rPr lang="en-US" baseline="-25000" dirty="0" smtClean="0"/>
              <a:t>E</a:t>
            </a:r>
            <a:r>
              <a:rPr lang="en-US" i="1" dirty="0" smtClean="0"/>
              <a:t> </a:t>
            </a:r>
            <a:r>
              <a:rPr lang="en-US" dirty="0" smtClean="0"/>
              <a:t>by setting </a:t>
            </a:r>
            <a:r>
              <a:rPr lang="en-US" i="1" dirty="0" smtClean="0">
                <a:solidFill>
                  <a:srgbClr val="0000FF"/>
                </a:solidFill>
              </a:rPr>
              <a:t>S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</a:t>
            </a:r>
            <a:r>
              <a:rPr lang="en-US" i="1" dirty="0" smtClean="0">
                <a:solidFill>
                  <a:srgbClr val="0000FF"/>
                </a:solidFill>
              </a:rPr>
              <a:t>D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). </a:t>
            </a:r>
            <a:r>
              <a:rPr lang="en-US" dirty="0" smtClean="0"/>
              <a:t>Then we substitute this value for </a:t>
            </a:r>
            <a:r>
              <a:rPr lang="en-US" i="1" dirty="0" smtClean="0"/>
              <a:t>x</a:t>
            </a:r>
            <a:r>
              <a:rPr lang="en-US" dirty="0" smtClean="0"/>
              <a:t> into either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or </a:t>
            </a:r>
            <a:r>
              <a:rPr lang="en-US" i="1" dirty="0" smtClean="0"/>
              <a:t>D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to find </a:t>
            </a:r>
            <a:r>
              <a:rPr lang="en-US" i="1" dirty="0" smtClean="0"/>
              <a:t>p</a:t>
            </a:r>
            <a:r>
              <a:rPr lang="en-US" baseline="-25000" dirty="0" smtClean="0"/>
              <a:t>E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219138" name="Object 2"/>
          <p:cNvGraphicFramePr>
            <a:graphicFrameLocks noChangeAspect="1"/>
          </p:cNvGraphicFramePr>
          <p:nvPr/>
        </p:nvGraphicFramePr>
        <p:xfrm>
          <a:off x="3149600" y="2057400"/>
          <a:ext cx="284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2844800" imgH="482600" progId="Equation.DSMT4">
                  <p:embed/>
                </p:oleObj>
              </mc:Choice>
              <mc:Fallback>
                <p:oleObj name="Equation" r:id="rId3" imgW="2844800" imgH="482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057400"/>
                        <a:ext cx="2844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91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766069"/>
              </p:ext>
            </p:extLst>
          </p:nvPr>
        </p:nvGraphicFramePr>
        <p:xfrm>
          <a:off x="4267200" y="2705100"/>
          <a:ext cx="2590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2590800" imgH="533400" progId="Equation.DSMT4">
                  <p:embed/>
                </p:oleObj>
              </mc:Choice>
              <mc:Fallback>
                <p:oleObj name="Equation" r:id="rId5" imgW="2590800" imgH="533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705100"/>
                        <a:ext cx="2590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Equilibrium Point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65693"/>
            <a:ext cx="8229600" cy="954107"/>
          </a:xfrm>
        </p:spPr>
        <p:txBody>
          <a:bodyPr>
            <a:spAutoFit/>
          </a:bodyPr>
          <a:lstStyle/>
          <a:p>
            <a:r>
              <a:rPr lang="en-US" dirty="0" smtClean="0"/>
              <a:t>The equilibrium point occurs where 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dirty="0" smtClean="0">
                <a:solidFill>
                  <a:srgbClr val="FF0000"/>
                </a:solidFill>
              </a:rPr>
              <a:t>= 2000 </a:t>
            </a:r>
            <a:r>
              <a:rPr lang="en-US" dirty="0" smtClean="0"/>
              <a:t>units and </a:t>
            </a:r>
            <a:r>
              <a:rPr lang="en-US" i="1" dirty="0" smtClean="0">
                <a:solidFill>
                  <a:srgbClr val="FF0000"/>
                </a:solidFill>
              </a:rPr>
              <a:t>p </a:t>
            </a:r>
            <a:r>
              <a:rPr lang="en-US" dirty="0" smtClean="0">
                <a:solidFill>
                  <a:srgbClr val="FF0000"/>
                </a:solidFill>
              </a:rPr>
              <a:t>= $9000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371600"/>
            <a:ext cx="3657600" cy="3425211"/>
          </a:xfrm>
          <a:prstGeom prst="rect">
            <a:avLst/>
          </a:prstGeom>
        </p:spPr>
      </p:pic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676400" y="144780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4" imgW="1688760" imgH="469800" progId="Equation.DSMT4">
                  <p:embed/>
                </p:oleObj>
              </mc:Choice>
              <mc:Fallback>
                <p:oleObj name="Equation" r:id="rId4" imgW="1688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4780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812800" y="2039620"/>
          <a:ext cx="3009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6" imgW="3009600" imgH="558720" progId="Equation.DSMT4">
                  <p:embed/>
                </p:oleObj>
              </mc:Choice>
              <mc:Fallback>
                <p:oleObj name="Equation" r:id="rId6" imgW="3009600" imgH="55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2039620"/>
                        <a:ext cx="3009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800100" y="2720340"/>
          <a:ext cx="389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8" imgW="3898800" imgH="469800" progId="Equation.DSMT4">
                  <p:embed/>
                </p:oleObj>
              </mc:Choice>
              <mc:Fallback>
                <p:oleObj name="Equation" r:id="rId8" imgW="389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720340"/>
                        <a:ext cx="3898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663700" y="331216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0" imgW="1346040" imgH="431640" progId="Equation.DSMT4">
                  <p:embed/>
                </p:oleObj>
              </mc:Choice>
              <mc:Fallback>
                <p:oleObj name="Equation" r:id="rId10" imgW="134604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1216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981200" y="3865880"/>
          <a:ext cx="82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2" imgW="825480" imgH="431640" progId="Equation.DSMT4">
                  <p:embed/>
                </p:oleObj>
              </mc:Choice>
              <mc:Fallback>
                <p:oleObj name="Equation" r:id="rId12" imgW="82548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65880"/>
                        <a:ext cx="825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955800" y="4419600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4" imgW="2450880" imgH="469800" progId="Equation.DSMT4">
                  <p:embed/>
                </p:oleObj>
              </mc:Choice>
              <mc:Fallback>
                <p:oleObj name="Equation" r:id="rId14" imgW="245088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419600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Recognize and understand various business and economic terms.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Create and evaluate mathematical models for real-life situations.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Physics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 smtClean="0"/>
              <a:t>A basic law of physics states that, when an object is dropped in a near vacuum, the distance it falls varies directly with the square of the elapsed time. If an object dropped in a near vacuum falls </a:t>
            </a:r>
            <a:r>
              <a:rPr lang="en-US" dirty="0" smtClean="0">
                <a:solidFill>
                  <a:srgbClr val="0000FF"/>
                </a:solidFill>
              </a:rPr>
              <a:t>64 feet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0000FF"/>
                </a:solidFill>
              </a:rPr>
              <a:t>2 seconds</a:t>
            </a:r>
            <a:r>
              <a:rPr lang="en-US" dirty="0" smtClean="0"/>
              <a:t>, how far does it fall in </a:t>
            </a:r>
            <a:r>
              <a:rPr lang="en-US" dirty="0" smtClean="0">
                <a:solidFill>
                  <a:srgbClr val="0000FF"/>
                </a:solidFill>
              </a:rPr>
              <a:t>3 seconds</a:t>
            </a:r>
            <a:r>
              <a:rPr lang="en-US" dirty="0" smtClean="0"/>
              <a:t>? (Assume that the object does not hit the ground before 3 seconds have elapsed.)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Physics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  </a:t>
            </a:r>
          </a:p>
          <a:p>
            <a:r>
              <a:rPr lang="en-US" dirty="0" smtClean="0"/>
              <a:t>The basic law of physics described above can be modeled by the equation</a:t>
            </a:r>
          </a:p>
          <a:p>
            <a:pPr algn="ctr"/>
            <a:r>
              <a:rPr lang="en-US" i="1" dirty="0" smtClean="0">
                <a:solidFill>
                  <a:srgbClr val="000099"/>
                </a:solidFill>
              </a:rPr>
              <a:t>d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i="1" dirty="0" smtClean="0">
                <a:solidFill>
                  <a:srgbClr val="000099"/>
                </a:solidFill>
              </a:rPr>
              <a:t> kt</a:t>
            </a:r>
            <a:r>
              <a:rPr lang="en-US" baseline="30000" dirty="0" smtClean="0">
                <a:solidFill>
                  <a:srgbClr val="000099"/>
                </a:solidFill>
              </a:rPr>
              <a:t>2</a:t>
            </a:r>
            <a:r>
              <a:rPr lang="en-US" i="1" dirty="0" smtClean="0"/>
              <a:t>,</a:t>
            </a:r>
          </a:p>
          <a:p>
            <a:r>
              <a:rPr lang="en-US" dirty="0" smtClean="0"/>
              <a:t>where </a:t>
            </a:r>
            <a:r>
              <a:rPr lang="en-US" i="1" dirty="0" smtClean="0"/>
              <a:t>d </a:t>
            </a:r>
            <a:r>
              <a:rPr lang="en-US" dirty="0" smtClean="0"/>
              <a:t>= distance</a:t>
            </a:r>
            <a:r>
              <a:rPr lang="en-US" i="1" dirty="0" smtClean="0"/>
              <a:t>, t </a:t>
            </a:r>
            <a:r>
              <a:rPr lang="en-US" dirty="0" smtClean="0"/>
              <a:t>= time, and</a:t>
            </a:r>
            <a:r>
              <a:rPr lang="en-US" i="1" dirty="0" smtClean="0"/>
              <a:t> k </a:t>
            </a:r>
            <a:r>
              <a:rPr lang="en-US" dirty="0" smtClean="0"/>
              <a:t>= constant of proportionality.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Physics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578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/>
              <a:t>The object will fall </a:t>
            </a:r>
            <a:r>
              <a:rPr lang="en-US" dirty="0" smtClean="0">
                <a:solidFill>
                  <a:srgbClr val="FF0000"/>
                </a:solidFill>
              </a:rPr>
              <a:t>144 feet </a:t>
            </a:r>
            <a:r>
              <a:rPr lang="en-US" dirty="0" smtClean="0"/>
              <a:t>in 3 seconds.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181100" y="1524000"/>
          <a:ext cx="97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977760" imgH="380880" progId="Equation.DSMT4">
                  <p:embed/>
                </p:oleObj>
              </mc:Choice>
              <mc:Fallback>
                <p:oleObj name="Equation" r:id="rId3" imgW="977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1524000"/>
                        <a:ext cx="97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003300" y="2103120"/>
          <a:ext cx="1447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1447560" imgH="533160" progId="Equation.DSMT4">
                  <p:embed/>
                </p:oleObj>
              </mc:Choice>
              <mc:Fallback>
                <p:oleObj name="Equation" r:id="rId5" imgW="14475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103120"/>
                        <a:ext cx="1447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4114800" y="2235200"/>
          <a:ext cx="386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3860640" imgH="279360" progId="Equation.DSMT4">
                  <p:embed/>
                </p:oleObj>
              </mc:Choice>
              <mc:Fallback>
                <p:oleObj name="Equation" r:id="rId7" imgW="3860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235200"/>
                        <a:ext cx="386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003300" y="2834640"/>
          <a:ext cx="109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1091880" imgH="304560" progId="Equation.DSMT4">
                  <p:embed/>
                </p:oleObj>
              </mc:Choice>
              <mc:Fallback>
                <p:oleObj name="Equation" r:id="rId9" imgW="109188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2834640"/>
                        <a:ext cx="1092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016000" y="3337560"/>
          <a:ext cx="88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888840" imgH="304560" progId="Equation.DSMT4">
                  <p:embed/>
                </p:oleObj>
              </mc:Choice>
              <mc:Fallback>
                <p:oleObj name="Equation" r:id="rId11" imgW="8888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337560"/>
                        <a:ext cx="88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181100" y="3840480"/>
          <a:ext cx="977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977760" imgH="380880" progId="Equation.DSMT4">
                  <p:embed/>
                </p:oleObj>
              </mc:Choice>
              <mc:Fallback>
                <p:oleObj name="Equation" r:id="rId13" imgW="9777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3840480"/>
                        <a:ext cx="977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181100" y="4419600"/>
          <a:ext cx="1447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5" imgW="1447560" imgH="533160" progId="Equation.DSMT4">
                  <p:embed/>
                </p:oleObj>
              </mc:Choice>
              <mc:Fallback>
                <p:oleObj name="Equation" r:id="rId15" imgW="144756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4419600"/>
                        <a:ext cx="1447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114800" y="4572000"/>
          <a:ext cx="383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7" imgW="3835080" imgH="279360" progId="Equation.DSMT4">
                  <p:embed/>
                </p:oleObj>
              </mc:Choice>
              <mc:Fallback>
                <p:oleObj name="Equation" r:id="rId17" imgW="38350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572000"/>
                        <a:ext cx="383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743200" y="4546600"/>
          <a:ext cx="1231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9" imgW="1231560" imgH="406080" progId="Equation.DSMT4">
                  <p:embed/>
                </p:oleObj>
              </mc:Choice>
              <mc:Fallback>
                <p:oleObj name="Equation" r:id="rId19" imgW="123156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46600"/>
                        <a:ext cx="1231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Stock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Scott wants to buy a total of </a:t>
            </a:r>
            <a:r>
              <a:rPr lang="en-US" dirty="0" smtClean="0">
                <a:solidFill>
                  <a:srgbClr val="0000FF"/>
                </a:solidFill>
              </a:rPr>
              <a:t>500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shares</a:t>
            </a:r>
            <a:r>
              <a:rPr lang="en-US" dirty="0" smtClean="0"/>
              <a:t> in the stock market. He will buy </a:t>
            </a:r>
            <a:r>
              <a:rPr lang="en-US" i="1" dirty="0" smtClean="0"/>
              <a:t>x </a:t>
            </a:r>
            <a:r>
              <a:rPr lang="en-US" dirty="0" smtClean="0"/>
              <a:t>shares at </a:t>
            </a:r>
            <a:r>
              <a:rPr lang="en-US" dirty="0" smtClean="0">
                <a:solidFill>
                  <a:srgbClr val="0000FF"/>
                </a:solidFill>
              </a:rPr>
              <a:t>$4</a:t>
            </a:r>
            <a:r>
              <a:rPr lang="en-US" dirty="0" smtClean="0"/>
              <a:t> per share and the rest at $6 per share. </a:t>
            </a:r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2667000"/>
            <a:ext cx="2743200" cy="2743200"/>
          </a:xfrm>
          <a:prstGeom prst="round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2819400"/>
            <a:ext cx="5394960" cy="190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63550" marR="0" lvl="0" indent="-4635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	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a function for the total cost of the shares. </a:t>
            </a:r>
          </a:p>
          <a:p>
            <a:pPr marL="463550" marR="0" lvl="0" indent="-4635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	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will be Scott’s cost if he buys 200 shares at $4?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Stock Market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 smtClean="0"/>
              <a:t>Solutions: </a:t>
            </a:r>
          </a:p>
          <a:p>
            <a:pPr marL="463550" indent="-463550"/>
            <a:r>
              <a:rPr lang="en-US" b="1" dirty="0" smtClean="0"/>
              <a:t>a.	</a:t>
            </a:r>
            <a:r>
              <a:rPr lang="en-US" dirty="0" smtClean="0"/>
              <a:t>Since Scott will buy </a:t>
            </a:r>
            <a:r>
              <a:rPr lang="en-US" i="1" dirty="0" smtClean="0"/>
              <a:t>x </a:t>
            </a:r>
            <a:r>
              <a:rPr lang="en-US" dirty="0" smtClean="0"/>
              <a:t>shares at $4 per share, he must buy 500 − </a:t>
            </a:r>
            <a:r>
              <a:rPr lang="en-US" i="1" dirty="0" smtClean="0"/>
              <a:t>x</a:t>
            </a:r>
            <a:r>
              <a:rPr lang="en-US" dirty="0" smtClean="0"/>
              <a:t> shares at $6 per share. The total cost function is </a:t>
            </a:r>
          </a:p>
          <a:p>
            <a:pPr marL="463550" indent="-463550"/>
            <a:endParaRPr lang="en-US" dirty="0" smtClean="0"/>
          </a:p>
          <a:p>
            <a:pPr marL="463550" indent="-463550"/>
            <a:endParaRPr lang="en-US" dirty="0" smtClean="0"/>
          </a:p>
          <a:p>
            <a:pPr marL="463550" indent="-463550"/>
            <a:r>
              <a:rPr lang="en-US" b="1" dirty="0" smtClean="0"/>
              <a:t>b.	</a:t>
            </a:r>
            <a:r>
              <a:rPr lang="en-US" dirty="0" smtClean="0"/>
              <a:t>If Scott buys 200 shares at $4, then </a:t>
            </a:r>
            <a:r>
              <a:rPr lang="en-US" i="1" dirty="0" smtClean="0"/>
              <a:t>x </a:t>
            </a:r>
            <a:r>
              <a:rPr lang="en-US" dirty="0" smtClean="0"/>
              <a:t>= 200 and</a:t>
            </a:r>
            <a:r>
              <a:rPr lang="en-US" b="1" i="1" dirty="0" smtClean="0"/>
              <a:t> </a:t>
            </a:r>
            <a:endParaRPr lang="en-US" dirty="0"/>
          </a:p>
        </p:txBody>
      </p:sp>
      <p:graphicFrame>
        <p:nvGraphicFramePr>
          <p:cNvPr id="2222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61459"/>
              </p:ext>
            </p:extLst>
          </p:nvPr>
        </p:nvGraphicFramePr>
        <p:xfrm>
          <a:off x="990600" y="3409950"/>
          <a:ext cx="320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3200400" imgH="469800" progId="Equation.DSMT4">
                  <p:embed/>
                </p:oleObj>
              </mc:Choice>
              <mc:Fallback>
                <p:oleObj name="Equation" r:id="rId3" imgW="320040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09950"/>
                        <a:ext cx="320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22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212666"/>
              </p:ext>
            </p:extLst>
          </p:nvPr>
        </p:nvGraphicFramePr>
        <p:xfrm>
          <a:off x="990600" y="5029200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3238200" imgH="469800" progId="Equation.DSMT4">
                  <p:embed/>
                </p:oleObj>
              </mc:Choice>
              <mc:Fallback>
                <p:oleObj name="Equation" r:id="rId5" imgW="323820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29200"/>
                        <a:ext cx="323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267200" y="349250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7" imgW="1752480" imgH="291960" progId="Equation.DSMT4">
                  <p:embed/>
                </p:oleObj>
              </mc:Choice>
              <mc:Fallback>
                <p:oleObj name="Equation" r:id="rId7" imgW="1752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49250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343400" y="5092700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9" imgW="1866600" imgH="291960" progId="Equation.DSMT4">
                  <p:embed/>
                </p:oleObj>
              </mc:Choice>
              <mc:Fallback>
                <p:oleObj name="Equation" r:id="rId9" imgW="1866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092700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6273800" y="50546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11" imgW="1269720" imgH="368280" progId="Equation.DSMT4">
                  <p:embed/>
                </p:oleObj>
              </mc:Choice>
              <mc:Fallback>
                <p:oleObj name="Equation" r:id="rId11" imgW="12697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50546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rcRect l="4762"/>
          <a:stretch>
            <a:fillRect/>
          </a:stretch>
        </p:blipFill>
        <p:spPr>
          <a:xfrm>
            <a:off x="3337560" y="3352800"/>
            <a:ext cx="2468880" cy="25923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Phone Call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the cost of an overseas call is </a:t>
            </a:r>
            <a:r>
              <a:rPr lang="en-US" dirty="0" smtClean="0">
                <a:solidFill>
                  <a:srgbClr val="0000FF"/>
                </a:solidFill>
              </a:rPr>
              <a:t>$9.00 </a:t>
            </a:r>
            <a:r>
              <a:rPr lang="en-US" dirty="0" smtClean="0"/>
              <a:t>for the first 3 minutes or less plus </a:t>
            </a:r>
            <a:r>
              <a:rPr lang="en-US" dirty="0" smtClean="0">
                <a:solidFill>
                  <a:srgbClr val="0000FF"/>
                </a:solidFill>
              </a:rPr>
              <a:t>95 cents </a:t>
            </a:r>
            <a:r>
              <a:rPr lang="en-US" dirty="0" smtClean="0"/>
              <a:t>for each additional minute. Write a function for the cost of a call of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minutes</a:t>
            </a:r>
            <a:r>
              <a:rPr lang="en-US" dirty="0" smtClean="0"/>
              <a:t>. (Assume that a fraction of a minute over 3 minutes is charged the corresponding fraction of 95 cents.)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Phone Call Charges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= the length of the call in minutes. Then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function is defined in pieces because the formula to be used depends on whether or not the call lasts longer than 3 minutes.</a:t>
            </a:r>
            <a:endParaRPr lang="en-US" dirty="0"/>
          </a:p>
        </p:txBody>
      </p:sp>
      <p:graphicFrame>
        <p:nvGraphicFramePr>
          <p:cNvPr id="223234" name="Object 2"/>
          <p:cNvGraphicFramePr>
            <a:graphicFrameLocks noChangeAspect="1"/>
          </p:cNvGraphicFramePr>
          <p:nvPr/>
        </p:nvGraphicFramePr>
        <p:xfrm>
          <a:off x="1663700" y="2527300"/>
          <a:ext cx="5816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5816600" imgH="1054100" progId="Equation.DSMT4">
                  <p:embed/>
                </p:oleObj>
              </mc:Choice>
              <mc:Fallback>
                <p:oleObj name="Equation" r:id="rId3" imgW="5816600" imgH="1054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2527300"/>
                        <a:ext cx="5816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Perimeter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rectangular lot is fenced on three sides. An adjacent building forms the fourth side (see diagram). If the total length of the fencing is </a:t>
            </a:r>
            <a:r>
              <a:rPr lang="en-US" dirty="0" smtClean="0">
                <a:solidFill>
                  <a:srgbClr val="0000FF"/>
                </a:solidFill>
              </a:rPr>
              <a:t>48 feet</a:t>
            </a:r>
            <a:r>
              <a:rPr lang="en-US" dirty="0" smtClean="0"/>
              <a:t>, write a function that represents the area of the rectangle. Determine a good viewing rectangle and graph the function.</a:t>
            </a:r>
            <a:endParaRPr lang="en-US" dirty="0"/>
          </a:p>
        </p:txBody>
      </p:sp>
      <p:pic>
        <p:nvPicPr>
          <p:cNvPr id="5" name="Picture 4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6120" y="3505200"/>
            <a:ext cx="2651760" cy="22935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Perimeter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495800" cy="4572000"/>
          </a:xfrm>
        </p:spPr>
        <p:txBody>
          <a:bodyPr/>
          <a:lstStyle/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x </a:t>
            </a:r>
            <a:r>
              <a:rPr lang="en-US" dirty="0" smtClean="0"/>
              <a:t>= width of the rectangle. Since the total length of the fence is 48 feet and two sides are each of length </a:t>
            </a:r>
            <a:r>
              <a:rPr lang="en-US" i="1" dirty="0" smtClean="0"/>
              <a:t>x, </a:t>
            </a:r>
            <a:r>
              <a:rPr lang="en-US" dirty="0" smtClean="0"/>
              <a:t>then the length of the third side must be</a:t>
            </a:r>
            <a:r>
              <a:rPr lang="en-US" i="1" dirty="0" smtClean="0"/>
              <a:t> </a:t>
            </a:r>
            <a:r>
              <a:rPr lang="en-US" dirty="0" smtClean="0"/>
              <a:t>48 − 2</a:t>
            </a:r>
            <a:r>
              <a:rPr lang="en-US" i="1" dirty="0" smtClean="0"/>
              <a:t>x.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4558605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Since the enclosed area is the product of length times width, we have</a:t>
            </a:r>
          </a:p>
          <a:p>
            <a:pPr algn="ctr"/>
            <a:r>
              <a:rPr lang="en-US" sz="2800" i="1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FF0000"/>
                </a:solidFill>
              </a:rPr>
              <a:t>(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>
                <a:solidFill>
                  <a:srgbClr val="FF0000"/>
                </a:solidFill>
              </a:rPr>
              <a:t>) =</a:t>
            </a:r>
            <a:r>
              <a:rPr lang="en-US" sz="2800" i="1" dirty="0" smtClean="0">
                <a:solidFill>
                  <a:srgbClr val="FF0000"/>
                </a:solidFill>
              </a:rPr>
              <a:t> x</a:t>
            </a:r>
            <a:r>
              <a:rPr lang="en-US" sz="2800" dirty="0" smtClean="0">
                <a:solidFill>
                  <a:srgbClr val="FF0000"/>
                </a:solidFill>
              </a:rPr>
              <a:t>(48 − 2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r>
              <a:rPr lang="en-US" sz="2800" i="1" dirty="0" smtClean="0"/>
              <a:t>.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4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102" y="1676400"/>
            <a:ext cx="3246428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9: Perimeter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280160"/>
            <a:ext cx="4114800" cy="3539430"/>
          </a:xfrm>
        </p:spPr>
        <p:txBody>
          <a:bodyPr wrap="square">
            <a:spAutoFit/>
          </a:bodyPr>
          <a:lstStyle/>
          <a:p>
            <a:r>
              <a:rPr lang="en-US" dirty="0" smtClean="0"/>
              <a:t>The significance of the highest point (at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12</a:t>
            </a:r>
            <a:r>
              <a:rPr lang="en-US" dirty="0" smtClean="0"/>
              <a:t>) is that when the width is </a:t>
            </a:r>
            <a:r>
              <a:rPr lang="en-US" dirty="0" smtClean="0">
                <a:solidFill>
                  <a:srgbClr val="FF0000"/>
                </a:solidFill>
              </a:rPr>
              <a:t>12</a:t>
            </a:r>
            <a:r>
              <a:rPr lang="en-US" dirty="0" smtClean="0"/>
              <a:t>, the maximum area is enclosed (</a:t>
            </a:r>
            <a:r>
              <a:rPr lang="en-US" dirty="0" smtClean="0">
                <a:solidFill>
                  <a:srgbClr val="FF0000"/>
                </a:solidFill>
              </a:rPr>
              <a:t>288 ft.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). Any other dimensions for the fence reduce total enclosed area.</a:t>
            </a:r>
            <a:endParaRPr lang="en-US" dirty="0"/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95400"/>
            <a:ext cx="3657600" cy="35208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Mathematical Modeling in Business and 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Simple Interest</a:t>
            </a:r>
          </a:p>
          <a:p>
            <a:pPr algn="ctr"/>
            <a:r>
              <a:rPr lang="en-US" b="1" i="1" dirty="0" smtClean="0">
                <a:solidFill>
                  <a:srgbClr val="0000FF"/>
                </a:solidFill>
              </a:rPr>
              <a:t>I </a:t>
            </a:r>
            <a:r>
              <a:rPr lang="en-US" b="1" dirty="0" smtClean="0">
                <a:solidFill>
                  <a:srgbClr val="0000FF"/>
                </a:solidFill>
              </a:rPr>
              <a:t>=</a:t>
            </a:r>
            <a:r>
              <a:rPr lang="en-US" b="1" i="1" dirty="0" smtClean="0">
                <a:solidFill>
                  <a:srgbClr val="0000FF"/>
                </a:solidFill>
              </a:rPr>
              <a:t> Prt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= principal,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= annual rate of interest, and       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= time in years.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Mathematical Modeling in Business and Economics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074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Compound Interest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formula (model) for the balance with annual compounding at rate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for </a:t>
            </a:r>
            <a:r>
              <a:rPr lang="en-US" i="1" dirty="0" smtClean="0">
                <a:solidFill>
                  <a:srgbClr val="000000"/>
                </a:solidFill>
              </a:rPr>
              <a:t>t</a:t>
            </a:r>
            <a:r>
              <a:rPr lang="en-US" dirty="0" smtClean="0">
                <a:solidFill>
                  <a:srgbClr val="000000"/>
                </a:solidFill>
              </a:rPr>
              <a:t> years is</a:t>
            </a:r>
          </a:p>
          <a:p>
            <a:pPr>
              <a:lnSpc>
                <a:spcPct val="150000"/>
              </a:lnSpc>
            </a:pP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 is in decimal form.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119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752416"/>
              </p:ext>
            </p:extLst>
          </p:nvPr>
        </p:nvGraphicFramePr>
        <p:xfrm>
          <a:off x="3587750" y="2819400"/>
          <a:ext cx="1968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968480" imgH="558720" progId="Equation.DSMT4">
                  <p:embed/>
                </p:oleObj>
              </mc:Choice>
              <mc:Fallback>
                <p:oleObj name="Equation" r:id="rId3" imgW="19684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0" y="2819400"/>
                        <a:ext cx="1968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Car Rental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Suppose that the total cost of renting a car consists of a fixed cost of </a:t>
            </a:r>
            <a:r>
              <a:rPr lang="en-US" dirty="0" smtClean="0">
                <a:solidFill>
                  <a:srgbClr val="0000FF"/>
                </a:solidFill>
              </a:rPr>
              <a:t>$35 </a:t>
            </a:r>
            <a:r>
              <a:rPr lang="en-US" dirty="0" smtClean="0"/>
              <a:t>per day plus a variable cost of </a:t>
            </a:r>
            <a:r>
              <a:rPr lang="en-US" dirty="0" smtClean="0">
                <a:solidFill>
                  <a:srgbClr val="0000FF"/>
                </a:solidFill>
              </a:rPr>
              <a:t>15 cents per mile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Write a cost function that represents the cost of 	driving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miles </a:t>
            </a:r>
            <a:r>
              <a:rPr lang="en-US" dirty="0" smtClean="0"/>
              <a:t>in one day</a:t>
            </a:r>
            <a:r>
              <a:rPr lang="en-US" i="1" dirty="0" smtClean="0"/>
              <a:t>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Find the cost of driving </a:t>
            </a:r>
            <a:r>
              <a:rPr lang="en-US" dirty="0" smtClean="0">
                <a:solidFill>
                  <a:srgbClr val="0000FF"/>
                </a:solidFill>
              </a:rPr>
              <a:t>500 miles </a:t>
            </a:r>
            <a:r>
              <a:rPr lang="en-US" dirty="0" smtClean="0"/>
              <a:t>in one 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Car Rental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The formula for calculating cost is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i="1" dirty="0" smtClean="0">
                <a:solidFill>
                  <a:srgbClr val="000099"/>
                </a:solidFill>
              </a:rPr>
              <a:t>C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= (variable 	cost) + (fixed cost)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	Let </a:t>
            </a:r>
            <a:r>
              <a:rPr lang="en-US" i="1" dirty="0" smtClean="0"/>
              <a:t>x </a:t>
            </a:r>
            <a:r>
              <a:rPr lang="en-US" dirty="0" smtClean="0"/>
              <a:t>= number of miles driven in one day,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	variable cost = $0.15</a:t>
            </a:r>
            <a:r>
              <a:rPr lang="en-US" i="1" dirty="0" smtClean="0"/>
              <a:t>x, </a:t>
            </a:r>
            <a:r>
              <a:rPr lang="en-US" dirty="0" smtClean="0"/>
              <a:t>and fixed cost = $35 per day.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	Inserting these into the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	formula gives</a:t>
            </a:r>
          </a:p>
          <a:p>
            <a:pPr>
              <a:tabLst>
                <a:tab pos="463550" algn="l"/>
              </a:tabLst>
            </a:pPr>
            <a:r>
              <a:rPr lang="en-US" i="1" dirty="0" smtClean="0"/>
              <a:t>	        </a:t>
            </a:r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0.15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dirty="0" smtClean="0">
                <a:solidFill>
                  <a:srgbClr val="FF0000"/>
                </a:solidFill>
              </a:rPr>
              <a:t>+ 35</a:t>
            </a:r>
            <a:r>
              <a:rPr lang="en-US" i="1" dirty="0" smtClean="0"/>
              <a:t>.  </a:t>
            </a:r>
            <a:endParaRPr lang="en-US" dirty="0"/>
          </a:p>
        </p:txBody>
      </p:sp>
      <p:pic>
        <p:nvPicPr>
          <p:cNvPr id="4" name="Picture 3" descr="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3870960"/>
            <a:ext cx="2870796" cy="1920240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Car Rental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  <a:tab pos="1487488" algn="l"/>
              </a:tabLst>
            </a:pPr>
            <a:r>
              <a:rPr lang="en-US" b="1" dirty="0" smtClean="0"/>
              <a:t>b.	</a:t>
            </a:r>
            <a:r>
              <a:rPr lang="en-US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(500)</a:t>
            </a:r>
            <a:r>
              <a:rPr lang="en-US" dirty="0" smtClean="0"/>
              <a:t>	</a:t>
            </a:r>
          </a:p>
          <a:p>
            <a:pPr>
              <a:tabLst>
                <a:tab pos="463550" algn="l"/>
                <a:tab pos="1487488" algn="l"/>
              </a:tabLst>
            </a:pPr>
            <a:endParaRPr lang="en-US" b="1" dirty="0" smtClean="0"/>
          </a:p>
          <a:p>
            <a:pPr>
              <a:tabLst>
                <a:tab pos="463550" algn="l"/>
                <a:tab pos="1487488" algn="l"/>
              </a:tabLst>
            </a:pPr>
            <a:endParaRPr lang="en-US" b="1" dirty="0" smtClean="0"/>
          </a:p>
          <a:p>
            <a:pPr>
              <a:tabLst>
                <a:tab pos="463550" algn="l"/>
                <a:tab pos="1487488" algn="l"/>
              </a:tabLst>
            </a:pPr>
            <a:r>
              <a:rPr lang="en-US" b="1" dirty="0" smtClean="0"/>
              <a:t>Note: </a:t>
            </a:r>
            <a:r>
              <a:rPr lang="en-US" dirty="0" smtClean="0"/>
              <a:t>Observe that if you do no driving the fixed costs are </a:t>
            </a:r>
            <a:r>
              <a:rPr lang="en-US" i="1" dirty="0" smtClean="0"/>
              <a:t>C</a:t>
            </a:r>
            <a:r>
              <a:rPr lang="en-US" dirty="0" smtClean="0"/>
              <a:t>(0) = $35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48200" y="1371600"/>
            <a:ext cx="39319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cost by substituting </a:t>
            </a:r>
            <a:r>
              <a:rPr lang="en-US" sz="2000" i="1" dirty="0" smtClean="0">
                <a:solidFill>
                  <a:srgbClr val="FF00FF"/>
                </a:solidFill>
              </a:rPr>
              <a:t>x</a:t>
            </a:r>
            <a:r>
              <a:rPr lang="en-US" sz="2000" dirty="0" smtClean="0">
                <a:solidFill>
                  <a:srgbClr val="FF00FF"/>
                </a:solidFill>
              </a:rPr>
              <a:t> = 500 miles</a:t>
            </a:r>
            <a:r>
              <a:rPr lang="en-US" sz="2000" dirty="0" smtClean="0">
                <a:solidFill>
                  <a:srgbClr val="008080"/>
                </a:solidFill>
              </a:rPr>
              <a:t> into the formula.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5480" y="1295400"/>
            <a:ext cx="2560320" cy="15645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72"/>
              </a:spcBef>
              <a:tabLst>
                <a:tab pos="463550" algn="l"/>
                <a:tab pos="1487488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= 0.15(</a:t>
            </a:r>
            <a:r>
              <a:rPr lang="en-US" sz="2800" dirty="0" smtClean="0">
                <a:solidFill>
                  <a:srgbClr val="FF00FF"/>
                </a:solidFill>
              </a:rPr>
              <a:t>500</a:t>
            </a:r>
            <a:r>
              <a:rPr lang="en-US" sz="2800" dirty="0" smtClean="0">
                <a:solidFill>
                  <a:srgbClr val="000099"/>
                </a:solidFill>
              </a:rPr>
              <a:t>) + 35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</a:p>
          <a:p>
            <a:pPr>
              <a:spcBef>
                <a:spcPts val="672"/>
              </a:spcBef>
              <a:tabLst>
                <a:tab pos="463550" algn="l"/>
                <a:tab pos="1487488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= 75 + 35</a:t>
            </a:r>
          </a:p>
          <a:p>
            <a:pPr>
              <a:spcBef>
                <a:spcPts val="672"/>
              </a:spcBef>
              <a:tabLst>
                <a:tab pos="463550" algn="l"/>
                <a:tab pos="1487488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$110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manufacturer determines that the revenue generated by selling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 units of a product is a linear function of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. If the revenue from </a:t>
            </a:r>
            <a:r>
              <a:rPr lang="en-US" dirty="0" smtClean="0">
                <a:solidFill>
                  <a:srgbClr val="0000FF"/>
                </a:solidFill>
              </a:rPr>
              <a:t>20 units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0000FF"/>
                </a:solidFill>
              </a:rPr>
              <a:t>$380 </a:t>
            </a:r>
            <a:r>
              <a:rPr lang="en-US" dirty="0" smtClean="0"/>
              <a:t>and the revenue from </a:t>
            </a:r>
            <a:r>
              <a:rPr lang="en-US" dirty="0" smtClean="0">
                <a:solidFill>
                  <a:srgbClr val="0000FF"/>
                </a:solidFill>
              </a:rPr>
              <a:t>15 units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0000FF"/>
                </a:solidFill>
              </a:rPr>
              <a:t>$285</a:t>
            </a:r>
            <a:r>
              <a:rPr lang="en-US" dirty="0" smtClean="0"/>
              <a:t>, find the revenue function.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Since the revenue function is linear, treat the given information as two points on a line: </a:t>
            </a:r>
            <a:r>
              <a:rPr lang="en-US" dirty="0" smtClean="0">
                <a:solidFill>
                  <a:srgbClr val="000099"/>
                </a:solidFill>
              </a:rPr>
              <a:t>(20, 380) </a:t>
            </a:r>
            <a:r>
              <a:rPr lang="en-US" dirty="0" smtClean="0"/>
              <a:t>and     </a:t>
            </a:r>
            <a:r>
              <a:rPr lang="en-US" dirty="0" smtClean="0">
                <a:solidFill>
                  <a:srgbClr val="000099"/>
                </a:solidFill>
              </a:rPr>
              <a:t>(15, 285). </a:t>
            </a:r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Revenue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the formula for slope,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and the point-slope form</a:t>
            </a:r>
          </a:p>
          <a:p>
            <a:pPr algn="ctr"/>
            <a:r>
              <a:rPr lang="es-ES" i="1" dirty="0" smtClean="0">
                <a:solidFill>
                  <a:srgbClr val="000099"/>
                </a:solidFill>
              </a:rPr>
              <a:t>y − y</a:t>
            </a:r>
            <a:r>
              <a:rPr lang="es-ES" baseline="-25000" dirty="0" smtClean="0">
                <a:solidFill>
                  <a:srgbClr val="000099"/>
                </a:solidFill>
              </a:rPr>
              <a:t>1</a:t>
            </a:r>
            <a:r>
              <a:rPr lang="es-ES" i="1" dirty="0" smtClean="0">
                <a:solidFill>
                  <a:srgbClr val="000099"/>
                </a:solidFill>
              </a:rPr>
              <a:t> </a:t>
            </a:r>
            <a:r>
              <a:rPr lang="es-ES" dirty="0" smtClean="0">
                <a:solidFill>
                  <a:srgbClr val="000099"/>
                </a:solidFill>
              </a:rPr>
              <a:t>=</a:t>
            </a:r>
            <a:r>
              <a:rPr lang="es-ES" i="1" dirty="0" smtClean="0">
                <a:solidFill>
                  <a:srgbClr val="000099"/>
                </a:solidFill>
              </a:rPr>
              <a:t> m</a:t>
            </a:r>
            <a:r>
              <a:rPr lang="es-ES" dirty="0" smtClean="0">
                <a:solidFill>
                  <a:srgbClr val="000099"/>
                </a:solidFill>
              </a:rPr>
              <a:t>(</a:t>
            </a:r>
            <a:r>
              <a:rPr lang="es-ES" i="1" dirty="0" smtClean="0">
                <a:solidFill>
                  <a:srgbClr val="000099"/>
                </a:solidFill>
              </a:rPr>
              <a:t>x − x</a:t>
            </a:r>
            <a:r>
              <a:rPr lang="es-ES" baseline="-25000" dirty="0" smtClean="0">
                <a:solidFill>
                  <a:srgbClr val="000099"/>
                </a:solidFill>
              </a:rPr>
              <a:t>1</a:t>
            </a:r>
            <a:r>
              <a:rPr lang="es-ES" dirty="0" smtClean="0">
                <a:solidFill>
                  <a:srgbClr val="000099"/>
                </a:solidFill>
              </a:rPr>
              <a:t>)</a:t>
            </a:r>
            <a:r>
              <a:rPr lang="es-ES" dirty="0" smtClean="0"/>
              <a:t>,</a:t>
            </a:r>
          </a:p>
          <a:p>
            <a:r>
              <a:rPr lang="en-US" dirty="0" smtClean="0"/>
              <a:t>where </a:t>
            </a:r>
            <a:r>
              <a:rPr lang="en-US" i="1" dirty="0" smtClean="0"/>
              <a:t>x </a:t>
            </a:r>
            <a:r>
              <a:rPr lang="en-US" dirty="0" smtClean="0"/>
              <a:t>= number of units sold and</a:t>
            </a:r>
            <a:r>
              <a:rPr lang="en-US" i="1" dirty="0" smtClean="0"/>
              <a:t> y </a:t>
            </a:r>
            <a:r>
              <a:rPr lang="en-US" dirty="0" smtClean="0"/>
              <a:t>= revenue in dollars.</a:t>
            </a:r>
            <a:r>
              <a:rPr lang="es-ES" dirty="0" smtClean="0"/>
              <a:t> </a:t>
            </a:r>
            <a:endParaRPr lang="en-US" dirty="0"/>
          </a:p>
        </p:txBody>
      </p:sp>
      <p:graphicFrame>
        <p:nvGraphicFramePr>
          <p:cNvPr id="212994" name="Object 2"/>
          <p:cNvGraphicFramePr>
            <a:graphicFrameLocks noChangeAspect="1"/>
          </p:cNvGraphicFramePr>
          <p:nvPr/>
        </p:nvGraphicFramePr>
        <p:xfrm>
          <a:off x="3759200" y="1905000"/>
          <a:ext cx="1625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625600" imgH="927100" progId="Equation.DSMT4">
                  <p:embed/>
                </p:oleObj>
              </mc:Choice>
              <mc:Fallback>
                <p:oleObj name="Equation" r:id="rId3" imgW="1625600" imgH="927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1905000"/>
                        <a:ext cx="1625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995" name="Object 3"/>
          <p:cNvGraphicFramePr>
            <a:graphicFrameLocks noChangeAspect="1"/>
          </p:cNvGraphicFramePr>
          <p:nvPr/>
        </p:nvGraphicFramePr>
        <p:xfrm>
          <a:off x="1905000" y="48006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2070000" imgH="838080" progId="Equation.DSMT4">
                  <p:embed/>
                </p:oleObj>
              </mc:Choice>
              <mc:Fallback>
                <p:oleObj name="Equation" r:id="rId5" imgW="207000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006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943600" y="4876800"/>
            <a:ext cx="310896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Substitute the values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-25000" dirty="0" smtClean="0">
                <a:solidFill>
                  <a:srgbClr val="008080"/>
                </a:solidFill>
              </a:rPr>
              <a:t>1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baseline="-25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baseline="-25000" dirty="0" smtClean="0">
                <a:solidFill>
                  <a:srgbClr val="008080"/>
                </a:solidFill>
              </a:rPr>
              <a:t>1</a:t>
            </a:r>
            <a:r>
              <a:rPr lang="en-US" sz="2000" dirty="0" smtClean="0">
                <a:solidFill>
                  <a:srgbClr val="008080"/>
                </a:solidFill>
              </a:rPr>
              <a:t>, and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baseline="-25000" dirty="0" smtClean="0">
                <a:solidFill>
                  <a:srgbClr val="008080"/>
                </a:solidFill>
              </a:rPr>
              <a:t>2</a:t>
            </a:r>
            <a:r>
              <a:rPr lang="en-US" sz="2000" dirty="0" smtClean="0">
                <a:solidFill>
                  <a:srgbClr val="008080"/>
                </a:solidFill>
              </a:rPr>
              <a:t> into the formula for </a:t>
            </a:r>
            <a:r>
              <a:rPr lang="en-US" sz="2000" i="1" dirty="0" smtClean="0">
                <a:solidFill>
                  <a:srgbClr val="008080"/>
                </a:solidFill>
              </a:rPr>
              <a:t>m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038600" y="4800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698400" imgH="838080" progId="Equation.DSMT4">
                  <p:embed/>
                </p:oleObj>
              </mc:Choice>
              <mc:Fallback>
                <p:oleObj name="Equation" r:id="rId7" imgW="698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800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838700" y="50673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50673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1148</Words>
  <Application>Microsoft Office PowerPoint</Application>
  <PresentationFormat>On-screen Show (4:3)</PresentationFormat>
  <Paragraphs>126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Courier New</vt:lpstr>
      <vt:lpstr>Office Theme</vt:lpstr>
      <vt:lpstr>Equation</vt:lpstr>
      <vt:lpstr>Section 1.8</vt:lpstr>
      <vt:lpstr>Objectives</vt:lpstr>
      <vt:lpstr>Mathematical Modeling in Business and Economics</vt:lpstr>
      <vt:lpstr>Mathematical Modeling in Business and Economics</vt:lpstr>
      <vt:lpstr>Example 1: Car Rental</vt:lpstr>
      <vt:lpstr>Example 1: Car Rental (cont.)</vt:lpstr>
      <vt:lpstr>Example 1: Car Rental (cont.)</vt:lpstr>
      <vt:lpstr>Example 2: Revenue</vt:lpstr>
      <vt:lpstr>Example 2: Revenue (cont.)</vt:lpstr>
      <vt:lpstr>Example 2: Revenue (cont.)</vt:lpstr>
      <vt:lpstr>Example 3: Break-Even Point</vt:lpstr>
      <vt:lpstr>Example 3: Break-Even Point (cont.)</vt:lpstr>
      <vt:lpstr>Example 3: Break-Even Point (cont.)</vt:lpstr>
      <vt:lpstr>Example 4: Modeling in Production</vt:lpstr>
      <vt:lpstr>Example 4: Modeling in Production (cont.)</vt:lpstr>
      <vt:lpstr>Example 4: Modeling in Production (cont.)</vt:lpstr>
      <vt:lpstr>Example 4: Modeling in Production (cont.)</vt:lpstr>
      <vt:lpstr>Example 5: Equilibrium Point</vt:lpstr>
      <vt:lpstr>Example 5: Equilibrium Point (cont.)</vt:lpstr>
      <vt:lpstr>Example 6: Physics</vt:lpstr>
      <vt:lpstr>Example 6: Physics (Cont.)</vt:lpstr>
      <vt:lpstr>Example 6: Physics (cont.)</vt:lpstr>
      <vt:lpstr>Example 7: Stock Market</vt:lpstr>
      <vt:lpstr>Example 7: Stock Market (cont.)</vt:lpstr>
      <vt:lpstr>Example 8: Phone Call Charges</vt:lpstr>
      <vt:lpstr>Example 8: Phone Call Charges (cont.)</vt:lpstr>
      <vt:lpstr>Example 9: Perimeter</vt:lpstr>
      <vt:lpstr>Example 9: Perimeter (cont.)</vt:lpstr>
      <vt:lpstr>Example 9: Perimeter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29</cp:revision>
  <dcterms:created xsi:type="dcterms:W3CDTF">2013-04-26T14:43:13Z</dcterms:created>
  <dcterms:modified xsi:type="dcterms:W3CDTF">2017-08-03T14:14:27Z</dcterms:modified>
</cp:coreProperties>
</file>