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90" r:id="rId15"/>
    <p:sldId id="270" r:id="rId16"/>
    <p:sldId id="291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9"/>
      <p:bold r:id="rId40"/>
      <p:italic r:id="rId41"/>
      <p:boldItalic r:id="rId4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8080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1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4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font" Target="fonts/font2.fntdata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font" Target="fonts/font3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image" Target="../media/image65.wmf"/><Relationship Id="rId7" Type="http://schemas.openxmlformats.org/officeDocument/2006/relationships/image" Target="../media/image69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6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4" Type="http://schemas.openxmlformats.org/officeDocument/2006/relationships/image" Target="../media/image81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2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7" Type="http://schemas.openxmlformats.org/officeDocument/2006/relationships/image" Target="../media/image90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6" Type="http://schemas.openxmlformats.org/officeDocument/2006/relationships/image" Target="../media/image89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3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4" Type="http://schemas.openxmlformats.org/officeDocument/2006/relationships/image" Target="../media/image94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6" Type="http://schemas.openxmlformats.org/officeDocument/2006/relationships/image" Target="../media/image100.wmf"/><Relationship Id="rId5" Type="http://schemas.openxmlformats.org/officeDocument/2006/relationships/image" Target="../media/image99.wmf"/><Relationship Id="rId4" Type="http://schemas.openxmlformats.org/officeDocument/2006/relationships/image" Target="../media/image98.wmf"/></Relationships>
</file>

<file path=ppt/drawings/_rels/vmlDrawing2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3" Type="http://schemas.openxmlformats.org/officeDocument/2006/relationships/image" Target="../media/image103.wmf"/><Relationship Id="rId7" Type="http://schemas.openxmlformats.org/officeDocument/2006/relationships/image" Target="../media/image107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6" Type="http://schemas.openxmlformats.org/officeDocument/2006/relationships/image" Target="../media/image106.wmf"/><Relationship Id="rId5" Type="http://schemas.openxmlformats.org/officeDocument/2006/relationships/image" Target="../media/image105.wmf"/><Relationship Id="rId4" Type="http://schemas.openxmlformats.org/officeDocument/2006/relationships/image" Target="../media/image104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9.wmf"/></Relationships>
</file>

<file path=ppt/drawings/_rels/vmlDrawing2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3" Type="http://schemas.openxmlformats.org/officeDocument/2006/relationships/image" Target="../media/image112.wmf"/><Relationship Id="rId7" Type="http://schemas.openxmlformats.org/officeDocument/2006/relationships/image" Target="../media/image116.wmf"/><Relationship Id="rId2" Type="http://schemas.openxmlformats.org/officeDocument/2006/relationships/image" Target="../media/image111.wmf"/><Relationship Id="rId1" Type="http://schemas.openxmlformats.org/officeDocument/2006/relationships/image" Target="../media/image110.wmf"/><Relationship Id="rId6" Type="http://schemas.openxmlformats.org/officeDocument/2006/relationships/image" Target="../media/image115.wmf"/><Relationship Id="rId5" Type="http://schemas.openxmlformats.org/officeDocument/2006/relationships/image" Target="../media/image114.wmf"/><Relationship Id="rId4" Type="http://schemas.openxmlformats.org/officeDocument/2006/relationships/image" Target="../media/image113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wmf"/><Relationship Id="rId2" Type="http://schemas.openxmlformats.org/officeDocument/2006/relationships/image" Target="../media/image119.wmf"/><Relationship Id="rId1" Type="http://schemas.openxmlformats.org/officeDocument/2006/relationships/image" Target="../media/image118.wmf"/><Relationship Id="rId4" Type="http://schemas.openxmlformats.org/officeDocument/2006/relationships/image" Target="../media/image12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8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12" Type="http://schemas.openxmlformats.org/officeDocument/2006/relationships/image" Target="../media/image17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912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14231C-E0BA-4BD0-82C3-68AE35D8BF76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2E35FB-0EE0-4077-B867-EE6E08B4DF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979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9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6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7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5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51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58.wmf"/><Relationship Id="rId18" Type="http://schemas.openxmlformats.org/officeDocument/2006/relationships/oleObject" Target="../embeddings/oleObject55.bin"/><Relationship Id="rId3" Type="http://schemas.openxmlformats.org/officeDocument/2006/relationships/image" Target="../media/image62.png"/><Relationship Id="rId7" Type="http://schemas.openxmlformats.org/officeDocument/2006/relationships/image" Target="../media/image55.wmf"/><Relationship Id="rId12" Type="http://schemas.openxmlformats.org/officeDocument/2006/relationships/oleObject" Target="../embeddings/oleObject52.bin"/><Relationship Id="rId17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4.bin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57.wmf"/><Relationship Id="rId5" Type="http://schemas.openxmlformats.org/officeDocument/2006/relationships/image" Target="../media/image54.wmf"/><Relationship Id="rId15" Type="http://schemas.openxmlformats.org/officeDocument/2006/relationships/image" Target="../media/image59.wmf"/><Relationship Id="rId10" Type="http://schemas.openxmlformats.org/officeDocument/2006/relationships/oleObject" Target="../embeddings/oleObject51.bin"/><Relationship Id="rId19" Type="http://schemas.openxmlformats.org/officeDocument/2006/relationships/image" Target="../media/image61.wmf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6.wmf"/><Relationship Id="rId14" Type="http://schemas.openxmlformats.org/officeDocument/2006/relationships/oleObject" Target="../embeddings/oleObject53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61.bin"/><Relationship Id="rId18" Type="http://schemas.openxmlformats.org/officeDocument/2006/relationships/image" Target="../media/image70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7.wmf"/><Relationship Id="rId1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9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2.bin"/><Relationship Id="rId10" Type="http://schemas.openxmlformats.org/officeDocument/2006/relationships/image" Target="../media/image6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68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65.bin"/><Relationship Id="rId4" Type="http://schemas.openxmlformats.org/officeDocument/2006/relationships/image" Target="../media/image71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4.wmf"/><Relationship Id="rId5" Type="http://schemas.openxmlformats.org/officeDocument/2006/relationships/oleObject" Target="../embeddings/oleObject67.bin"/><Relationship Id="rId4" Type="http://schemas.openxmlformats.org/officeDocument/2006/relationships/image" Target="../media/image73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77.png"/><Relationship Id="rId4" Type="http://schemas.openxmlformats.org/officeDocument/2006/relationships/image" Target="../media/image76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9.wmf"/><Relationship Id="rId5" Type="http://schemas.openxmlformats.org/officeDocument/2006/relationships/oleObject" Target="../embeddings/oleObject71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73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5" Type="http://schemas.openxmlformats.org/officeDocument/2006/relationships/image" Target="../media/image83.png"/><Relationship Id="rId4" Type="http://schemas.openxmlformats.org/officeDocument/2006/relationships/image" Target="../media/image82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oleObject" Target="../embeddings/oleObject80.bin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8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0.wmf"/><Relationship Id="rId1" Type="http://schemas.openxmlformats.org/officeDocument/2006/relationships/vmlDrawing" Target="../drawings/vmlDrawing23.v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5" Type="http://schemas.openxmlformats.org/officeDocument/2006/relationships/oleObject" Target="../embeddings/oleObject81.bin"/><Relationship Id="rId10" Type="http://schemas.openxmlformats.org/officeDocument/2006/relationships/image" Target="../media/image87.wmf"/><Relationship Id="rId4" Type="http://schemas.openxmlformats.org/officeDocument/2006/relationships/image" Target="../media/image84.wmf"/><Relationship Id="rId9" Type="http://schemas.openxmlformats.org/officeDocument/2006/relationships/oleObject" Target="../embeddings/oleObject78.bin"/><Relationship Id="rId14" Type="http://schemas.openxmlformats.org/officeDocument/2006/relationships/image" Target="../media/image89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oleObject" Target="../embeddings/oleObject82.bin"/><Relationship Id="rId7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92.wmf"/><Relationship Id="rId5" Type="http://schemas.openxmlformats.org/officeDocument/2006/relationships/oleObject" Target="../embeddings/oleObject83.bin"/><Relationship Id="rId10" Type="http://schemas.openxmlformats.org/officeDocument/2006/relationships/image" Target="../media/image94.wmf"/><Relationship Id="rId4" Type="http://schemas.openxmlformats.org/officeDocument/2006/relationships/image" Target="../media/image91.wmf"/><Relationship Id="rId9" Type="http://schemas.openxmlformats.org/officeDocument/2006/relationships/oleObject" Target="../embeddings/oleObject85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13" Type="http://schemas.openxmlformats.org/officeDocument/2006/relationships/oleObject" Target="../embeddings/oleObject91.bin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9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96.w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0" Type="http://schemas.openxmlformats.org/officeDocument/2006/relationships/image" Target="../media/image98.wmf"/><Relationship Id="rId4" Type="http://schemas.openxmlformats.org/officeDocument/2006/relationships/image" Target="../media/image95.wmf"/><Relationship Id="rId9" Type="http://schemas.openxmlformats.org/officeDocument/2006/relationships/oleObject" Target="../embeddings/oleObject89.bin"/><Relationship Id="rId14" Type="http://schemas.openxmlformats.org/officeDocument/2006/relationships/image" Target="../media/image100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97.bin"/><Relationship Id="rId18" Type="http://schemas.openxmlformats.org/officeDocument/2006/relationships/image" Target="../media/image108.wmf"/><Relationship Id="rId3" Type="http://schemas.openxmlformats.org/officeDocument/2006/relationships/oleObject" Target="../embeddings/oleObject92.bin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105.wmf"/><Relationship Id="rId17" Type="http://schemas.openxmlformats.org/officeDocument/2006/relationships/oleObject" Target="../embeddings/oleObject9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7.wmf"/><Relationship Id="rId1" Type="http://schemas.openxmlformats.org/officeDocument/2006/relationships/vmlDrawing" Target="../drawings/vmlDrawing26.v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96.bin"/><Relationship Id="rId5" Type="http://schemas.openxmlformats.org/officeDocument/2006/relationships/oleObject" Target="../embeddings/oleObject93.bin"/><Relationship Id="rId15" Type="http://schemas.openxmlformats.org/officeDocument/2006/relationships/oleObject" Target="../embeddings/oleObject98.bin"/><Relationship Id="rId10" Type="http://schemas.openxmlformats.org/officeDocument/2006/relationships/image" Target="../media/image104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95.bin"/><Relationship Id="rId14" Type="http://schemas.openxmlformats.org/officeDocument/2006/relationships/image" Target="../media/image106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109.w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wmf"/><Relationship Id="rId13" Type="http://schemas.openxmlformats.org/officeDocument/2006/relationships/oleObject" Target="../embeddings/oleObject106.bin"/><Relationship Id="rId18" Type="http://schemas.openxmlformats.org/officeDocument/2006/relationships/image" Target="../media/image117.wmf"/><Relationship Id="rId3" Type="http://schemas.openxmlformats.org/officeDocument/2006/relationships/oleObject" Target="../embeddings/oleObject101.bin"/><Relationship Id="rId7" Type="http://schemas.openxmlformats.org/officeDocument/2006/relationships/oleObject" Target="../embeddings/oleObject103.bin"/><Relationship Id="rId12" Type="http://schemas.openxmlformats.org/officeDocument/2006/relationships/image" Target="../media/image114.wmf"/><Relationship Id="rId17" Type="http://schemas.openxmlformats.org/officeDocument/2006/relationships/oleObject" Target="../embeddings/oleObject10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6.wmf"/><Relationship Id="rId1" Type="http://schemas.openxmlformats.org/officeDocument/2006/relationships/vmlDrawing" Target="../drawings/vmlDrawing28.vml"/><Relationship Id="rId6" Type="http://schemas.openxmlformats.org/officeDocument/2006/relationships/image" Target="../media/image111.wmf"/><Relationship Id="rId11" Type="http://schemas.openxmlformats.org/officeDocument/2006/relationships/oleObject" Target="../embeddings/oleObject105.bin"/><Relationship Id="rId5" Type="http://schemas.openxmlformats.org/officeDocument/2006/relationships/oleObject" Target="../embeddings/oleObject102.bin"/><Relationship Id="rId15" Type="http://schemas.openxmlformats.org/officeDocument/2006/relationships/oleObject" Target="../embeddings/oleObject107.bin"/><Relationship Id="rId10" Type="http://schemas.openxmlformats.org/officeDocument/2006/relationships/image" Target="../media/image113.wmf"/><Relationship Id="rId4" Type="http://schemas.openxmlformats.org/officeDocument/2006/relationships/image" Target="../media/image110.wmf"/><Relationship Id="rId9" Type="http://schemas.openxmlformats.org/officeDocument/2006/relationships/oleObject" Target="../embeddings/oleObject104.bin"/><Relationship Id="rId14" Type="http://schemas.openxmlformats.org/officeDocument/2006/relationships/image" Target="../media/image115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wmf"/><Relationship Id="rId3" Type="http://schemas.openxmlformats.org/officeDocument/2006/relationships/oleObject" Target="../embeddings/oleObject109.bin"/><Relationship Id="rId7" Type="http://schemas.openxmlformats.org/officeDocument/2006/relationships/oleObject" Target="../embeddings/oleObject1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119.wmf"/><Relationship Id="rId5" Type="http://schemas.openxmlformats.org/officeDocument/2006/relationships/oleObject" Target="../embeddings/oleObject110.bin"/><Relationship Id="rId10" Type="http://schemas.openxmlformats.org/officeDocument/2006/relationships/image" Target="../media/image121.wmf"/><Relationship Id="rId4" Type="http://schemas.openxmlformats.org/officeDocument/2006/relationships/image" Target="../media/image118.wmf"/><Relationship Id="rId9" Type="http://schemas.openxmlformats.org/officeDocument/2006/relationships/oleObject" Target="../embeddings/oleObject11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3.wmf"/><Relationship Id="rId26" Type="http://schemas.openxmlformats.org/officeDocument/2006/relationships/image" Target="../media/image17.wmf"/><Relationship Id="rId3" Type="http://schemas.openxmlformats.org/officeDocument/2006/relationships/oleObject" Target="../embeddings/oleObject4.bin"/><Relationship Id="rId21" Type="http://schemas.openxmlformats.org/officeDocument/2006/relationships/oleObject" Target="../embeddings/oleObject13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1.bin"/><Relationship Id="rId25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20" Type="http://schemas.openxmlformats.org/officeDocument/2006/relationships/image" Target="../media/image1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8.bin"/><Relationship Id="rId24" Type="http://schemas.openxmlformats.org/officeDocument/2006/relationships/image" Target="../media/image16.wmf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23" Type="http://schemas.openxmlformats.org/officeDocument/2006/relationships/oleObject" Target="../embeddings/oleObject14.bin"/><Relationship Id="rId28" Type="http://schemas.openxmlformats.org/officeDocument/2006/relationships/image" Target="../media/image18.wmf"/><Relationship Id="rId10" Type="http://schemas.openxmlformats.org/officeDocument/2006/relationships/image" Target="../media/image9.wmf"/><Relationship Id="rId19" Type="http://schemas.openxmlformats.org/officeDocument/2006/relationships/oleObject" Target="../embeddings/oleObject12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1.wmf"/><Relationship Id="rId22" Type="http://schemas.openxmlformats.org/officeDocument/2006/relationships/image" Target="../media/image15.wmf"/><Relationship Id="rId27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6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2.1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Limits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Finding One-Sided Limits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 smtClean="0"/>
              <a:t>Find the values of each of the following one-sided limits. 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r>
              <a:rPr lang="en-US" b="1" dirty="0" smtClean="0"/>
              <a:t>Solutions: </a:t>
            </a:r>
          </a:p>
          <a:p>
            <a:pPr>
              <a:tabLst>
                <a:tab pos="463550" algn="l"/>
              </a:tabLst>
            </a:pPr>
            <a:r>
              <a:rPr lang="en-US" dirty="0" smtClean="0"/>
              <a:t>Since each function is a polynomial function, the one-sided limits can be found by substituting </a:t>
            </a:r>
            <a:r>
              <a:rPr lang="en-US" i="1" dirty="0" smtClean="0"/>
              <a:t>a</a:t>
            </a:r>
            <a:r>
              <a:rPr lang="en-US" dirty="0" smtClean="0"/>
              <a:t> for </a:t>
            </a:r>
            <a:r>
              <a:rPr lang="en-US" i="1" dirty="0" smtClean="0"/>
              <a:t>x</a:t>
            </a:r>
            <a:r>
              <a:rPr lang="en-US" dirty="0" smtClean="0"/>
              <a:t>. </a:t>
            </a:r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28638" y="2286000"/>
          <a:ext cx="842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3" imgW="8420100" imgH="635000" progId="Equation.DSMT4">
                  <p:embed/>
                </p:oleObj>
              </mc:Choice>
              <mc:Fallback>
                <p:oleObj name="Equation" r:id="rId3" imgW="8420100" imgH="6350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2286000"/>
                        <a:ext cx="84201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6373504" y="4904096"/>
            <a:ext cx="24540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</a:t>
            </a:r>
            <a:r>
              <a:rPr lang="en-US" sz="2000" i="1" dirty="0" smtClean="0">
                <a:solidFill>
                  <a:srgbClr val="FF00FF"/>
                </a:solidFill>
              </a:rPr>
              <a:t>a</a:t>
            </a:r>
            <a:r>
              <a:rPr lang="en-US" sz="2000" dirty="0" smtClean="0">
                <a:solidFill>
                  <a:srgbClr val="FF00FF"/>
                </a:solidFill>
              </a:rPr>
              <a:t> = 3</a:t>
            </a:r>
            <a:r>
              <a:rPr lang="en-US" sz="2000" dirty="0" smtClean="0">
                <a:solidFill>
                  <a:srgbClr val="008080"/>
                </a:solidFill>
              </a:rPr>
              <a:t> for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47048" y="4814248"/>
          <a:ext cx="27686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5" imgW="2768400" imgH="634680" progId="Equation.DSMT4">
                  <p:embed/>
                </p:oleObj>
              </mc:Choice>
              <mc:Fallback>
                <p:oleObj name="Equation" r:id="rId5" imgW="276840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4814248"/>
                        <a:ext cx="27686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366448" y="4849504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7" imgW="1866600" imgH="380880" progId="Equation.DSMT4">
                  <p:embed/>
                </p:oleObj>
              </mc:Choice>
              <mc:Fallback>
                <p:oleObj name="Equation" r:id="rId7" imgW="18666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6448" y="4849504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285096" y="4953000"/>
          <a:ext cx="63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9" imgW="634680" imgH="279360" progId="Equation.DSMT4">
                  <p:embed/>
                </p:oleObj>
              </mc:Choice>
              <mc:Fallback>
                <p:oleObj name="Equation" r:id="rId9" imgW="63468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5096" y="4953000"/>
                        <a:ext cx="635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Finding One-Sided Limits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553200" y="1412544"/>
            <a:ext cx="24486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</a:t>
            </a:r>
            <a:r>
              <a:rPr lang="en-US" sz="2000" i="1" dirty="0" smtClean="0">
                <a:solidFill>
                  <a:srgbClr val="FF00FF"/>
                </a:solidFill>
              </a:rPr>
              <a:t>a</a:t>
            </a:r>
            <a:r>
              <a:rPr lang="en-US" sz="2000" dirty="0" smtClean="0">
                <a:solidFill>
                  <a:srgbClr val="FF00FF"/>
                </a:solidFill>
              </a:rPr>
              <a:t> = 2</a:t>
            </a:r>
            <a:r>
              <a:rPr lang="en-US" sz="2000" dirty="0" smtClean="0">
                <a:solidFill>
                  <a:srgbClr val="008080"/>
                </a:solidFill>
              </a:rPr>
              <a:t> for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586184" y="2452048"/>
            <a:ext cx="23909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</a:t>
            </a:r>
            <a:r>
              <a:rPr lang="en-US" sz="2000" i="1" dirty="0" smtClean="0">
                <a:solidFill>
                  <a:srgbClr val="FF00FF"/>
                </a:solidFill>
              </a:rPr>
              <a:t>a</a:t>
            </a:r>
            <a:r>
              <a:rPr lang="en-US" sz="2000" dirty="0" smtClean="0">
                <a:solidFill>
                  <a:srgbClr val="FF00FF"/>
                </a:solidFill>
              </a:rPr>
              <a:t> = 0</a:t>
            </a:r>
            <a:r>
              <a:rPr lang="en-US" sz="2000" dirty="0" smtClean="0">
                <a:solidFill>
                  <a:srgbClr val="008080"/>
                </a:solidFill>
              </a:rPr>
              <a:t> for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33400" y="1295400"/>
          <a:ext cx="2298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3" imgW="2298600" imgH="634680" progId="Equation.DSMT4">
                  <p:embed/>
                </p:oleObj>
              </mc:Choice>
              <mc:Fallback>
                <p:oleObj name="Equation" r:id="rId3" imgW="229860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2298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891808" y="1344304"/>
          <a:ext cx="139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5" imgW="1396800" imgH="380880" progId="Equation.DSMT4">
                  <p:embed/>
                </p:oleObj>
              </mc:Choice>
              <mc:Fallback>
                <p:oleObj name="Equation" r:id="rId5" imgW="1396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1808" y="1344304"/>
                        <a:ext cx="1397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4329752" y="1434152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7" imgW="685800" imgH="279360" progId="Equation.DSMT4">
                  <p:embed/>
                </p:oleObj>
              </mc:Choice>
              <mc:Fallback>
                <p:oleObj name="Equation" r:id="rId7" imgW="6858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752" y="1434152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547048" y="2362200"/>
          <a:ext cx="29718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9" imgW="2971800" imgH="634680" progId="Equation.DSMT4">
                  <p:embed/>
                </p:oleObj>
              </mc:Choice>
              <mc:Fallback>
                <p:oleObj name="Equation" r:id="rId9" imgW="297180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2362200"/>
                        <a:ext cx="29718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581400" y="2405416"/>
          <a:ext cx="2247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11" imgW="2247840" imgH="380880" progId="Equation.DSMT4">
                  <p:embed/>
                </p:oleObj>
              </mc:Choice>
              <mc:Fallback>
                <p:oleObj name="Equation" r:id="rId11" imgW="224784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405416"/>
                        <a:ext cx="2247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5881048" y="2487304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13" imgW="469800" imgH="291960" progId="Equation.DSMT4">
                  <p:embed/>
                </p:oleObj>
              </mc:Choice>
              <mc:Fallback>
                <p:oleObj name="Equation" r:id="rId13" imgW="4698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1048" y="2487304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Unbounded Limits 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a limit is indicated to be +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  <a:sym typeface="Symbol"/>
              </a:rPr>
              <a:t></a:t>
            </a:r>
            <a:r>
              <a:rPr lang="en-US" dirty="0" smtClean="0">
                <a:solidFill>
                  <a:srgbClr val="000000"/>
                </a:solidFill>
              </a:rPr>
              <a:t> or −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  <a:sym typeface="Symbol"/>
              </a:rPr>
              <a:t></a:t>
            </a:r>
            <a:r>
              <a:rPr lang="en-US" dirty="0" smtClean="0">
                <a:solidFill>
                  <a:srgbClr val="000000"/>
                </a:solidFill>
              </a:rPr>
              <a:t>, then it </a:t>
            </a:r>
            <a:r>
              <a:rPr lang="en-US" b="1" dirty="0" smtClean="0">
                <a:solidFill>
                  <a:srgbClr val="C00000"/>
                </a:solidFill>
              </a:rPr>
              <a:t>does not exist</a:t>
            </a:r>
            <a:r>
              <a:rPr lang="en-US" dirty="0" smtClean="0">
                <a:solidFill>
                  <a:srgbClr val="000000"/>
                </a:solidFill>
              </a:rPr>
              <a:t>. These symbols are used only to indicate the direction of unboundedness.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Unbounded Limits 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Infinite One-Sided Limits </a:t>
            </a:r>
          </a:p>
          <a:p>
            <a:pPr algn="ctr">
              <a:spcBef>
                <a:spcPts val="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(Unbounded One-Sided Limits)</a:t>
            </a:r>
          </a:p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C00000"/>
                </a:solidFill>
              </a:rPr>
              <a:t>+</a:t>
            </a:r>
            <a:r>
              <a:rPr lang="en-US" dirty="0" smtClean="0">
                <a:solidFill>
                  <a:srgbClr val="C00000"/>
                </a:solidFill>
                <a:latin typeface="Symbol" pitchFamily="18" charset="2"/>
                <a:sym typeface="Symbol"/>
              </a:rPr>
              <a:t></a:t>
            </a:r>
            <a:r>
              <a:rPr lang="en-US" b="1" dirty="0" smtClean="0">
                <a:solidFill>
                  <a:srgbClr val="C00000"/>
                </a:solidFill>
              </a:rPr>
              <a:t> Limits </a:t>
            </a:r>
          </a:p>
          <a:p>
            <a:pPr marL="463550"/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increases without bound as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approaches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from the left (or from the right), then we say that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approaches positive infinity, +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  <a:sym typeface="Symbol"/>
              </a:rPr>
              <a:t></a:t>
            </a:r>
            <a:r>
              <a:rPr lang="en-US" dirty="0" smtClean="0">
                <a:solidFill>
                  <a:srgbClr val="000000"/>
                </a:solidFill>
              </a:rPr>
              <a:t>. (See Figure 2.1.5(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) and (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).) We write </a:t>
            </a:r>
          </a:p>
          <a:p>
            <a:pPr>
              <a:tabLst>
                <a:tab pos="463550" algn="l"/>
              </a:tabLst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345090" name="Object 2"/>
          <p:cNvGraphicFramePr>
            <a:graphicFrameLocks noChangeAspect="1"/>
          </p:cNvGraphicFramePr>
          <p:nvPr/>
        </p:nvGraphicFramePr>
        <p:xfrm>
          <a:off x="1289050" y="4724400"/>
          <a:ext cx="6565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3" imgW="6565900" imgH="609600" progId="Equation.DSMT4">
                  <p:embed/>
                </p:oleObj>
              </mc:Choice>
              <mc:Fallback>
                <p:oleObj name="Equation" r:id="rId3" imgW="6565900" imgH="609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4724400"/>
                        <a:ext cx="6565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Unbounded Limits </a:t>
            </a:r>
            <a:endParaRPr lang="en-US" dirty="0"/>
          </a:p>
        </p:txBody>
      </p:sp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349640"/>
            <a:ext cx="3657600" cy="3679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1" y="1349642"/>
            <a:ext cx="3657600" cy="3615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3858343" y="5181600"/>
            <a:ext cx="1427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Figure 2.1.5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Unbounded Limits 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Infinite One-Sided Limits </a:t>
            </a:r>
          </a:p>
          <a:p>
            <a:pPr algn="ctr">
              <a:spcBef>
                <a:spcPts val="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(Unbounded One-Sided Limits) (cont.)</a:t>
            </a:r>
          </a:p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C00000"/>
                </a:solidFill>
              </a:rPr>
              <a:t>−</a:t>
            </a:r>
            <a:r>
              <a:rPr lang="en-US" dirty="0" smtClean="0">
                <a:solidFill>
                  <a:srgbClr val="C00000"/>
                </a:solidFill>
                <a:latin typeface="Symbol" pitchFamily="18" charset="2"/>
                <a:sym typeface="Symbol"/>
              </a:rPr>
              <a:t></a:t>
            </a:r>
            <a:r>
              <a:rPr lang="en-US" b="1" dirty="0" smtClean="0">
                <a:solidFill>
                  <a:srgbClr val="C00000"/>
                </a:solidFill>
              </a:rPr>
              <a:t> Limits </a:t>
            </a:r>
          </a:p>
          <a:p>
            <a:pPr marL="463550"/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decreases without bound as</a:t>
            </a:r>
            <a:r>
              <a:rPr lang="en-US" i="1" dirty="0" smtClean="0">
                <a:solidFill>
                  <a:srgbClr val="000000"/>
                </a:solidFill>
              </a:rPr>
              <a:t> x </a:t>
            </a:r>
            <a:r>
              <a:rPr lang="en-US" dirty="0" smtClean="0">
                <a:solidFill>
                  <a:srgbClr val="000000"/>
                </a:solidFill>
              </a:rPr>
              <a:t>approaches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from the left (or from the right), then we say that </a:t>
            </a:r>
          </a:p>
          <a:p>
            <a:pPr marL="463550">
              <a:spcBef>
                <a:spcPts val="0"/>
              </a:spcBef>
            </a:pP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approaches negative infinity, −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  <a:sym typeface="Symbol"/>
              </a:rPr>
              <a:t></a:t>
            </a:r>
            <a:r>
              <a:rPr lang="en-US" dirty="0" smtClean="0">
                <a:solidFill>
                  <a:srgbClr val="000000"/>
                </a:solidFill>
              </a:rPr>
              <a:t>. (See Figure 2.1.5(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) and (</a:t>
            </a:r>
            <a:r>
              <a:rPr lang="en-US" i="1" dirty="0" smtClean="0">
                <a:solidFill>
                  <a:srgbClr val="000000"/>
                </a:solidFill>
              </a:rPr>
              <a:t>d</a:t>
            </a:r>
            <a:r>
              <a:rPr lang="en-US" dirty="0" smtClean="0">
                <a:solidFill>
                  <a:srgbClr val="000000"/>
                </a:solidFill>
              </a:rPr>
              <a:t>).) We write </a:t>
            </a:r>
          </a:p>
          <a:p>
            <a:pPr>
              <a:spcBef>
                <a:spcPts val="672"/>
              </a:spcBef>
              <a:tabLst>
                <a:tab pos="463550" algn="l"/>
              </a:tabLst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spcBef>
                <a:spcPts val="672"/>
              </a:spcBef>
              <a:tabLst>
                <a:tab pos="463550" algn="l"/>
              </a:tabLst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spcBef>
                <a:spcPts val="672"/>
              </a:spcBef>
            </a:pPr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3461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241565"/>
              </p:ext>
            </p:extLst>
          </p:nvPr>
        </p:nvGraphicFramePr>
        <p:xfrm>
          <a:off x="1295400" y="4710752"/>
          <a:ext cx="6565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6565900" imgH="609600" progId="Equation.DSMT4">
                  <p:embed/>
                </p:oleObj>
              </mc:Choice>
              <mc:Fallback>
                <p:oleObj name="Equation" r:id="rId3" imgW="6565900" imgH="609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710752"/>
                        <a:ext cx="6565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Unbounded Limits</a:t>
            </a:r>
            <a:endParaRPr lang="en-US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199" y="1447800"/>
            <a:ext cx="3657600" cy="355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1447800"/>
            <a:ext cx="3657600" cy="3555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3858343" y="5181600"/>
            <a:ext cx="1427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Figure 2.1.5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Finding Infinite One-Sided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Find</a:t>
            </a:r>
          </a:p>
          <a:p>
            <a:pPr>
              <a:spcBef>
                <a:spcPts val="3000"/>
              </a:spcBef>
              <a:tabLst>
                <a:tab pos="463550" algn="l"/>
              </a:tabLst>
            </a:pPr>
            <a:r>
              <a:rPr lang="en-US" b="1" dirty="0" smtClean="0"/>
              <a:t>Solution:</a:t>
            </a:r>
            <a:r>
              <a:rPr lang="en-US" dirty="0" smtClean="0"/>
              <a:t> 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r>
              <a:rPr lang="en-US" dirty="0" smtClean="0"/>
              <a:t>As </a:t>
            </a:r>
            <a:r>
              <a:rPr lang="en-US" i="1" dirty="0" smtClean="0"/>
              <a:t>x</a:t>
            </a:r>
            <a:r>
              <a:rPr lang="en-US" dirty="0" smtClean="0"/>
              <a:t> approaches −3 from the left, the denominator will always be negative but will approach 0; the absolute value of the denominator will get smaller and smaller. For example, </a:t>
            </a:r>
            <a:r>
              <a:rPr lang="en-US" dirty="0" smtClean="0">
                <a:solidFill>
                  <a:srgbClr val="000099"/>
                </a:solidFill>
              </a:rPr>
              <a:t>−3.1 + 3 = −0.1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99"/>
                </a:solidFill>
              </a:rPr>
              <a:t>−3.01 + 3 = −0.01</a:t>
            </a:r>
            <a:r>
              <a:rPr lang="en-US" dirty="0" smtClean="0"/>
              <a:t>, and so on.  Meanwhile, the numerator will approach 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r>
              <a:rPr lang="en-US" dirty="0" smtClean="0">
                <a:solidFill>
                  <a:srgbClr val="000099"/>
                </a:solidFill>
              </a:rPr>
              <a:t>−3 + 5 = 2</a:t>
            </a:r>
            <a:r>
              <a:rPr lang="en-US" dirty="0" smtClean="0"/>
              <a:t>. </a:t>
            </a:r>
            <a:endParaRPr lang="en-US" dirty="0"/>
          </a:p>
        </p:txBody>
      </p:sp>
      <p:graphicFrame>
        <p:nvGraphicFramePr>
          <p:cNvPr id="3471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848272"/>
              </p:ext>
            </p:extLst>
          </p:nvPr>
        </p:nvGraphicFramePr>
        <p:xfrm>
          <a:off x="1730375" y="1094096"/>
          <a:ext cx="1955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3" imgW="1955520" imgH="939600" progId="Equation.DSMT4">
                  <p:embed/>
                </p:oleObj>
              </mc:Choice>
              <mc:Fallback>
                <p:oleObj name="Equation" r:id="rId3" imgW="1955520" imgH="939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375" y="1094096"/>
                        <a:ext cx="1955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Finding Infinite One-Sided Limits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 smtClean="0"/>
              <a:t>Thus the fraction 	        will become very large in the 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dirty="0" smtClean="0"/>
              <a:t>negative sense (or unbounded in the negative direction).  So </a:t>
            </a:r>
            <a:endParaRPr lang="en-US" dirty="0"/>
          </a:p>
        </p:txBody>
      </p:sp>
      <p:graphicFrame>
        <p:nvGraphicFramePr>
          <p:cNvPr id="3471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2638049"/>
              </p:ext>
            </p:extLst>
          </p:nvPr>
        </p:nvGraphicFramePr>
        <p:xfrm>
          <a:off x="3058758" y="114300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3" imgW="761669" imgH="837836" progId="Equation.DSMT4">
                  <p:embed/>
                </p:oleObj>
              </mc:Choice>
              <mc:Fallback>
                <p:oleObj name="Equation" r:id="rId3" imgW="761669" imgH="837836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8758" y="1143000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200400" y="2971800"/>
          <a:ext cx="1790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5" imgW="1790640" imgH="927000" progId="Equation.DSMT4">
                  <p:embed/>
                </p:oleObj>
              </mc:Choice>
              <mc:Fallback>
                <p:oleObj name="Equation" r:id="rId5" imgW="179064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971800"/>
                        <a:ext cx="1790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029200" y="3358488"/>
          <a:ext cx="838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7" imgW="838080" imgH="203040" progId="Equation.DSMT4">
                  <p:embed/>
                </p:oleObj>
              </mc:Choice>
              <mc:Fallback>
                <p:oleObj name="Equation" r:id="rId7" imgW="838080" imgH="203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358488"/>
                        <a:ext cx="838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Finding Infinite One-Sided Limits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Find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b="1" dirty="0" smtClean="0"/>
              <a:t>Solution:</a:t>
            </a:r>
            <a:r>
              <a:rPr lang="en-US" dirty="0" smtClean="0"/>
              <a:t>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dirty="0" smtClean="0"/>
              <a:t>Here, as </a:t>
            </a:r>
            <a:r>
              <a:rPr lang="en-US" i="1" dirty="0" smtClean="0"/>
              <a:t>x </a:t>
            </a:r>
            <a:r>
              <a:rPr lang="en-US" dirty="0" smtClean="0"/>
              <a:t>approaches −3 from the right, </a:t>
            </a:r>
            <a:r>
              <a:rPr lang="en-US" i="1" dirty="0" smtClean="0"/>
              <a:t>x</a:t>
            </a:r>
            <a:r>
              <a:rPr lang="en-US" dirty="0" smtClean="0"/>
              <a:t> + 3 will always be positive.  For example, </a:t>
            </a:r>
            <a:r>
              <a:rPr lang="en-US" dirty="0" smtClean="0">
                <a:solidFill>
                  <a:srgbClr val="000099"/>
                </a:solidFill>
              </a:rPr>
              <a:t>−2.9 + 3 = +0.1</a:t>
            </a:r>
            <a:r>
              <a:rPr lang="en-US" dirty="0" smtClean="0"/>
              <a:t>,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>
                <a:solidFill>
                  <a:srgbClr val="000099"/>
                </a:solidFill>
              </a:rPr>
              <a:t>−2.99 + 3 = +0.01</a:t>
            </a:r>
            <a:r>
              <a:rPr lang="en-US" dirty="0" smtClean="0"/>
              <a:t>, and so on.  Thus the denominator will approach 0 through positive values, and the numerator will approach </a:t>
            </a:r>
            <a:r>
              <a:rPr lang="en-US" dirty="0" smtClean="0">
                <a:solidFill>
                  <a:srgbClr val="000099"/>
                </a:solidFill>
              </a:rPr>
              <a:t>−3 + 5 = 2</a:t>
            </a:r>
            <a:r>
              <a:rPr lang="en-US" dirty="0" smtClean="0"/>
              <a:t>. </a:t>
            </a:r>
          </a:p>
        </p:txBody>
      </p:sp>
      <p:graphicFrame>
        <p:nvGraphicFramePr>
          <p:cNvPr id="3481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49095"/>
              </p:ext>
            </p:extLst>
          </p:nvPr>
        </p:nvGraphicFramePr>
        <p:xfrm>
          <a:off x="1662113" y="1420504"/>
          <a:ext cx="1955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3" imgW="1955520" imgH="939600" progId="Equation.DSMT4">
                  <p:embed/>
                </p:oleObj>
              </mc:Choice>
              <mc:Fallback>
                <p:oleObj name="Equation" r:id="rId3" imgW="1955520" imgH="939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2113" y="1420504"/>
                        <a:ext cx="1955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Determine left- and right-hand limits of functions.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Determine if a limit of a function exists as </a:t>
            </a:r>
            <a:r>
              <a:rPr lang="en-US" i="1" dirty="0" smtClean="0"/>
              <a:t>x</a:t>
            </a:r>
            <a:r>
              <a:rPr lang="en-US" dirty="0" smtClean="0"/>
              <a:t> approaches a real number </a:t>
            </a:r>
            <a:r>
              <a:rPr lang="en-US" i="1" dirty="0" smtClean="0"/>
              <a:t>a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Finding Infinite One-Sided Limits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dirty="0" smtClean="0"/>
              <a:t>Therefore, the fraction 	      will become unbounded in 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dirty="0" smtClean="0"/>
              <a:t>the positive direction, and we have 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180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1800"/>
              </a:spcBef>
              <a:tabLst>
                <a:tab pos="463550" algn="l"/>
              </a:tabLst>
            </a:pPr>
            <a:endParaRPr lang="en-US" dirty="0" smtClean="0"/>
          </a:p>
          <a:p>
            <a:endParaRPr lang="en-US" dirty="0"/>
          </a:p>
        </p:txBody>
      </p:sp>
      <p:graphicFrame>
        <p:nvGraphicFramePr>
          <p:cNvPr id="349186" name="Object 2"/>
          <p:cNvGraphicFramePr>
            <a:graphicFrameLocks noChangeAspect="1"/>
          </p:cNvGraphicFramePr>
          <p:nvPr/>
        </p:nvGraphicFramePr>
        <p:xfrm>
          <a:off x="3837296" y="114300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3" imgW="761669" imgH="837836" progId="Equation.DSMT4">
                  <p:embed/>
                </p:oleObj>
              </mc:Choice>
              <mc:Fallback>
                <p:oleObj name="Equation" r:id="rId3" imgW="761669" imgH="837836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7296" y="1143000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249304" y="2674960"/>
          <a:ext cx="1790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5" imgW="1790640" imgH="927000" progId="Equation.DSMT4">
                  <p:embed/>
                </p:oleObj>
              </mc:Choice>
              <mc:Fallback>
                <p:oleObj name="Equation" r:id="rId5" imgW="179064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304" y="2674960"/>
                        <a:ext cx="1790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5056496" y="3007056"/>
          <a:ext cx="838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7" imgW="838080" imgH="241200" progId="Equation.DSMT4">
                  <p:embed/>
                </p:oleObj>
              </mc:Choice>
              <mc:Fallback>
                <p:oleObj name="Equation" r:id="rId7" imgW="83808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496" y="3007056"/>
                        <a:ext cx="838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021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2286000"/>
            <a:ext cx="3832698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Finding One-Sided Limits Using a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Study the graph shown for </a:t>
            </a:r>
          </a:p>
          <a:p>
            <a:r>
              <a:rPr lang="en-US" i="1" dirty="0" smtClean="0"/>
              <a:t>y</a:t>
            </a:r>
            <a:r>
              <a:rPr lang="en-US" dirty="0" smtClean="0"/>
              <a:t> =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and find the following one-sided limits.</a:t>
            </a:r>
            <a:endParaRPr lang="en-US" b="1" dirty="0" smtClean="0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547048" y="2471384"/>
          <a:ext cx="1727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Equation" r:id="rId4" imgW="1726920" imgH="583920" progId="Equation.DSMT4">
                  <p:embed/>
                </p:oleObj>
              </mc:Choice>
              <mc:Fallback>
                <p:oleObj name="Equation" r:id="rId4" imgW="1726920" imgH="583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2471384"/>
                        <a:ext cx="1727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33400" y="3262952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Equation" r:id="rId6" imgW="1384200" imgH="304560" progId="Equation.DSMT4">
                  <p:embed/>
                </p:oleObj>
              </mc:Choice>
              <mc:Fallback>
                <p:oleObj name="Equation" r:id="rId6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62952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084696" y="3173104"/>
          <a:ext cx="1244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Equation" r:id="rId8" imgW="1244520" imgH="583920" progId="Equation.DSMT4">
                  <p:embed/>
                </p:oleObj>
              </mc:Choice>
              <mc:Fallback>
                <p:oleObj name="Equation" r:id="rId8" imgW="1244520" imgH="5839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4696" y="3173104"/>
                        <a:ext cx="1244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3366448" y="3290248"/>
          <a:ext cx="762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Equation" r:id="rId10" imgW="761760" imgH="241200" progId="Equation.DSMT4">
                  <p:embed/>
                </p:oleObj>
              </mc:Choice>
              <mc:Fallback>
                <p:oleObj name="Equation" r:id="rId10" imgW="76176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6448" y="3290248"/>
                        <a:ext cx="762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547048" y="4114800"/>
          <a:ext cx="1727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7" name="Equation" r:id="rId12" imgW="1726920" imgH="583920" progId="Equation.DSMT4">
                  <p:embed/>
                </p:oleObj>
              </mc:Choice>
              <mc:Fallback>
                <p:oleObj name="Equation" r:id="rId12" imgW="1726920" imgH="583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4114800"/>
                        <a:ext cx="1727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533400" y="4890448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8" name="Equation" r:id="rId14" imgW="1384200" imgH="304560" progId="Equation.DSMT4">
                  <p:embed/>
                </p:oleObj>
              </mc:Choice>
              <mc:Fallback>
                <p:oleObj name="Equation" r:id="rId14" imgW="138420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890448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2084696" y="4814248"/>
          <a:ext cx="1244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9" name="Equation" r:id="rId16" imgW="1244520" imgH="583920" progId="Equation.DSMT4">
                  <p:embed/>
                </p:oleObj>
              </mc:Choice>
              <mc:Fallback>
                <p:oleObj name="Equation" r:id="rId16" imgW="1244520" imgH="5839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4696" y="4814248"/>
                        <a:ext cx="1244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3352800" y="4890448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0" name="Equation" r:id="rId18" imgW="469800" imgH="291960" progId="Equation.DSMT4">
                  <p:embed/>
                </p:oleObj>
              </mc:Choice>
              <mc:Fallback>
                <p:oleObj name="Equation" r:id="rId18" imgW="4698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890448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Finding One-Sided Limits Using a Graph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Note:</a:t>
            </a:r>
            <a:r>
              <a:rPr lang="en-US" dirty="0" smtClean="0"/>
              <a:t> </a:t>
            </a:r>
            <a:r>
              <a:rPr lang="en-US" i="1" dirty="0" smtClean="0"/>
              <a:t>f</a:t>
            </a:r>
            <a:r>
              <a:rPr lang="en-US" dirty="0" smtClean="0"/>
              <a:t> (2) = 1 according to the graph, but this fact does not affect either the left or right-hand limits in </a:t>
            </a:r>
            <a:r>
              <a:rPr lang="en-US" b="1" dirty="0" smtClean="0"/>
              <a:t>a. </a:t>
            </a:r>
            <a:r>
              <a:rPr lang="en-US" dirty="0" smtClean="0"/>
              <a:t>and </a:t>
            </a:r>
            <a:r>
              <a:rPr lang="en-US" b="1" dirty="0" smtClean="0"/>
              <a:t>b.</a:t>
            </a:r>
            <a:endParaRPr lang="en-US" b="1" dirty="0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547048" y="2313296"/>
          <a:ext cx="17399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3" imgW="1739880" imgH="583920" progId="Equation.DSMT4">
                  <p:embed/>
                </p:oleObj>
              </mc:Choice>
              <mc:Fallback>
                <p:oleObj name="Equation" r:id="rId3" imgW="1739880" imgH="583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2313296"/>
                        <a:ext cx="17399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533400" y="3096904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96904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2092656" y="3034352"/>
          <a:ext cx="1257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9" name="Equation" r:id="rId7" imgW="1257120" imgH="583920" progId="Equation.DSMT4">
                  <p:embed/>
                </p:oleObj>
              </mc:Choice>
              <mc:Fallback>
                <p:oleObj name="Equation" r:id="rId7" imgW="1257120" imgH="5839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2656" y="3034352"/>
                        <a:ext cx="12573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3352800" y="3110552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Equation" r:id="rId9" imgW="469800" imgH="291960" progId="Equation.DSMT4">
                  <p:embed/>
                </p:oleObj>
              </mc:Choice>
              <mc:Fallback>
                <p:oleObj name="Equation" r:id="rId9" imgW="4698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110552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547048" y="3981736"/>
          <a:ext cx="17399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1" name="Equation" r:id="rId11" imgW="1739880" imgH="583920" progId="Equation.DSMT4">
                  <p:embed/>
                </p:oleObj>
              </mc:Choice>
              <mc:Fallback>
                <p:oleObj name="Equation" r:id="rId11" imgW="1739880" imgH="583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3981736"/>
                        <a:ext cx="17399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533400" y="4738048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2" name="Equation" r:id="rId13" imgW="1384200" imgH="304560" progId="Equation.DSMT4">
                  <p:embed/>
                </p:oleObj>
              </mc:Choice>
              <mc:Fallback>
                <p:oleObj name="Equation" r:id="rId13" imgW="138420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738048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2084696" y="4675496"/>
          <a:ext cx="1257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3" name="Equation" r:id="rId15" imgW="1257120" imgH="583920" progId="Equation.DSMT4">
                  <p:embed/>
                </p:oleObj>
              </mc:Choice>
              <mc:Fallback>
                <p:oleObj name="Equation" r:id="rId15" imgW="1257120" imgH="5839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4696" y="4675496"/>
                        <a:ext cx="12573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3374408" y="4738048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4" name="Equation" r:id="rId17" imgW="469800" imgH="291960" progId="Equation.DSMT4">
                  <p:embed/>
                </p:oleObj>
              </mc:Choice>
              <mc:Fallback>
                <p:oleObj name="Equation" r:id="rId17" imgW="4698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4408" y="4738048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Limit Defined Informally</a:t>
            </a:r>
          </a:p>
          <a:p>
            <a:pPr>
              <a:tabLst>
                <a:tab pos="46355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If the values of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get closer and closer to some number </a:t>
            </a:r>
            <a:r>
              <a:rPr lang="en-US" i="1" dirty="0" smtClean="0">
                <a:solidFill>
                  <a:srgbClr val="000000"/>
                </a:solidFill>
              </a:rPr>
              <a:t>L</a:t>
            </a:r>
            <a:r>
              <a:rPr lang="en-US" dirty="0" smtClean="0">
                <a:solidFill>
                  <a:srgbClr val="000000"/>
                </a:solidFill>
              </a:rPr>
              <a:t> as values of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that are smaller than some number </a:t>
            </a:r>
            <a:r>
              <a:rPr lang="en-US" i="1" dirty="0" smtClean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 and values of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that are larger than </a:t>
            </a:r>
            <a:r>
              <a:rPr lang="en-US" i="1" dirty="0" smtClean="0">
                <a:solidFill>
                  <a:srgbClr val="000000"/>
                </a:solidFill>
              </a:rPr>
              <a:t>t </a:t>
            </a:r>
            <a:r>
              <a:rPr lang="en-US" dirty="0" smtClean="0">
                <a:solidFill>
                  <a:srgbClr val="000000"/>
                </a:solidFill>
              </a:rPr>
              <a:t>get closer and closer to</a:t>
            </a:r>
            <a:r>
              <a:rPr lang="en-US" i="1" dirty="0" smtClean="0">
                <a:solidFill>
                  <a:srgbClr val="000000"/>
                </a:solidFill>
              </a:rPr>
              <a:t> t </a:t>
            </a:r>
            <a:r>
              <a:rPr lang="en-US" dirty="0" smtClean="0">
                <a:solidFill>
                  <a:srgbClr val="000000"/>
                </a:solidFill>
              </a:rPr>
              <a:t>(but not equal to </a:t>
            </a:r>
            <a:r>
              <a:rPr lang="en-US" i="1" dirty="0" smtClean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), then </a:t>
            </a:r>
            <a:r>
              <a:rPr lang="en-US" b="1" i="1" dirty="0" smtClean="0">
                <a:solidFill>
                  <a:srgbClr val="C00000"/>
                </a:solidFill>
              </a:rPr>
              <a:t>L</a:t>
            </a:r>
            <a:r>
              <a:rPr lang="en-US" b="1" dirty="0" smtClean="0">
                <a:solidFill>
                  <a:srgbClr val="C00000"/>
                </a:solidFill>
              </a:rPr>
              <a:t> is the limit of </a:t>
            </a:r>
            <a:r>
              <a:rPr lang="en-US" b="1" i="1" dirty="0" smtClean="0">
                <a:solidFill>
                  <a:srgbClr val="C00000"/>
                </a:solidFill>
              </a:rPr>
              <a:t>f</a:t>
            </a:r>
            <a:r>
              <a:rPr lang="en-US" b="1" dirty="0" smtClean="0">
                <a:solidFill>
                  <a:srgbClr val="C00000"/>
                </a:solidFill>
              </a:rPr>
              <a:t>(</a:t>
            </a:r>
            <a:r>
              <a:rPr lang="en-US" b="1" i="1" dirty="0" smtClean="0">
                <a:solidFill>
                  <a:srgbClr val="C00000"/>
                </a:solidFill>
              </a:rPr>
              <a:t>x</a:t>
            </a:r>
            <a:r>
              <a:rPr lang="en-US" b="1" dirty="0" smtClean="0">
                <a:solidFill>
                  <a:srgbClr val="C00000"/>
                </a:solidFill>
              </a:rPr>
              <a:t>) as </a:t>
            </a:r>
            <a:r>
              <a:rPr lang="en-US" b="1" i="1" dirty="0" smtClean="0">
                <a:solidFill>
                  <a:srgbClr val="C00000"/>
                </a:solidFill>
              </a:rPr>
              <a:t>x</a:t>
            </a:r>
            <a:r>
              <a:rPr lang="en-US" b="1" dirty="0" smtClean="0">
                <a:solidFill>
                  <a:srgbClr val="C00000"/>
                </a:solidFill>
              </a:rPr>
              <a:t> approaches </a:t>
            </a:r>
            <a:r>
              <a:rPr lang="en-US" b="1" i="1" dirty="0" smtClean="0">
                <a:solidFill>
                  <a:srgbClr val="C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44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Limit Defined Symbolically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For a function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and a real number </a:t>
            </a:r>
            <a:r>
              <a:rPr lang="en-US" i="1" dirty="0" smtClean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, if</a:t>
            </a:r>
            <a:endParaRPr lang="en-US" b="1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where</a:t>
            </a:r>
            <a:r>
              <a:rPr lang="en-US" i="1" dirty="0" smtClean="0">
                <a:solidFill>
                  <a:srgbClr val="000000"/>
                </a:solidFill>
              </a:rPr>
              <a:t> L </a:t>
            </a:r>
            <a:r>
              <a:rPr lang="en-US" dirty="0" smtClean="0">
                <a:solidFill>
                  <a:srgbClr val="000000"/>
                </a:solidFill>
              </a:rPr>
              <a:t>is a real number, then 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3522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5578625"/>
              </p:ext>
            </p:extLst>
          </p:nvPr>
        </p:nvGraphicFramePr>
        <p:xfrm>
          <a:off x="2203450" y="2514600"/>
          <a:ext cx="4737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Equation" r:id="rId3" imgW="4736880" imgH="609480" progId="Equation.DSMT4">
                  <p:embed/>
                </p:oleObj>
              </mc:Choice>
              <mc:Fallback>
                <p:oleObj name="Equation" r:id="rId3" imgW="4736880" imgH="609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3450" y="2514600"/>
                        <a:ext cx="4737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22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8048483"/>
              </p:ext>
            </p:extLst>
          </p:nvPr>
        </p:nvGraphicFramePr>
        <p:xfrm>
          <a:off x="3689350" y="4011612"/>
          <a:ext cx="1765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Equation" r:id="rId5" imgW="1765080" imgH="571320" progId="Equation.DSMT4">
                  <p:embed/>
                </p:oleObj>
              </mc:Choice>
              <mc:Fallback>
                <p:oleObj name="Equation" r:id="rId5" imgW="1765080" imgH="57132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9350" y="4011612"/>
                        <a:ext cx="1765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Existence of a Limit</a:t>
            </a:r>
          </a:p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We say that the limit of a function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as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approaches 	a real number </a:t>
            </a:r>
            <a:r>
              <a:rPr lang="en-US" i="1" dirty="0" smtClean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000000"/>
                </a:solidFill>
              </a:rPr>
              <a:t>exists</a:t>
            </a:r>
            <a:r>
              <a:rPr lang="en-US" dirty="0" smtClean="0">
                <a:solidFill>
                  <a:srgbClr val="000000"/>
                </a:solidFill>
              </a:rPr>
              <a:t> if and only if 	 	where </a:t>
            </a:r>
            <a:r>
              <a:rPr lang="en-US" i="1" dirty="0" smtClean="0">
                <a:solidFill>
                  <a:srgbClr val="000000"/>
                </a:solidFill>
              </a:rPr>
              <a:t>L</a:t>
            </a:r>
            <a:r>
              <a:rPr lang="en-US" dirty="0" smtClean="0">
                <a:solidFill>
                  <a:srgbClr val="000000"/>
                </a:solidFill>
              </a:rPr>
              <a:t> is a real number.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If 				 		    </a:t>
            </a:r>
            <a:r>
              <a:rPr lang="en-US" b="1" dirty="0" smtClean="0">
                <a:solidFill>
                  <a:srgbClr val="000000"/>
                </a:solidFill>
              </a:rPr>
              <a:t>does not exist</a:t>
            </a:r>
          </a:p>
          <a:p>
            <a:pPr>
              <a:tabLst>
                <a:tab pos="463550" algn="l"/>
              </a:tabLst>
            </a:pPr>
            <a:endParaRPr lang="en-US" b="1" dirty="0" smtClean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If 				 				  </a:t>
            </a:r>
          </a:p>
          <a:p>
            <a:pPr>
              <a:tabLst>
                <a:tab pos="46355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does not exist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</a:p>
        </p:txBody>
      </p:sp>
      <p:graphicFrame>
        <p:nvGraphicFramePr>
          <p:cNvPr id="353282" name="Object 2"/>
          <p:cNvGraphicFramePr>
            <a:graphicFrameLocks noChangeAspect="1"/>
          </p:cNvGraphicFramePr>
          <p:nvPr/>
        </p:nvGraphicFramePr>
        <p:xfrm>
          <a:off x="6053138" y="2258704"/>
          <a:ext cx="1752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Equation" r:id="rId3" imgW="1752600" imgH="571500" progId="Equation.DSMT4">
                  <p:embed/>
                </p:oleObj>
              </mc:Choice>
              <mc:Fallback>
                <p:oleObj name="Equation" r:id="rId3" imgW="1752600" imgH="5715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3138" y="2258704"/>
                        <a:ext cx="1752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83" name="Object 3"/>
          <p:cNvGraphicFramePr>
            <a:graphicFrameLocks noChangeAspect="1"/>
          </p:cNvGraphicFramePr>
          <p:nvPr/>
        </p:nvGraphicFramePr>
        <p:xfrm>
          <a:off x="1230313" y="3354079"/>
          <a:ext cx="5067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Equation" r:id="rId5" imgW="5067300" imgH="584200" progId="Equation.DSMT4">
                  <p:embed/>
                </p:oleObj>
              </mc:Choice>
              <mc:Fallback>
                <p:oleObj name="Equation" r:id="rId5" imgW="5067300" imgH="5842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0313" y="3354079"/>
                        <a:ext cx="50673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611708"/>
              </p:ext>
            </p:extLst>
          </p:nvPr>
        </p:nvGraphicFramePr>
        <p:xfrm>
          <a:off x="1308100" y="4433579"/>
          <a:ext cx="6921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Equation" r:id="rId7" imgW="6921360" imgH="571320" progId="Equation.DSMT4">
                  <p:embed/>
                </p:oleObj>
              </mc:Choice>
              <mc:Fallback>
                <p:oleObj name="Equation" r:id="rId7" imgW="6921360" imgH="57132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4433579"/>
                        <a:ext cx="6921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Finding a Limit Using a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graph of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= </a:t>
            </a:r>
            <a:r>
              <a:rPr lang="en-US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</a:t>
            </a:r>
            <a:r>
              <a:rPr lang="en-US" dirty="0" smtClean="0"/>
              <a:t>in the figure to find </a:t>
            </a:r>
          </a:p>
          <a:p>
            <a:endParaRPr lang="en-US" dirty="0" smtClean="0"/>
          </a:p>
          <a:p>
            <a:pPr>
              <a:lnSpc>
                <a:spcPct val="150000"/>
              </a:lnSpc>
              <a:tabLst>
                <a:tab pos="1938338" algn="l"/>
              </a:tabLst>
            </a:pPr>
            <a:endParaRPr lang="en-US" dirty="0"/>
          </a:p>
        </p:txBody>
      </p:sp>
      <p:graphicFrame>
        <p:nvGraphicFramePr>
          <p:cNvPr id="3543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0334107"/>
              </p:ext>
            </p:extLst>
          </p:nvPr>
        </p:nvGraphicFramePr>
        <p:xfrm>
          <a:off x="533400" y="1864056"/>
          <a:ext cx="4025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Equation" r:id="rId3" imgW="4025900" imgH="571500" progId="Equation.DSMT4">
                  <p:embed/>
                </p:oleObj>
              </mc:Choice>
              <mc:Fallback>
                <p:oleObj name="Equation" r:id="rId3" imgW="4025900" imgH="5715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64056"/>
                        <a:ext cx="4025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 descr="CH_2_Sec2.1-_Example_6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87862" y="2321256"/>
            <a:ext cx="3768276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Finding a Limit Using a Graph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 smtClean="0"/>
              <a:t>Solutions: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We see that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dirty="0" smtClean="0"/>
              <a:t>	Therefore, </a:t>
            </a:r>
          </a:p>
          <a:p>
            <a:pPr>
              <a:lnSpc>
                <a:spcPct val="200000"/>
              </a:lnSpc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We see that 		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dirty="0" smtClean="0"/>
              <a:t>	So, even though </a:t>
            </a:r>
            <a:r>
              <a:rPr lang="en-US" i="1" dirty="0" smtClean="0">
                <a:solidFill>
                  <a:srgbClr val="000099"/>
                </a:solidFill>
              </a:rPr>
              <a:t>f</a:t>
            </a:r>
            <a:r>
              <a:rPr lang="en-US" dirty="0" smtClean="0">
                <a:solidFill>
                  <a:srgbClr val="000099"/>
                </a:solidFill>
              </a:rPr>
              <a:t>(0) = 2</a:t>
            </a:r>
            <a:r>
              <a:rPr lang="en-US" dirty="0" smtClean="0"/>
              <a:t>, </a:t>
            </a:r>
            <a:endParaRPr lang="en-US" dirty="0"/>
          </a:p>
        </p:txBody>
      </p:sp>
      <p:graphicFrame>
        <p:nvGraphicFramePr>
          <p:cNvPr id="3543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9011739"/>
              </p:ext>
            </p:extLst>
          </p:nvPr>
        </p:nvGraphicFramePr>
        <p:xfrm>
          <a:off x="2836863" y="2209800"/>
          <a:ext cx="4394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name="Equation" r:id="rId3" imgW="4394160" imgH="583920" progId="Equation.DSMT4">
                  <p:embed/>
                </p:oleObj>
              </mc:Choice>
              <mc:Fallback>
                <p:oleObj name="Equation" r:id="rId3" imgW="4394160" imgH="58392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6863" y="2209800"/>
                        <a:ext cx="4394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43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9177267"/>
              </p:ext>
            </p:extLst>
          </p:nvPr>
        </p:nvGraphicFramePr>
        <p:xfrm>
          <a:off x="2630488" y="2952750"/>
          <a:ext cx="1752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Equation" r:id="rId5" imgW="1752480" imgH="571320" progId="Equation.DSMT4">
                  <p:embed/>
                </p:oleObj>
              </mc:Choice>
              <mc:Fallback>
                <p:oleObj name="Equation" r:id="rId5" imgW="1752480" imgH="57132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488" y="2952750"/>
                        <a:ext cx="1752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43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9166660"/>
              </p:ext>
            </p:extLst>
          </p:nvPr>
        </p:nvGraphicFramePr>
        <p:xfrm>
          <a:off x="2822575" y="3810000"/>
          <a:ext cx="43815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" name="Equation" r:id="rId7" imgW="4381200" imgH="583920" progId="Equation.DSMT4">
                  <p:embed/>
                </p:oleObj>
              </mc:Choice>
              <mc:Fallback>
                <p:oleObj name="Equation" r:id="rId7" imgW="4381200" imgH="58392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575" y="3810000"/>
                        <a:ext cx="43815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43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326466"/>
              </p:ext>
            </p:extLst>
          </p:nvPr>
        </p:nvGraphicFramePr>
        <p:xfrm>
          <a:off x="4635500" y="4591050"/>
          <a:ext cx="1752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" name="Equation" r:id="rId9" imgW="1752480" imgH="571320" progId="Equation.DSMT4">
                  <p:embed/>
                </p:oleObj>
              </mc:Choice>
              <mc:Fallback>
                <p:oleObj name="Equation" r:id="rId9" imgW="1752480" imgH="57132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4591050"/>
                        <a:ext cx="1752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Finding a Limit Using a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graph of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= </a:t>
            </a:r>
            <a:r>
              <a:rPr lang="en-US" i="1" dirty="0" smtClean="0">
                <a:solidFill>
                  <a:srgbClr val="0000FF"/>
                </a:solidFill>
              </a:rPr>
              <a:t>g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</a:t>
            </a:r>
            <a:r>
              <a:rPr lang="en-US" dirty="0" smtClean="0"/>
              <a:t>in the figure to find </a:t>
            </a:r>
          </a:p>
          <a:p>
            <a:r>
              <a:rPr lang="en-US" dirty="0" smtClean="0"/>
              <a:t>				         if the limits exist.</a:t>
            </a:r>
          </a:p>
          <a:p>
            <a:endParaRPr lang="en-US" dirty="0"/>
          </a:p>
        </p:txBody>
      </p:sp>
      <p:graphicFrame>
        <p:nvGraphicFramePr>
          <p:cNvPr id="3553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370501"/>
              </p:ext>
            </p:extLst>
          </p:nvPr>
        </p:nvGraphicFramePr>
        <p:xfrm>
          <a:off x="533400" y="1807192"/>
          <a:ext cx="43180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name="Equation" r:id="rId3" imgW="4317840" imgH="1015920" progId="Equation.DSMT4">
                  <p:embed/>
                </p:oleObj>
              </mc:Choice>
              <mc:Fallback>
                <p:oleObj name="Equation" r:id="rId3" imgW="4317840" imgH="10159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07192"/>
                        <a:ext cx="43180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 descr="CH_2_Sec2.1-_Example_7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87862" y="2305050"/>
            <a:ext cx="3768277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Finding a Limit Using a Graph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Solutions:</a:t>
            </a:r>
            <a:endParaRPr lang="en-US" dirty="0"/>
          </a:p>
        </p:txBody>
      </p:sp>
      <p:graphicFrame>
        <p:nvGraphicFramePr>
          <p:cNvPr id="3553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4756723"/>
              </p:ext>
            </p:extLst>
          </p:nvPr>
        </p:nvGraphicFramePr>
        <p:xfrm>
          <a:off x="960438" y="3657600"/>
          <a:ext cx="5549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Equation" r:id="rId3" imgW="5549760" imgH="571320" progId="Equation.DSMT4">
                  <p:embed/>
                </p:oleObj>
              </mc:Choice>
              <mc:Fallback>
                <p:oleObj name="Equation" r:id="rId3" imgW="5549760" imgH="57132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3657600"/>
                        <a:ext cx="5549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536244" y="1905000"/>
          <a:ext cx="1714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1" name="Equation" r:id="rId5" imgW="1714320" imgH="571320" progId="Equation.DSMT4">
                  <p:embed/>
                </p:oleObj>
              </mc:Choice>
              <mc:Fallback>
                <p:oleObj name="Equation" r:id="rId5" imgW="17143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244" y="1905000"/>
                        <a:ext cx="1714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2272352" y="19812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2" name="Equation" r:id="rId7" imgW="469800" imgH="291960" progId="Equation.DSMT4">
                  <p:embed/>
                </p:oleObj>
              </mc:Choice>
              <mc:Fallback>
                <p:oleObj name="Equation" r:id="rId7" imgW="4698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2352" y="198120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533400" y="2770496"/>
          <a:ext cx="17145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3" name="Equation" r:id="rId9" imgW="1714320" imgH="583920" progId="Equation.DSMT4">
                  <p:embed/>
                </p:oleObj>
              </mc:Choice>
              <mc:Fallback>
                <p:oleObj name="Equation" r:id="rId9" imgW="1714320" imgH="583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70496"/>
                        <a:ext cx="17145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2286000" y="2846696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4" name="Equation" r:id="rId11" imgW="685800" imgH="279360" progId="Equation.DSMT4">
                  <p:embed/>
                </p:oleObj>
              </mc:Choice>
              <mc:Fallback>
                <p:oleObj name="Equation" r:id="rId11" imgW="685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46696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3034352" y="2790208"/>
          <a:ext cx="1892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5" name="Equation" r:id="rId13" imgW="1892160" imgH="583920" progId="Equation.DSMT4">
                  <p:embed/>
                </p:oleObj>
              </mc:Choice>
              <mc:Fallback>
                <p:oleObj name="Equation" r:id="rId13" imgW="1892160" imgH="5839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4352" y="2790208"/>
                        <a:ext cx="18923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4972336" y="2846696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6" name="Equation" r:id="rId15" imgW="558720" imgH="291960" progId="Equation.DSMT4">
                  <p:embed/>
                </p:oleObj>
              </mc:Choice>
              <mc:Fallback>
                <p:oleObj name="Equation" r:id="rId15" imgW="5587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2336" y="2846696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One-Sided Limits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463550" indent="-463550" algn="ctr"/>
            <a:r>
              <a:rPr lang="en-US" b="1" dirty="0" smtClean="0">
                <a:solidFill>
                  <a:srgbClr val="000000"/>
                </a:solidFill>
              </a:rPr>
              <a:t>One-Sided Limits Defined Informally</a:t>
            </a:r>
          </a:p>
          <a:p>
            <a:pPr marL="463550" indent="-463550">
              <a:lnSpc>
                <a:spcPct val="150000"/>
              </a:lnSpc>
              <a:spcBef>
                <a:spcPts val="0"/>
              </a:spcBef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b="1" dirty="0" smtClean="0">
                <a:solidFill>
                  <a:srgbClr val="C00000"/>
                </a:solidFill>
              </a:rPr>
              <a:t>Left-hand Limits </a:t>
            </a:r>
          </a:p>
          <a:p>
            <a:pPr marL="463550" indent="-463550"/>
            <a:r>
              <a:rPr lang="en-US" dirty="0" smtClean="0">
                <a:solidFill>
                  <a:srgbClr val="000000"/>
                </a:solidFill>
              </a:rPr>
              <a:t>	If the values of a function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get closer and closer to some number </a:t>
            </a:r>
            <a:r>
              <a:rPr lang="en-US" i="1" dirty="0" smtClean="0">
                <a:solidFill>
                  <a:srgbClr val="0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 as values of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, that are smaller than some number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get closer and closer to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then we say that </a:t>
            </a:r>
            <a:r>
              <a:rPr lang="en-US" i="1" dirty="0" smtClean="0">
                <a:solidFill>
                  <a:srgbClr val="0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 is the </a:t>
            </a:r>
            <a:r>
              <a:rPr lang="en-US" b="1" dirty="0" smtClean="0">
                <a:solidFill>
                  <a:srgbClr val="C00000"/>
                </a:solidFill>
              </a:rPr>
              <a:t>limit of </a:t>
            </a:r>
            <a:r>
              <a:rPr lang="en-US" b="1" i="1" dirty="0" smtClean="0">
                <a:solidFill>
                  <a:srgbClr val="C00000"/>
                </a:solidFill>
              </a:rPr>
              <a:t>f</a:t>
            </a:r>
            <a:r>
              <a:rPr lang="en-US" b="1" dirty="0" smtClean="0">
                <a:solidFill>
                  <a:srgbClr val="C00000"/>
                </a:solidFill>
              </a:rPr>
              <a:t> (</a:t>
            </a:r>
            <a:r>
              <a:rPr lang="en-US" b="1" i="1" dirty="0" smtClean="0">
                <a:solidFill>
                  <a:srgbClr val="C00000"/>
                </a:solidFill>
              </a:rPr>
              <a:t>x</a:t>
            </a:r>
            <a:r>
              <a:rPr lang="en-US" b="1" dirty="0" smtClean="0">
                <a:solidFill>
                  <a:srgbClr val="C00000"/>
                </a:solidFill>
              </a:rPr>
              <a:t>) as</a:t>
            </a:r>
            <a:r>
              <a:rPr lang="en-US" b="1" i="1" dirty="0" smtClean="0">
                <a:solidFill>
                  <a:srgbClr val="C00000"/>
                </a:solidFill>
              </a:rPr>
              <a:t> x </a:t>
            </a:r>
            <a:r>
              <a:rPr lang="en-US" b="1" dirty="0" smtClean="0">
                <a:solidFill>
                  <a:srgbClr val="C00000"/>
                </a:solidFill>
              </a:rPr>
              <a:t>approaches </a:t>
            </a:r>
            <a:r>
              <a:rPr lang="en-US" b="1" i="1" dirty="0" smtClean="0">
                <a:solidFill>
                  <a:srgbClr val="C00000"/>
                </a:solidFill>
              </a:rPr>
              <a:t>a</a:t>
            </a:r>
            <a:r>
              <a:rPr lang="en-US" b="1" dirty="0" smtClean="0">
                <a:solidFill>
                  <a:srgbClr val="C00000"/>
                </a:solidFill>
              </a:rPr>
              <a:t> from the left</a:t>
            </a:r>
            <a:r>
              <a:rPr lang="en-US" b="1" dirty="0" smtClean="0">
                <a:solidFill>
                  <a:srgbClr val="000000"/>
                </a:solidFill>
              </a:rPr>
              <a:t>. </a:t>
            </a:r>
            <a:r>
              <a:rPr lang="en-US" dirty="0" smtClean="0">
                <a:solidFill>
                  <a:srgbClr val="000000"/>
                </a:solidFill>
              </a:rPr>
              <a:t>We write</a:t>
            </a:r>
          </a:p>
          <a:p>
            <a:pPr marL="463550" indent="-463550"/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31129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904172"/>
              </p:ext>
            </p:extLst>
          </p:nvPr>
        </p:nvGraphicFramePr>
        <p:xfrm>
          <a:off x="3625850" y="4738048"/>
          <a:ext cx="1892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892160" imgH="583920" progId="Equation.DSMT4">
                  <p:embed/>
                </p:oleObj>
              </mc:Choice>
              <mc:Fallback>
                <p:oleObj name="Equation" r:id="rId3" imgW="1892160" imgH="5839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50" y="4738048"/>
                        <a:ext cx="18923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7: Finding Limits Algebraically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Determine 			by using an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	algebraically equivalent expression.</a:t>
            </a:r>
          </a:p>
          <a:p>
            <a:pPr>
              <a:lnSpc>
                <a:spcPct val="150000"/>
              </a:lnSpc>
              <a:spcBef>
                <a:spcPts val="0"/>
              </a:spcBef>
              <a:tabLst>
                <a:tab pos="463550" algn="l"/>
              </a:tabLst>
            </a:pPr>
            <a:r>
              <a:rPr lang="en-US" b="1" dirty="0" smtClean="0"/>
              <a:t>Solution: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We first factor the numerator and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simplify the fraction: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b="1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b="1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b="1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b="1" dirty="0"/>
          </a:p>
        </p:txBody>
      </p:sp>
      <p:graphicFrame>
        <p:nvGraphicFramePr>
          <p:cNvPr id="3563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0339090"/>
              </p:ext>
            </p:extLst>
          </p:nvPr>
        </p:nvGraphicFramePr>
        <p:xfrm>
          <a:off x="2660650" y="990600"/>
          <a:ext cx="23495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7" name="Equation" r:id="rId3" imgW="2349360" imgH="1218960" progId="Equation.DSMT4">
                  <p:embed/>
                </p:oleObj>
              </mc:Choice>
              <mc:Fallback>
                <p:oleObj name="Equation" r:id="rId3" imgW="2349360" imgH="12189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0650" y="990600"/>
                        <a:ext cx="23495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638800" y="3327737"/>
            <a:ext cx="32918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The numerical approach, with a table of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-values converging to 2, suggests a limit exists.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609600" y="4432300"/>
          <a:ext cx="15113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8" name="Equation" r:id="rId5" imgW="1511280" imgH="977760" progId="Equation.DSMT4">
                  <p:embed/>
                </p:oleObj>
              </mc:Choice>
              <mc:Fallback>
                <p:oleObj name="Equation" r:id="rId5" imgW="1511280" imgH="977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432300"/>
                        <a:ext cx="15113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2219325" y="4500540"/>
          <a:ext cx="2578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9" name="Equation" r:id="rId7" imgW="2577960" imgH="876240" progId="Equation.DSMT4">
                  <p:embed/>
                </p:oleObj>
              </mc:Choice>
              <mc:Fallback>
                <p:oleObj name="Equation" r:id="rId7" imgW="25779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9325" y="4500540"/>
                        <a:ext cx="2578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4876800" y="4756436"/>
          <a:ext cx="1663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0" name="Equation" r:id="rId9" imgW="1663560" imgH="469800" progId="Equation.DSMT4">
                  <p:embed/>
                </p:oleObj>
              </mc:Choice>
              <mc:Fallback>
                <p:oleObj name="Equation" r:id="rId9" imgW="16635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756436"/>
                        <a:ext cx="1663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3810000" y="4500540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3214048" y="5110140"/>
            <a:ext cx="838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Finding </a:t>
            </a:r>
            <a:r>
              <a:rPr lang="en-US" dirty="0" smtClean="0"/>
              <a:t>Limits Algebraically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r>
              <a:rPr lang="en-US" dirty="0" smtClean="0"/>
              <a:t>Since, for any number </a:t>
            </a:r>
            <a:r>
              <a:rPr lang="en-US" i="1" dirty="0" smtClean="0"/>
              <a:t>x</a:t>
            </a:r>
            <a:r>
              <a:rPr lang="en-US" dirty="0" smtClean="0"/>
              <a:t> (where </a:t>
            </a:r>
            <a:r>
              <a:rPr lang="en-US" i="1" dirty="0" smtClean="0"/>
              <a:t>x</a:t>
            </a:r>
            <a:r>
              <a:rPr lang="en-US" dirty="0" smtClean="0"/>
              <a:t> ≠ 2), the fractions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	         and </a:t>
            </a:r>
            <a:r>
              <a:rPr lang="en-US" dirty="0" smtClean="0">
                <a:solidFill>
                  <a:srgbClr val="000099"/>
                </a:solidFill>
              </a:rPr>
              <a:t>10(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+ 2)</a:t>
            </a:r>
            <a:r>
              <a:rPr lang="en-US" dirty="0" smtClean="0"/>
              <a:t> will be equal, we may replace the given expression with the simplified one. Thus</a:t>
            </a:r>
            <a:endParaRPr lang="en-US" dirty="0"/>
          </a:p>
        </p:txBody>
      </p:sp>
      <p:graphicFrame>
        <p:nvGraphicFramePr>
          <p:cNvPr id="357378" name="Object 2"/>
          <p:cNvGraphicFramePr>
            <a:graphicFrameLocks noChangeAspect="1"/>
          </p:cNvGraphicFramePr>
          <p:nvPr/>
        </p:nvGraphicFramePr>
        <p:xfrm>
          <a:off x="574344" y="1512624"/>
          <a:ext cx="1524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5" name="Equation" r:id="rId3" imgW="1524000" imgH="977900" progId="Equation.DSMT4">
                  <p:embed/>
                </p:oleObj>
              </mc:Choice>
              <mc:Fallback>
                <p:oleObj name="Equation" r:id="rId3" imgW="1524000" imgH="9779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344" y="1512624"/>
                        <a:ext cx="1524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1357952" y="2958152"/>
          <a:ext cx="23241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6" name="Equation" r:id="rId5" imgW="2323800" imgH="1206360" progId="Equation.DSMT4">
                  <p:embed/>
                </p:oleObj>
              </mc:Choice>
              <mc:Fallback>
                <p:oleObj name="Equation" r:id="rId5" imgW="2323800" imgH="1206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952" y="2958152"/>
                        <a:ext cx="23241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3763963" y="3071813"/>
          <a:ext cx="3390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7" name="Equation" r:id="rId7" imgW="3390840" imgH="1028520" progId="Equation.DSMT4">
                  <p:embed/>
                </p:oleObj>
              </mc:Choice>
              <mc:Fallback>
                <p:oleObj name="Equation" r:id="rId7" imgW="339084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3963" y="3071813"/>
                        <a:ext cx="3390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3745552" y="4335440"/>
          <a:ext cx="2260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8" name="Equation" r:id="rId9" imgW="2260440" imgH="609480" progId="Equation.DSMT4">
                  <p:embed/>
                </p:oleObj>
              </mc:Choice>
              <mc:Fallback>
                <p:oleObj name="Equation" r:id="rId9" imgW="2260440" imgH="609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5552" y="4335440"/>
                        <a:ext cx="2260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3733800" y="5056496"/>
          <a:ext cx="1549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9" name="Equation" r:id="rId11" imgW="1549080" imgH="469800" progId="Equation.DSMT4">
                  <p:embed/>
                </p:oleObj>
              </mc:Choice>
              <mc:Fallback>
                <p:oleObj name="Equation" r:id="rId11" imgW="15490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056496"/>
                        <a:ext cx="1549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3720152" y="5701352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0" name="Equation" r:id="rId13" imgW="736560" imgH="291960" progId="Equation.DSMT4">
                  <p:embed/>
                </p:oleObj>
              </mc:Choice>
              <mc:Fallback>
                <p:oleObj name="Equation" r:id="rId13" imgW="7365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0152" y="5701352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6019800" y="3151496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5437496" y="3657600"/>
            <a:ext cx="762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Finding </a:t>
            </a:r>
            <a:r>
              <a:rPr lang="en-US" dirty="0" smtClean="0"/>
              <a:t>Limits </a:t>
            </a:r>
            <a:r>
              <a:rPr lang="en-US" dirty="0"/>
              <a:t>Algebraically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b.</a:t>
            </a:r>
            <a:r>
              <a:rPr lang="en-US" dirty="0" smtClean="0"/>
              <a:t>	Determine 		       algebraically.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b="1" dirty="0" smtClean="0"/>
              <a:t>Solution:</a:t>
            </a:r>
            <a:r>
              <a:rPr lang="en-US" dirty="0" smtClean="0"/>
              <a:t> We factor the numerator: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35840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1906256"/>
              </p:ext>
            </p:extLst>
          </p:nvPr>
        </p:nvGraphicFramePr>
        <p:xfrm>
          <a:off x="2644775" y="990600"/>
          <a:ext cx="20320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3" name="Equation" r:id="rId3" imgW="2031840" imgH="1193760" progId="Equation.DSMT4">
                  <p:embed/>
                </p:oleObj>
              </mc:Choice>
              <mc:Fallback>
                <p:oleObj name="Equation" r:id="rId3" imgW="2031840" imgH="119376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4775" y="990600"/>
                        <a:ext cx="2032000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791200" y="3886200"/>
            <a:ext cx="32918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The numerator is a difference of two cubes: 	        that can be factored into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358404" name="Object 4"/>
          <p:cNvGraphicFramePr>
            <a:graphicFrameLocks noChangeAspect="1"/>
          </p:cNvGraphicFramePr>
          <p:nvPr/>
        </p:nvGraphicFramePr>
        <p:xfrm>
          <a:off x="7335860" y="4239904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4" name="Equation" r:id="rId5" imgW="749300" imgH="279400" progId="Equation.DSMT4">
                  <p:embed/>
                </p:oleObj>
              </mc:Choice>
              <mc:Fallback>
                <p:oleObj name="Equation" r:id="rId5" imgW="749300" imgH="2794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5860" y="4239904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0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380480"/>
              </p:ext>
            </p:extLst>
          </p:nvPr>
        </p:nvGraphicFramePr>
        <p:xfrm>
          <a:off x="5894696" y="4876800"/>
          <a:ext cx="2247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5" name="Equation" r:id="rId7" imgW="2247900" imgH="419100" progId="Equation.DSMT4">
                  <p:embed/>
                </p:oleObj>
              </mc:Choice>
              <mc:Fallback>
                <p:oleObj name="Equation" r:id="rId7" imgW="2247900" imgH="4191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4696" y="4876800"/>
                        <a:ext cx="22479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1143000" y="2729552"/>
          <a:ext cx="1231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6" name="Equation" r:id="rId9" imgW="1231560" imgH="1028520" progId="Equation.DSMT4">
                  <p:embed/>
                </p:oleObj>
              </mc:Choice>
              <mc:Fallback>
                <p:oleObj name="Equation" r:id="rId9" imgW="1231560" imgH="1028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729552"/>
                        <a:ext cx="1231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2424752" y="2715904"/>
          <a:ext cx="1397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7" name="Equation" r:id="rId11" imgW="1396800" imgH="1028520" progId="Equation.DSMT4">
                  <p:embed/>
                </p:oleObj>
              </mc:Choice>
              <mc:Fallback>
                <p:oleObj name="Equation" r:id="rId11" imgW="1396800" imgH="10285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52" y="2715904"/>
                        <a:ext cx="13970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2424752" y="3787775"/>
          <a:ext cx="31877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8" name="Equation" r:id="rId13" imgW="3187440" imgH="1130040" progId="Equation.DSMT4">
                  <p:embed/>
                </p:oleObj>
              </mc:Choice>
              <mc:Fallback>
                <p:oleObj name="Equation" r:id="rId13" imgW="3187440" imgH="1130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52" y="3787775"/>
                        <a:ext cx="31877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2411104" y="5001904"/>
          <a:ext cx="2082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9" name="Equation" r:id="rId15" imgW="2082600" imgH="1028520" progId="Equation.DSMT4">
                  <p:embed/>
                </p:oleObj>
              </mc:Choice>
              <mc:Fallback>
                <p:oleObj name="Equation" r:id="rId15" imgW="2082600" imgH="10285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104" y="5001904"/>
                        <a:ext cx="20828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4710752" y="44196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0" name="Equation" r:id="rId17" imgW="139680" imgH="190440" progId="Equation.DSMT4">
                  <p:embed/>
                </p:oleObj>
              </mc:Choice>
              <mc:Fallback>
                <p:oleObj name="Equation" r:id="rId17" imgW="139680" imgH="190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0752" y="44196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10800000" flipV="1">
            <a:off x="2667000" y="3810000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4461926" y="4453043"/>
            <a:ext cx="228600" cy="76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Finding </a:t>
            </a:r>
            <a:r>
              <a:rPr lang="en-US" dirty="0" smtClean="0"/>
              <a:t>Limits </a:t>
            </a:r>
            <a:r>
              <a:rPr lang="en-US" dirty="0"/>
              <a:t>Algebraically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Then the given limit, if it exists, is equivalent to  </a:t>
            </a:r>
          </a:p>
          <a:p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		             However, the numerator does not </a:t>
            </a:r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have a limit of zero, but the limit of the denominator is zero.  </a:t>
            </a:r>
            <a:r>
              <a:rPr lang="en-US" dirty="0" smtClean="0">
                <a:solidFill>
                  <a:srgbClr val="FF0000"/>
                </a:solidFill>
              </a:rPr>
              <a:t>Thus the limit fails to exist</a:t>
            </a:r>
            <a:r>
              <a:rPr lang="en-US" dirty="0" smtClean="0"/>
              <a:t>.</a:t>
            </a:r>
          </a:p>
          <a:p>
            <a:pPr>
              <a:spcBef>
                <a:spcPts val="0"/>
              </a:spcBef>
            </a:pPr>
            <a:endParaRPr lang="en-US" b="1" dirty="0" smtClean="0"/>
          </a:p>
        </p:txBody>
      </p:sp>
      <p:graphicFrame>
        <p:nvGraphicFramePr>
          <p:cNvPr id="3594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9072732"/>
              </p:ext>
            </p:extLst>
          </p:nvPr>
        </p:nvGraphicFramePr>
        <p:xfrm>
          <a:off x="600075" y="1854200"/>
          <a:ext cx="26289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2" name="Equation" r:id="rId3" imgW="2628720" imgH="1193760" progId="Equation.DSMT4">
                  <p:embed/>
                </p:oleObj>
              </mc:Choice>
              <mc:Fallback>
                <p:oleObj name="Equation" r:id="rId3" imgW="2628720" imgH="11937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" y="1854200"/>
                        <a:ext cx="2628900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Finding </a:t>
            </a:r>
            <a:r>
              <a:rPr lang="en-US" dirty="0" smtClean="0"/>
              <a:t>Limits </a:t>
            </a:r>
            <a:r>
              <a:rPr lang="en-US" dirty="0"/>
              <a:t>Algebraically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b="1" dirty="0" smtClean="0"/>
              <a:t>c.</a:t>
            </a:r>
            <a:r>
              <a:rPr lang="en-US" dirty="0" smtClean="0"/>
              <a:t>	Determine 			   algebraically.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b="1" dirty="0" smtClean="0"/>
              <a:t>Solution:</a:t>
            </a:r>
            <a:r>
              <a:rPr lang="en-US" dirty="0" smtClean="0"/>
              <a:t> We factor first:</a:t>
            </a:r>
          </a:p>
        </p:txBody>
      </p:sp>
      <p:graphicFrame>
        <p:nvGraphicFramePr>
          <p:cNvPr id="3604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9821790"/>
              </p:ext>
            </p:extLst>
          </p:nvPr>
        </p:nvGraphicFramePr>
        <p:xfrm>
          <a:off x="2644775" y="1088408"/>
          <a:ext cx="26416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2" name="Equation" r:id="rId3" imgW="2641320" imgH="1015920" progId="Equation.DSMT4">
                  <p:embed/>
                </p:oleObj>
              </mc:Choice>
              <mc:Fallback>
                <p:oleObj name="Equation" r:id="rId3" imgW="2641320" imgH="101592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4775" y="1088408"/>
                        <a:ext cx="26416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1850408" y="2993408"/>
          <a:ext cx="1714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3" name="Equation" r:id="rId5" imgW="1714320" imgH="876240" progId="Equation.DSMT4">
                  <p:embed/>
                </p:oleObj>
              </mc:Choice>
              <mc:Fallback>
                <p:oleObj name="Equation" r:id="rId5" imgW="171432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0408" y="2993408"/>
                        <a:ext cx="1714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3652838" y="2963863"/>
          <a:ext cx="2362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4" name="Equation" r:id="rId7" imgW="2361960" imgH="876240" progId="Equation.DSMT4">
                  <p:embed/>
                </p:oleObj>
              </mc:Choice>
              <mc:Fallback>
                <p:oleObj name="Equation" r:id="rId7" imgW="236196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838" y="2963863"/>
                        <a:ext cx="2362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6096000" y="3303896"/>
          <a:ext cx="120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5" name="Equation" r:id="rId9" imgW="1206360" imgH="279360" progId="Equation.DSMT4">
                  <p:embed/>
                </p:oleObj>
              </mc:Choice>
              <mc:Fallback>
                <p:oleObj name="Equation" r:id="rId9" imgW="120636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303896"/>
                        <a:ext cx="120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560696" y="4329752"/>
          <a:ext cx="3454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6" name="Equation" r:id="rId11" imgW="3454200" imgH="1028520" progId="Equation.DSMT4">
                  <p:embed/>
                </p:oleObj>
              </mc:Choice>
              <mc:Fallback>
                <p:oleObj name="Equation" r:id="rId11" imgW="3454200" imgH="10285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96" y="4329752"/>
                        <a:ext cx="3454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4038600" y="4612944"/>
          <a:ext cx="1917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7" name="Equation" r:id="rId13" imgW="1917360" imgH="571320" progId="Equation.DSMT4">
                  <p:embed/>
                </p:oleObj>
              </mc:Choice>
              <mc:Fallback>
                <p:oleObj name="Equation" r:id="rId13" imgW="191736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612944"/>
                        <a:ext cx="1917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2" name="Object 10"/>
          <p:cNvGraphicFramePr>
            <a:graphicFrameLocks noChangeAspect="1"/>
          </p:cNvGraphicFramePr>
          <p:nvPr/>
        </p:nvGraphicFramePr>
        <p:xfrm>
          <a:off x="6006152" y="4607256"/>
          <a:ext cx="157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8" name="Equation" r:id="rId15" imgW="1574640" imgH="469800" progId="Equation.DSMT4">
                  <p:embed/>
                </p:oleObj>
              </mc:Choice>
              <mc:Fallback>
                <p:oleObj name="Equation" r:id="rId15" imgW="157464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6152" y="4607256"/>
                        <a:ext cx="1574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3" name="Object 11"/>
          <p:cNvGraphicFramePr>
            <a:graphicFrameLocks noChangeAspect="1"/>
          </p:cNvGraphicFramePr>
          <p:nvPr/>
        </p:nvGraphicFramePr>
        <p:xfrm>
          <a:off x="7633648" y="4689144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9" name="Equation" r:id="rId17" imgW="774360" imgH="279360" progId="Equation.DSMT4">
                  <p:embed/>
                </p:oleObj>
              </mc:Choice>
              <mc:Fallback>
                <p:oleObj name="Equation" r:id="rId17" imgW="77436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3648" y="4689144"/>
                        <a:ext cx="77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5029200" y="2971800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 flipV="1">
            <a:off x="4572000" y="3505200"/>
            <a:ext cx="838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Indeterminate Forms and Algebraic Solutions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Indeterminate Form</a:t>
            </a:r>
          </a:p>
          <a:p>
            <a:pPr>
              <a:lnSpc>
                <a:spcPct val="200000"/>
              </a:lnSpc>
              <a:tabLst>
                <a:tab pos="46355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A limit expression of the type 		      is called an </a:t>
            </a:r>
          </a:p>
          <a:p>
            <a:pPr>
              <a:lnSpc>
                <a:spcPct val="150000"/>
              </a:lnSpc>
              <a:spcBef>
                <a:spcPts val="1800"/>
              </a:spcBef>
              <a:tabLst>
                <a:tab pos="463550" algn="l"/>
              </a:tabLst>
            </a:pPr>
            <a:r>
              <a:rPr lang="en-US" b="1" dirty="0" smtClean="0">
                <a:solidFill>
                  <a:srgbClr val="C00000"/>
                </a:solidFill>
              </a:rPr>
              <a:t>indeterminate form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of </a:t>
            </a:r>
            <a:r>
              <a:rPr lang="en-US" b="1" dirty="0" smtClean="0">
                <a:solidFill>
                  <a:srgbClr val="C00000"/>
                </a:solidFill>
              </a:rPr>
              <a:t>type</a:t>
            </a:r>
            <a:r>
              <a:rPr lang="en-US" dirty="0" smtClean="0">
                <a:solidFill>
                  <a:srgbClr val="000000"/>
                </a:solidFill>
              </a:rPr>
              <a:t>     if                          and</a:t>
            </a:r>
          </a:p>
        </p:txBody>
      </p:sp>
      <p:graphicFrame>
        <p:nvGraphicFramePr>
          <p:cNvPr id="3614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458928"/>
              </p:ext>
            </p:extLst>
          </p:nvPr>
        </p:nvGraphicFramePr>
        <p:xfrm>
          <a:off x="4876800" y="1839935"/>
          <a:ext cx="1752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6" name="Equation" r:id="rId3" imgW="1752480" imgH="1091880" progId="Equation.DSMT4">
                  <p:embed/>
                </p:oleObj>
              </mc:Choice>
              <mc:Fallback>
                <p:oleObj name="Equation" r:id="rId3" imgW="1752480" imgH="10918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839935"/>
                        <a:ext cx="17526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14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231426"/>
              </p:ext>
            </p:extLst>
          </p:nvPr>
        </p:nvGraphicFramePr>
        <p:xfrm>
          <a:off x="4646304" y="2898798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7" name="Equation" r:id="rId5" imgW="279360" imgH="838080" progId="Equation.DSMT4">
                  <p:embed/>
                </p:oleObj>
              </mc:Choice>
              <mc:Fallback>
                <p:oleObj name="Equation" r:id="rId5" imgW="279360" imgH="8380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6304" y="2898798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14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115556"/>
              </p:ext>
            </p:extLst>
          </p:nvPr>
        </p:nvGraphicFramePr>
        <p:xfrm>
          <a:off x="515938" y="3665560"/>
          <a:ext cx="2070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8" name="Equation" r:id="rId7" imgW="2070000" imgH="609480" progId="Equation.DSMT4">
                  <p:embed/>
                </p:oleObj>
              </mc:Choice>
              <mc:Fallback>
                <p:oleObj name="Equation" r:id="rId7" imgW="2070000" imgH="60948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8" y="3665560"/>
                        <a:ext cx="2070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1477" name="Object 5"/>
          <p:cNvGraphicFramePr>
            <a:graphicFrameLocks noChangeAspect="1"/>
          </p:cNvGraphicFramePr>
          <p:nvPr/>
        </p:nvGraphicFramePr>
        <p:xfrm>
          <a:off x="5281304" y="3045179"/>
          <a:ext cx="1930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9" name="Equation" r:id="rId9" imgW="1930400" imgH="609600" progId="Equation.DSMT4">
                  <p:embed/>
                </p:oleObj>
              </mc:Choice>
              <mc:Fallback>
                <p:oleObj name="Equation" r:id="rId9" imgW="1930400" imgH="6096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1304" y="3045179"/>
                        <a:ext cx="1930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One-Sided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endParaRPr lang="en-US" dirty="0" smtClean="0">
              <a:solidFill>
                <a:srgbClr val="00808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 smtClean="0">
              <a:solidFill>
                <a:srgbClr val="00808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 smtClean="0">
              <a:solidFill>
                <a:srgbClr val="00808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 smtClean="0">
              <a:solidFill>
                <a:srgbClr val="00808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008080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434888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63550" marR="0" lvl="0" indent="-46355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One-Sided Limits Defined Informally (cont.)</a:t>
            </a:r>
          </a:p>
          <a:p>
            <a:pPr marL="463550" indent="-463550">
              <a:lnSpc>
                <a:spcPct val="150000"/>
              </a:lnSpc>
              <a:tabLst>
                <a:tab pos="463550" algn="l"/>
              </a:tabLst>
            </a:pPr>
            <a:r>
              <a:rPr lang="en-US" sz="2800" b="1" dirty="0" smtClean="0">
                <a:solidFill>
                  <a:srgbClr val="000000"/>
                </a:solidFill>
              </a:rPr>
              <a:t>2.	</a:t>
            </a:r>
            <a:r>
              <a:rPr lang="en-US" sz="2800" b="1" dirty="0" smtClean="0">
                <a:solidFill>
                  <a:srgbClr val="C00000"/>
                </a:solidFill>
              </a:rPr>
              <a:t>Right-hand Limits </a:t>
            </a:r>
          </a:p>
          <a:p>
            <a:pPr marL="463550" indent="-463550">
              <a:spcBef>
                <a:spcPts val="627"/>
              </a:spcBef>
            </a:pPr>
            <a:r>
              <a:rPr lang="en-US" sz="2800" dirty="0" smtClean="0">
                <a:solidFill>
                  <a:srgbClr val="000000"/>
                </a:solidFill>
              </a:rPr>
              <a:t>	If the values of a function </a:t>
            </a:r>
            <a:r>
              <a:rPr lang="en-US" sz="2800" i="1" dirty="0" smtClean="0">
                <a:solidFill>
                  <a:srgbClr val="000000"/>
                </a:solidFill>
              </a:rPr>
              <a:t>y</a:t>
            </a:r>
            <a:r>
              <a:rPr lang="en-US" sz="2800" dirty="0" smtClean="0">
                <a:solidFill>
                  <a:srgbClr val="000000"/>
                </a:solidFill>
              </a:rPr>
              <a:t> = </a:t>
            </a:r>
            <a:r>
              <a:rPr lang="en-US" sz="2800" i="1" dirty="0" smtClean="0">
                <a:solidFill>
                  <a:srgbClr val="000000"/>
                </a:solidFill>
              </a:rPr>
              <a:t>f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i="1" dirty="0" smtClean="0">
                <a:solidFill>
                  <a:srgbClr val="000000"/>
                </a:solidFill>
              </a:rPr>
              <a:t>x</a:t>
            </a:r>
            <a:r>
              <a:rPr lang="en-US" sz="2800" dirty="0" smtClean="0">
                <a:solidFill>
                  <a:srgbClr val="000000"/>
                </a:solidFill>
              </a:rPr>
              <a:t>) get closer and closer to some number </a:t>
            </a:r>
            <a:r>
              <a:rPr lang="en-US" sz="2800" i="1" dirty="0" smtClean="0">
                <a:solidFill>
                  <a:srgbClr val="000000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as values of </a:t>
            </a:r>
            <a:r>
              <a:rPr lang="en-US" sz="2800" i="1" dirty="0" smtClean="0">
                <a:solidFill>
                  <a:srgbClr val="000000"/>
                </a:solidFill>
              </a:rPr>
              <a:t>x</a:t>
            </a:r>
            <a:r>
              <a:rPr lang="en-US" sz="2800" dirty="0" smtClean="0">
                <a:solidFill>
                  <a:srgbClr val="000000"/>
                </a:solidFill>
              </a:rPr>
              <a:t>, that are larger than some number 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, get closer and closer to 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, then we say that </a:t>
            </a:r>
            <a:r>
              <a:rPr lang="en-US" sz="2800" i="1" dirty="0" smtClean="0">
                <a:solidFill>
                  <a:srgbClr val="00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is </a:t>
            </a:r>
            <a:r>
              <a:rPr lang="en-US" sz="2800" b="1" dirty="0" smtClean="0">
                <a:solidFill>
                  <a:srgbClr val="C00000"/>
                </a:solidFill>
              </a:rPr>
              <a:t>the limit of </a:t>
            </a:r>
            <a:r>
              <a:rPr lang="en-US" sz="2800" b="1" i="1" dirty="0" smtClean="0">
                <a:solidFill>
                  <a:srgbClr val="C00000"/>
                </a:solidFill>
              </a:rPr>
              <a:t>f</a:t>
            </a:r>
            <a:r>
              <a:rPr lang="en-US" sz="2800" b="1" dirty="0" smtClean="0">
                <a:solidFill>
                  <a:srgbClr val="C00000"/>
                </a:solidFill>
              </a:rPr>
              <a:t> (</a:t>
            </a:r>
            <a:r>
              <a:rPr lang="en-US" sz="2800" b="1" i="1" dirty="0" smtClean="0">
                <a:solidFill>
                  <a:srgbClr val="C00000"/>
                </a:solidFill>
              </a:rPr>
              <a:t>x</a:t>
            </a:r>
            <a:r>
              <a:rPr lang="en-US" sz="2800" b="1" dirty="0" smtClean="0">
                <a:solidFill>
                  <a:srgbClr val="C00000"/>
                </a:solidFill>
              </a:rPr>
              <a:t>) as </a:t>
            </a:r>
            <a:r>
              <a:rPr lang="en-US" sz="2800" b="1" i="1" dirty="0" smtClean="0">
                <a:solidFill>
                  <a:srgbClr val="C00000"/>
                </a:solidFill>
              </a:rPr>
              <a:t>x</a:t>
            </a:r>
            <a:r>
              <a:rPr lang="en-US" sz="2800" b="1" dirty="0" smtClean="0">
                <a:solidFill>
                  <a:srgbClr val="C00000"/>
                </a:solidFill>
              </a:rPr>
              <a:t> approaches </a:t>
            </a:r>
            <a:r>
              <a:rPr lang="en-US" sz="2800" b="1" i="1" dirty="0" smtClean="0">
                <a:solidFill>
                  <a:srgbClr val="C00000"/>
                </a:solidFill>
              </a:rPr>
              <a:t>a</a:t>
            </a:r>
            <a:r>
              <a:rPr lang="en-US" sz="2800" b="1" dirty="0" smtClean="0">
                <a:solidFill>
                  <a:srgbClr val="C00000"/>
                </a:solidFill>
              </a:rPr>
              <a:t> from the right</a:t>
            </a:r>
            <a:r>
              <a:rPr lang="en-US" sz="2800" b="1" dirty="0" smtClean="0">
                <a:solidFill>
                  <a:srgbClr val="000000"/>
                </a:solidFill>
              </a:rPr>
              <a:t>. </a:t>
            </a:r>
            <a:r>
              <a:rPr lang="en-US" sz="2800" dirty="0" smtClean="0">
                <a:solidFill>
                  <a:srgbClr val="000000"/>
                </a:solidFill>
              </a:rPr>
              <a:t>We write </a:t>
            </a:r>
            <a:endParaRPr kumimoji="0" lang="en-US" sz="280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63550" indent="-463550"/>
            <a:endParaRPr kumimoji="0" lang="en-US" sz="280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63550" marR="0" lvl="0" indent="-4635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1027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6674463"/>
              </p:ext>
            </p:extLst>
          </p:nvPr>
        </p:nvGraphicFramePr>
        <p:xfrm>
          <a:off x="3568700" y="4800600"/>
          <a:ext cx="2006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2006280" imgH="583920" progId="Equation.DSMT4">
                  <p:embed/>
                </p:oleObj>
              </mc:Choice>
              <mc:Fallback>
                <p:oleObj name="Equation" r:id="rId3" imgW="2006280" imgH="5839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4800600"/>
                        <a:ext cx="2006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259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1600200"/>
            <a:ext cx="3827548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Finding One-Sided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 smtClean="0"/>
              <a:t>The graph of the function</a:t>
            </a:r>
          </a:p>
          <a:p>
            <a:pPr>
              <a:tabLst>
                <a:tab pos="463550" algn="l"/>
              </a:tabLst>
            </a:pPr>
            <a:endParaRPr lang="en-US" b="1" dirty="0" smtClean="0"/>
          </a:p>
          <a:p>
            <a:pPr>
              <a:tabLst>
                <a:tab pos="463550" algn="l"/>
              </a:tabLst>
            </a:pPr>
            <a:endParaRPr lang="en-US" b="1" dirty="0" smtClean="0"/>
          </a:p>
          <a:p>
            <a:pPr>
              <a:tabLst>
                <a:tab pos="463550" algn="l"/>
              </a:tabLst>
            </a:pPr>
            <a:endParaRPr lang="en-US" b="1" dirty="0" smtClean="0"/>
          </a:p>
          <a:p>
            <a:pPr>
              <a:lnSpc>
                <a:spcPct val="150000"/>
              </a:lnSpc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b="1" dirty="0" smtClean="0"/>
          </a:p>
        </p:txBody>
      </p:sp>
      <p:graphicFrame>
        <p:nvGraphicFramePr>
          <p:cNvPr id="309258" name="Object 10"/>
          <p:cNvGraphicFramePr>
            <a:graphicFrameLocks noChangeAspect="1"/>
          </p:cNvGraphicFramePr>
          <p:nvPr/>
        </p:nvGraphicFramePr>
        <p:xfrm>
          <a:off x="762000" y="1943100"/>
          <a:ext cx="32385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4" imgW="3238500" imgH="1638300" progId="Equation.DSMT4">
                  <p:embed/>
                </p:oleObj>
              </mc:Choice>
              <mc:Fallback>
                <p:oleObj name="Equation" r:id="rId4" imgW="3238500" imgH="16383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943100"/>
                        <a:ext cx="3238500" cy="163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81000" y="3657600"/>
            <a:ext cx="44196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tabLst>
                <a:tab pos="463550" algn="l"/>
              </a:tabLst>
            </a:pPr>
            <a:r>
              <a:rPr lang="en-US" sz="2800" dirty="0" smtClean="0"/>
              <a:t>is shown in the figure at the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sz="2800" dirty="0" smtClean="0"/>
              <a:t>right. Find the following one-sided limits by inspecting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sz="2800" dirty="0" smtClean="0"/>
              <a:t>the graph.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962400" y="1365250"/>
            <a:ext cx="51206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Remarks concerning the graph: </a:t>
            </a:r>
          </a:p>
          <a:p>
            <a:pPr marL="457200" indent="-457200">
              <a:tabLst>
                <a:tab pos="341313" algn="l"/>
              </a:tabLst>
            </a:pPr>
            <a:r>
              <a:rPr lang="en-US" sz="2000" b="1" dirty="0" smtClean="0">
                <a:solidFill>
                  <a:srgbClr val="008080"/>
                </a:solidFill>
              </a:rPr>
              <a:t>1.</a:t>
            </a:r>
            <a:r>
              <a:rPr lang="en-US" sz="2000" dirty="0" smtClean="0">
                <a:solidFill>
                  <a:srgbClr val="008080"/>
                </a:solidFill>
              </a:rPr>
              <a:t>	The value of the left and right-hand </a:t>
            </a:r>
          </a:p>
          <a:p>
            <a:pPr marL="457200" indent="-457200">
              <a:tabLst>
                <a:tab pos="341313" algn="l"/>
              </a:tabLst>
            </a:pPr>
            <a:r>
              <a:rPr lang="en-US" sz="2000" dirty="0" smtClean="0">
                <a:solidFill>
                  <a:srgbClr val="008080"/>
                </a:solidFill>
              </a:rPr>
              <a:t>	limits as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approaches 2 is independent </a:t>
            </a:r>
          </a:p>
          <a:p>
            <a:pPr marL="457200" indent="-457200">
              <a:tabLst>
                <a:tab pos="341313" algn="l"/>
              </a:tabLst>
            </a:pPr>
            <a:r>
              <a:rPr lang="en-US" sz="2000" dirty="0" smtClean="0">
                <a:solidFill>
                  <a:srgbClr val="008080"/>
                </a:solidFill>
              </a:rPr>
              <a:t>	of the actual 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dirty="0" smtClean="0">
                <a:solidFill>
                  <a:srgbClr val="008080"/>
                </a:solidFill>
              </a:rPr>
              <a:t>-value at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2, if there is one.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Finding One-Sided Limits (cont.)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308235" name="Object 11"/>
          <p:cNvGraphicFramePr>
            <a:graphicFrameLocks noChangeAspect="1"/>
          </p:cNvGraphicFramePr>
          <p:nvPr/>
        </p:nvGraphicFramePr>
        <p:xfrm>
          <a:off x="547048" y="2985162"/>
          <a:ext cx="17399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3" imgW="1739900" imgH="584200" progId="Equation.DSMT4">
                  <p:embed/>
                </p:oleObj>
              </mc:Choice>
              <mc:Fallback>
                <p:oleObj name="Equation" r:id="rId3" imgW="1739900" imgH="584200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2985162"/>
                        <a:ext cx="17399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37" name="Object 13"/>
          <p:cNvGraphicFramePr>
            <a:graphicFrameLocks noChangeAspect="1"/>
          </p:cNvGraphicFramePr>
          <p:nvPr/>
        </p:nvGraphicFramePr>
        <p:xfrm>
          <a:off x="528638" y="4605338"/>
          <a:ext cx="1752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5" imgW="1752600" imgH="584200" progId="Equation.DSMT4">
                  <p:embed/>
                </p:oleObj>
              </mc:Choice>
              <mc:Fallback>
                <p:oleObj name="Equation" r:id="rId5" imgW="1752600" imgH="584200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4605338"/>
                        <a:ext cx="1752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41" name="Object 17"/>
          <p:cNvGraphicFramePr>
            <a:graphicFrameLocks noChangeAspect="1"/>
          </p:cNvGraphicFramePr>
          <p:nvPr/>
        </p:nvGraphicFramePr>
        <p:xfrm>
          <a:off x="528638" y="1289050"/>
          <a:ext cx="17399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7" imgW="1739900" imgH="584200" progId="Equation.DSMT4">
                  <p:embed/>
                </p:oleObj>
              </mc:Choice>
              <mc:Fallback>
                <p:oleObj name="Equation" r:id="rId7" imgW="1739900" imgH="584200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289050"/>
                        <a:ext cx="17399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3962400" y="2965450"/>
            <a:ext cx="5029200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341313" algn="l"/>
              </a:tabLst>
            </a:pPr>
            <a:r>
              <a:rPr lang="en-US" sz="2000" b="1" dirty="0" smtClean="0">
                <a:solidFill>
                  <a:srgbClr val="008080"/>
                </a:solidFill>
              </a:rPr>
              <a:t>2.</a:t>
            </a:r>
            <a:r>
              <a:rPr lang="en-US" sz="2000" dirty="0" smtClean="0">
                <a:solidFill>
                  <a:srgbClr val="008080"/>
                </a:solidFill>
              </a:rPr>
              <a:t>	There is no 			    since the </a:t>
            </a:r>
          </a:p>
          <a:p>
            <a:pPr>
              <a:spcBef>
                <a:spcPts val="600"/>
              </a:spcBef>
              <a:tabLst>
                <a:tab pos="341313" algn="l"/>
              </a:tabLst>
            </a:pPr>
            <a:r>
              <a:rPr lang="en-US" sz="2000" dirty="0" smtClean="0">
                <a:solidFill>
                  <a:srgbClr val="008080"/>
                </a:solidFill>
              </a:rPr>
              <a:t>	function is not defined 	for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-values  	approaching these numbers from the 	indicated directions.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308243" name="Object 19"/>
          <p:cNvGraphicFramePr>
            <a:graphicFrameLocks noChangeAspect="1"/>
          </p:cNvGraphicFramePr>
          <p:nvPr/>
        </p:nvGraphicFramePr>
        <p:xfrm>
          <a:off x="5562600" y="3007137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9" imgW="2298700" imgH="444500" progId="Equation.DSMT4">
                  <p:embed/>
                </p:oleObj>
              </mc:Choice>
              <mc:Fallback>
                <p:oleObj name="Equation" r:id="rId9" imgW="2298700" imgH="444500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007137"/>
                        <a:ext cx="229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33400" y="2106304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11" imgW="1384200" imgH="304560" progId="Equation.DSMT4">
                  <p:embed/>
                </p:oleObj>
              </mc:Choice>
              <mc:Fallback>
                <p:oleObj name="Equation" r:id="rId11" imgW="138420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06304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2092656" y="2057400"/>
          <a:ext cx="1244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13" imgW="1244520" imgH="583920" progId="Equation.DSMT4">
                  <p:embed/>
                </p:oleObj>
              </mc:Choice>
              <mc:Fallback>
                <p:oleObj name="Equation" r:id="rId13" imgW="1244520" imgH="5839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2656" y="2057400"/>
                        <a:ext cx="1244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3347112" y="2119952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15" imgW="495000" imgH="279360" progId="Equation.DSMT4">
                  <p:embed/>
                </p:oleObj>
              </mc:Choice>
              <mc:Fallback>
                <p:oleObj name="Equation" r:id="rId15" imgW="4950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112" y="2119952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533400" y="3804312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17" imgW="1384200" imgH="304560" progId="Equation.DSMT4">
                  <p:embed/>
                </p:oleObj>
              </mc:Choice>
              <mc:Fallback>
                <p:oleObj name="Equation" r:id="rId17" imgW="1384200" imgH="3045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804312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2098344" y="3755408"/>
          <a:ext cx="1244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19" imgW="1244520" imgH="583920" progId="Equation.DSMT4">
                  <p:embed/>
                </p:oleObj>
              </mc:Choice>
              <mc:Fallback>
                <p:oleObj name="Equation" r:id="rId19" imgW="1244520" imgH="5839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344" y="3755408"/>
                        <a:ext cx="1244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3374408" y="3845256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21" imgW="469800" imgH="279360" progId="Equation.DSMT4">
                  <p:embed/>
                </p:oleObj>
              </mc:Choice>
              <mc:Fallback>
                <p:oleObj name="Equation" r:id="rId21" imgW="46980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4408" y="3845256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533400" y="5355608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23" imgW="1384200" imgH="304560" progId="Equation.DSMT4">
                  <p:embed/>
                </p:oleObj>
              </mc:Choice>
              <mc:Fallback>
                <p:oleObj name="Equation" r:id="rId23" imgW="1384200" imgH="3045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355608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2106304" y="5285096"/>
          <a:ext cx="1257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25" imgW="1257120" imgH="583920" progId="Equation.DSMT4">
                  <p:embed/>
                </p:oleObj>
              </mc:Choice>
              <mc:Fallback>
                <p:oleObj name="Equation" r:id="rId25" imgW="1257120" imgH="5839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304" y="5285096"/>
                        <a:ext cx="12573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3388056" y="5355608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27" imgW="469800" imgH="279360" progId="Equation.DSMT4">
                  <p:embed/>
                </p:oleObj>
              </mc:Choice>
              <mc:Fallback>
                <p:oleObj name="Equation" r:id="rId27" imgW="46980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8056" y="5355608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Finding One-Sided Limits (cont.)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084696" y="2082800"/>
          <a:ext cx="1257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" imgW="1257120" imgH="583920" progId="Equation.DSMT4">
                  <p:embed/>
                </p:oleObj>
              </mc:Choice>
              <mc:Fallback>
                <p:oleObj name="Equation" r:id="rId3" imgW="1257120" imgH="583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4696" y="2082800"/>
                        <a:ext cx="12573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380096" y="2147248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5" imgW="495000" imgH="279360" progId="Equation.DSMT4">
                  <p:embed/>
                </p:oleObj>
              </mc:Choice>
              <mc:Fallback>
                <p:oleObj name="Equation" r:id="rId5" imgW="49500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0096" y="2147248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33400" y="3761096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7" imgW="1384200" imgH="304560" progId="Equation.DSMT4">
                  <p:embed/>
                </p:oleObj>
              </mc:Choice>
              <mc:Fallback>
                <p:oleObj name="Equation" r:id="rId7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761096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084696" y="3706504"/>
          <a:ext cx="1257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9" imgW="1257120" imgH="583920" progId="Equation.DSMT4">
                  <p:embed/>
                </p:oleObj>
              </mc:Choice>
              <mc:Fallback>
                <p:oleObj name="Equation" r:id="rId9" imgW="1257120" imgH="5839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4696" y="3706504"/>
                        <a:ext cx="12573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380096" y="3782704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11" imgW="482400" imgH="291960" progId="Equation.DSMT4">
                  <p:embed/>
                </p:oleObj>
              </mc:Choice>
              <mc:Fallback>
                <p:oleObj name="Equation" r:id="rId11" imgW="4824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0096" y="3782704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525440" y="1390936"/>
          <a:ext cx="17399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13" imgW="1739880" imgH="583920" progId="Equation.DSMT4">
                  <p:embed/>
                </p:oleObj>
              </mc:Choice>
              <mc:Fallback>
                <p:oleObj name="Equation" r:id="rId13" imgW="1739880" imgH="5839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40" y="1390936"/>
                        <a:ext cx="17399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33400" y="3012744"/>
          <a:ext cx="17399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15" imgW="1739880" imgH="583920" progId="Equation.DSMT4">
                  <p:embed/>
                </p:oleObj>
              </mc:Choice>
              <mc:Fallback>
                <p:oleObj name="Equation" r:id="rId15" imgW="1739880" imgH="5839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12744"/>
                        <a:ext cx="17399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33400" y="21336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17" imgW="1384200" imgH="304560" progId="Equation.DSMT4">
                  <p:embed/>
                </p:oleObj>
              </mc:Choice>
              <mc:Fallback>
                <p:oleObj name="Equation" r:id="rId17" imgW="138420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336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Polynomial Functions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3613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Polynomial Function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 smtClean="0">
                <a:solidFill>
                  <a:srgbClr val="C00000"/>
                </a:solidFill>
              </a:rPr>
              <a:t>polynomial function </a:t>
            </a:r>
            <a:r>
              <a:rPr lang="en-US" dirty="0" smtClean="0">
                <a:solidFill>
                  <a:srgbClr val="000000"/>
                </a:solidFill>
              </a:rPr>
              <a:t>is a function of the form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pPr>
              <a:spcBef>
                <a:spcPts val="1800"/>
              </a:spcBef>
            </a:pPr>
            <a:r>
              <a:rPr lang="en-US" dirty="0" smtClean="0">
                <a:solidFill>
                  <a:srgbClr val="000000"/>
                </a:solidFill>
              </a:rPr>
              <a:t>where each exponent is a positive integer and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		  are real numbers. </a:t>
            </a:r>
          </a:p>
        </p:txBody>
      </p:sp>
      <p:graphicFrame>
        <p:nvGraphicFramePr>
          <p:cNvPr id="344066" name="Object 2"/>
          <p:cNvGraphicFramePr>
            <a:graphicFrameLocks noChangeAspect="1"/>
          </p:cNvGraphicFramePr>
          <p:nvPr/>
        </p:nvGraphicFramePr>
        <p:xfrm>
          <a:off x="1524000" y="2438400"/>
          <a:ext cx="6096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6096000" imgH="482600" progId="Equation.DSMT4">
                  <p:embed/>
                </p:oleObj>
              </mc:Choice>
              <mc:Fallback>
                <p:oleObj name="Equation" r:id="rId3" imgW="6096000" imgH="482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438400"/>
                        <a:ext cx="6096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67" name="Object 3"/>
          <p:cNvGraphicFramePr>
            <a:graphicFrameLocks noChangeAspect="1"/>
          </p:cNvGraphicFramePr>
          <p:nvPr/>
        </p:nvGraphicFramePr>
        <p:xfrm>
          <a:off x="541338" y="3530600"/>
          <a:ext cx="1968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5" imgW="1968480" imgH="431640" progId="Equation.DSMT4">
                  <p:embed/>
                </p:oleObj>
              </mc:Choice>
              <mc:Fallback>
                <p:oleObj name="Equation" r:id="rId5" imgW="1968480" imgH="4316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8" y="3530600"/>
                        <a:ext cx="1968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Polynomial Functions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One-Sided Limits of Polynomial Functions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 is a polynomial function and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is a real number, then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32257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573627"/>
              </p:ext>
            </p:extLst>
          </p:nvPr>
        </p:nvGraphicFramePr>
        <p:xfrm>
          <a:off x="1530350" y="2819400"/>
          <a:ext cx="6083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6083280" imgH="609480" progId="Equation.DSMT4">
                  <p:embed/>
                </p:oleObj>
              </mc:Choice>
              <mc:Fallback>
                <p:oleObj name="Equation" r:id="rId3" imgW="6083280" imgH="609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0350" y="2819400"/>
                        <a:ext cx="6083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681</Words>
  <Application>Microsoft Office PowerPoint</Application>
  <PresentationFormat>On-screen Show (4:3)</PresentationFormat>
  <Paragraphs>163</Paragraphs>
  <Slides>35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</vt:lpstr>
      <vt:lpstr>Symbol</vt:lpstr>
      <vt:lpstr>Calibri</vt:lpstr>
      <vt:lpstr>Courier New</vt:lpstr>
      <vt:lpstr>Office Theme</vt:lpstr>
      <vt:lpstr>Equation</vt:lpstr>
      <vt:lpstr>Section 2.1</vt:lpstr>
      <vt:lpstr>Objectives</vt:lpstr>
      <vt:lpstr>One-Sided Limits</vt:lpstr>
      <vt:lpstr>One-Sided Limits</vt:lpstr>
      <vt:lpstr>Example 1: Finding One-Sided Limits</vt:lpstr>
      <vt:lpstr>Example 1: Finding One-Sided Limits (cont.)</vt:lpstr>
      <vt:lpstr>Example 1: Finding One-Sided Limits (cont.)</vt:lpstr>
      <vt:lpstr>Polynomial Functions</vt:lpstr>
      <vt:lpstr>Polynomial Functions</vt:lpstr>
      <vt:lpstr>Example 2: Finding One-Sided Limits</vt:lpstr>
      <vt:lpstr>Example 2: Finding One-Sided Limits (cont.)</vt:lpstr>
      <vt:lpstr>Unbounded Limits </vt:lpstr>
      <vt:lpstr>Unbounded Limits </vt:lpstr>
      <vt:lpstr>Unbounded Limits </vt:lpstr>
      <vt:lpstr>Unbounded Limits </vt:lpstr>
      <vt:lpstr>Unbounded Limits</vt:lpstr>
      <vt:lpstr>Example 3: Finding Infinite One-Sided Limits</vt:lpstr>
      <vt:lpstr>Example 3: Finding Infinite One-Sided Limits (cont.)</vt:lpstr>
      <vt:lpstr>Example 3: Finding Infinite One-Sided Limits (cont.)</vt:lpstr>
      <vt:lpstr>Example 3: Finding Infinite One-Sided Limits (cont.)</vt:lpstr>
      <vt:lpstr>Example 4: Finding One-Sided Limits Using a Graph</vt:lpstr>
      <vt:lpstr>Example 4: Finding One-Sided Limits Using a Graph (cont.)</vt:lpstr>
      <vt:lpstr>Limits</vt:lpstr>
      <vt:lpstr>Limits</vt:lpstr>
      <vt:lpstr>Limits</vt:lpstr>
      <vt:lpstr>Example 5: Finding a Limit Using a Graph</vt:lpstr>
      <vt:lpstr>Example 5: Finding a Limit Using a Graph (cont.)</vt:lpstr>
      <vt:lpstr>Example 6: Finding a Limit Using a Graph</vt:lpstr>
      <vt:lpstr>Example 6: Finding a Limit Using a Graph (cont.)</vt:lpstr>
      <vt:lpstr>Example 7: Finding Limits Algebraically</vt:lpstr>
      <vt:lpstr>Example 7: Finding Limits Algebraically (cont.)</vt:lpstr>
      <vt:lpstr>Example 7: Finding Limits Algebraically (cont.)</vt:lpstr>
      <vt:lpstr>Example 7: Finding Limits Algebraically (cont.)</vt:lpstr>
      <vt:lpstr>Example 7: Finding Limits Algebraically (cont.)</vt:lpstr>
      <vt:lpstr>Indeterminate Forms and Algebraic Solutions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42</cp:revision>
  <dcterms:created xsi:type="dcterms:W3CDTF">2013-04-26T14:43:13Z</dcterms:created>
  <dcterms:modified xsi:type="dcterms:W3CDTF">2017-08-03T14:20:42Z</dcterms:modified>
</cp:coreProperties>
</file>