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1819" y="5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81198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0C86C-CB2E-4888-B271-6B4E71AF5E9C}" type="datetimeFigureOut">
              <a:rPr lang="en-US" smtClean="0"/>
              <a:pPr/>
              <a:t>7/29/2021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FC964-4875-4ABB-ABA4-348F47A39568}" type="slidenum">
              <a:rPr lang="en-US" smtClean="0"/>
              <a:pPr/>
              <a:t>‹#›</a:t>
            </a:fld>
            <a:endParaRPr lang="en-US" dirty="0"/>
          </a:p>
        </p:txBody>
      </p:sp>
    </p:spTree>
    <p:extLst>
      <p:ext uri="{BB962C8B-B14F-4D97-AF65-F5344CB8AC3E}">
        <p14:creationId xmlns:p14="http://schemas.microsoft.com/office/powerpoint/2010/main" val="17150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3.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 Id="rId9" Type="http://schemas.openxmlformats.org/officeDocument/2006/relationships/image" Target="../media/image4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8.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52.wmf"/><Relationship Id="rId5" Type="http://schemas.openxmlformats.org/officeDocument/2006/relationships/image" Target="../media/image4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1.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oleObject" Target="../embeddings/oleObject54.bin"/><Relationship Id="rId2" Type="http://schemas.openxmlformats.org/officeDocument/2006/relationships/oleObject" Target="../embeddings/oleObject49.bin"/><Relationship Id="rId1" Type="http://schemas.openxmlformats.org/officeDocument/2006/relationships/slideLayout" Target="../slideLayouts/slideLayout2.xml"/><Relationship Id="rId6" Type="http://schemas.openxmlformats.org/officeDocument/2006/relationships/oleObject" Target="../embeddings/oleObject51.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6.wmf"/><Relationship Id="rId1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5.wmf"/><Relationship Id="rId18" Type="http://schemas.openxmlformats.org/officeDocument/2006/relationships/oleObject" Target="../embeddings/oleObject64.bin"/><Relationship Id="rId3" Type="http://schemas.openxmlformats.org/officeDocument/2006/relationships/image" Target="../media/image60.wmf"/><Relationship Id="rId21" Type="http://schemas.openxmlformats.org/officeDocument/2006/relationships/image" Target="../media/image69.wmf"/><Relationship Id="rId7" Type="http://schemas.openxmlformats.org/officeDocument/2006/relationships/image" Target="../media/image62.wmf"/><Relationship Id="rId12" Type="http://schemas.openxmlformats.org/officeDocument/2006/relationships/oleObject" Target="../embeddings/oleObject61.bin"/><Relationship Id="rId17" Type="http://schemas.openxmlformats.org/officeDocument/2006/relationships/image" Target="../media/image67.wmf"/><Relationship Id="rId2" Type="http://schemas.openxmlformats.org/officeDocument/2006/relationships/oleObject" Target="../embeddings/oleObject56.bin"/><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64.wmf"/><Relationship Id="rId5" Type="http://schemas.openxmlformats.org/officeDocument/2006/relationships/image" Target="../media/image61.wmf"/><Relationship Id="rId15" Type="http://schemas.openxmlformats.org/officeDocument/2006/relationships/image" Target="../media/image66.wmf"/><Relationship Id="rId10" Type="http://schemas.openxmlformats.org/officeDocument/2006/relationships/oleObject" Target="../embeddings/oleObject60.bin"/><Relationship Id="rId19" Type="http://schemas.openxmlformats.org/officeDocument/2006/relationships/image" Target="../media/image68.wmf"/><Relationship Id="rId4" Type="http://schemas.openxmlformats.org/officeDocument/2006/relationships/oleObject" Target="../embeddings/oleObject57.bin"/><Relationship Id="rId9" Type="http://schemas.openxmlformats.org/officeDocument/2006/relationships/image" Target="../media/image63.wmf"/><Relationship Id="rId14" Type="http://schemas.openxmlformats.org/officeDocument/2006/relationships/oleObject" Target="../embeddings/oleObject62.bin"/></Relationships>
</file>

<file path=ppt/slides/_rels/slide2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66.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7.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5" Type="http://schemas.openxmlformats.org/officeDocument/2006/relationships/image" Target="../media/image73.wmf"/><Relationship Id="rId4" Type="http://schemas.openxmlformats.org/officeDocument/2006/relationships/oleObject" Target="../embeddings/oleObject69.bin"/><Relationship Id="rId9" Type="http://schemas.openxmlformats.org/officeDocument/2006/relationships/image" Target="../media/image7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3.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82.wmf"/><Relationship Id="rId4" Type="http://schemas.openxmlformats.org/officeDocument/2006/relationships/oleObject" Target="../embeddings/oleObject78.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84.wmf"/><Relationship Id="rId7" Type="http://schemas.openxmlformats.org/officeDocument/2006/relationships/image" Target="../media/image86.w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5" Type="http://schemas.openxmlformats.org/officeDocument/2006/relationships/image" Target="../media/image85.wmf"/><Relationship Id="rId4" Type="http://schemas.openxmlformats.org/officeDocument/2006/relationships/oleObject" Target="../embeddings/oleObject81.bin"/><Relationship Id="rId9" Type="http://schemas.openxmlformats.org/officeDocument/2006/relationships/image" Target="../media/image87.wmf"/></Relationships>
</file>

<file path=ppt/slides/_rels/slide36.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5" Type="http://schemas.openxmlformats.org/officeDocument/2006/relationships/image" Target="../media/image89.wmf"/><Relationship Id="rId4" Type="http://schemas.openxmlformats.org/officeDocument/2006/relationships/oleObject" Target="../embeddings/oleObject8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image" Target="../media/image91.wmf"/><Relationship Id="rId7" Type="http://schemas.openxmlformats.org/officeDocument/2006/relationships/image" Target="../media/image93.wmf"/><Relationship Id="rId2" Type="http://schemas.openxmlformats.org/officeDocument/2006/relationships/oleObject" Target="../embeddings/oleObject87.bin"/><Relationship Id="rId1" Type="http://schemas.openxmlformats.org/officeDocument/2006/relationships/slideLayout" Target="../slideLayouts/slideLayout2.xml"/><Relationship Id="rId6" Type="http://schemas.openxmlformats.org/officeDocument/2006/relationships/oleObject" Target="../embeddings/oleObject89.bin"/><Relationship Id="rId5" Type="http://schemas.openxmlformats.org/officeDocument/2006/relationships/image" Target="../media/image92.wmf"/><Relationship Id="rId4" Type="http://schemas.openxmlformats.org/officeDocument/2006/relationships/oleObject" Target="../embeddings/oleObject88.bin"/><Relationship Id="rId9" Type="http://schemas.openxmlformats.org/officeDocument/2006/relationships/image" Target="../media/image94.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5.wmf"/><Relationship Id="rId7" Type="http://schemas.openxmlformats.org/officeDocument/2006/relationships/image" Target="../media/image97.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5" Type="http://schemas.openxmlformats.org/officeDocument/2006/relationships/image" Target="../media/image96.wmf"/><Relationship Id="rId4" Type="http://schemas.openxmlformats.org/officeDocument/2006/relationships/oleObject" Target="../embeddings/oleObject92.bin"/><Relationship Id="rId9" Type="http://schemas.openxmlformats.org/officeDocument/2006/relationships/image" Target="../media/image98.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1.wmf"/><Relationship Id="rId12" Type="http://schemas.openxmlformats.org/officeDocument/2006/relationships/oleObject" Target="../embeddings/oleObject100.bin"/><Relationship Id="rId2" Type="http://schemas.openxmlformats.org/officeDocument/2006/relationships/oleObject" Target="../embeddings/oleObject95.bin"/><Relationship Id="rId1" Type="http://schemas.openxmlformats.org/officeDocument/2006/relationships/slideLayout" Target="../slideLayouts/slideLayout2.xml"/><Relationship Id="rId6" Type="http://schemas.openxmlformats.org/officeDocument/2006/relationships/oleObject" Target="../embeddings/oleObject97.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02.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image" Target="../media/image110.wmf"/><Relationship Id="rId3" Type="http://schemas.openxmlformats.org/officeDocument/2006/relationships/image" Target="../media/image105.wmf"/><Relationship Id="rId7" Type="http://schemas.openxmlformats.org/officeDocument/2006/relationships/image" Target="../media/image107.wmf"/><Relationship Id="rId12" Type="http://schemas.openxmlformats.org/officeDocument/2006/relationships/oleObject" Target="../embeddings/oleObject106.bin"/><Relationship Id="rId2"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103.bin"/><Relationship Id="rId11" Type="http://schemas.openxmlformats.org/officeDocument/2006/relationships/image" Target="../media/image109.wmf"/><Relationship Id="rId5" Type="http://schemas.openxmlformats.org/officeDocument/2006/relationships/image" Target="../media/image106.wmf"/><Relationship Id="rId10" Type="http://schemas.openxmlformats.org/officeDocument/2006/relationships/oleObject" Target="../embeddings/oleObject105.bin"/><Relationship Id="rId4" Type="http://schemas.openxmlformats.org/officeDocument/2006/relationships/oleObject" Target="../embeddings/oleObject102.bin"/><Relationship Id="rId9" Type="http://schemas.openxmlformats.org/officeDocument/2006/relationships/image" Target="../media/image10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1.wmf"/><Relationship Id="rId7" Type="http://schemas.openxmlformats.org/officeDocument/2006/relationships/image" Target="../media/image113.wmf"/><Relationship Id="rId2" Type="http://schemas.openxmlformats.org/officeDocument/2006/relationships/oleObject" Target="../embeddings/oleObject107.bin"/><Relationship Id="rId1" Type="http://schemas.openxmlformats.org/officeDocument/2006/relationships/slideLayout" Target="../slideLayouts/slideLayout2.xml"/><Relationship Id="rId6" Type="http://schemas.openxmlformats.org/officeDocument/2006/relationships/oleObject" Target="../embeddings/oleObject109.bin"/><Relationship Id="rId5" Type="http://schemas.openxmlformats.org/officeDocument/2006/relationships/image" Target="../media/image112.wmf"/><Relationship Id="rId4" Type="http://schemas.openxmlformats.org/officeDocument/2006/relationships/oleObject" Target="../embeddings/oleObject108.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oleObject" Target="../embeddings/oleObject110.bin"/><Relationship Id="rId1" Type="http://schemas.openxmlformats.org/officeDocument/2006/relationships/slideLayout" Target="../slideLayouts/slideLayout2.xml"/><Relationship Id="rId5" Type="http://schemas.openxmlformats.org/officeDocument/2006/relationships/image" Target="../media/image115.wmf"/><Relationship Id="rId4" Type="http://schemas.openxmlformats.org/officeDocument/2006/relationships/oleObject" Target="../embeddings/oleObject111.bin"/></Relationships>
</file>

<file path=ppt/slides/_rels/slide45.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oleObject" Target="../embeddings/oleObject112.bin"/><Relationship Id="rId1" Type="http://schemas.openxmlformats.org/officeDocument/2006/relationships/slideLayout" Target="../slideLayouts/slideLayout2.xml"/><Relationship Id="rId5" Type="http://schemas.openxmlformats.org/officeDocument/2006/relationships/image" Target="../media/image117.wmf"/><Relationship Id="rId4" Type="http://schemas.openxmlformats.org/officeDocument/2006/relationships/oleObject" Target="../embeddings/oleObject113.bin"/></Relationships>
</file>

<file path=ppt/slides/_rels/slide46.x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oleObject" Target="../embeddings/oleObject114.bin"/><Relationship Id="rId1" Type="http://schemas.openxmlformats.org/officeDocument/2006/relationships/slideLayout" Target="../slideLayouts/slideLayout2.xml"/><Relationship Id="rId5" Type="http://schemas.openxmlformats.org/officeDocument/2006/relationships/image" Target="../media/image119.wmf"/><Relationship Id="rId4" Type="http://schemas.openxmlformats.org/officeDocument/2006/relationships/oleObject" Target="../embeddings/oleObject115.bin"/></Relationships>
</file>

<file path=ppt/slides/_rels/slide47.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16.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oleObject" Target="../embeddings/oleObject122.bin"/><Relationship Id="rId18" Type="http://schemas.openxmlformats.org/officeDocument/2006/relationships/image" Target="../media/image130.wmf"/><Relationship Id="rId3" Type="http://schemas.openxmlformats.org/officeDocument/2006/relationships/image" Target="../media/image122.wmf"/><Relationship Id="rId7" Type="http://schemas.openxmlformats.org/officeDocument/2006/relationships/oleObject" Target="../embeddings/oleObject119.bin"/><Relationship Id="rId12" Type="http://schemas.openxmlformats.org/officeDocument/2006/relationships/image" Target="../media/image127.wmf"/><Relationship Id="rId17" Type="http://schemas.openxmlformats.org/officeDocument/2006/relationships/oleObject" Target="../embeddings/oleObject124.bin"/><Relationship Id="rId2" Type="http://schemas.openxmlformats.org/officeDocument/2006/relationships/oleObject" Target="../embeddings/oleObject117.bin"/><Relationship Id="rId16" Type="http://schemas.openxmlformats.org/officeDocument/2006/relationships/image" Target="../media/image129.wmf"/><Relationship Id="rId1" Type="http://schemas.openxmlformats.org/officeDocument/2006/relationships/slideLayout" Target="../slideLayouts/slideLayout2.xml"/><Relationship Id="rId6" Type="http://schemas.openxmlformats.org/officeDocument/2006/relationships/image" Target="../media/image124.wmf"/><Relationship Id="rId11" Type="http://schemas.openxmlformats.org/officeDocument/2006/relationships/oleObject" Target="../embeddings/oleObject121.bin"/><Relationship Id="rId5" Type="http://schemas.openxmlformats.org/officeDocument/2006/relationships/oleObject" Target="../embeddings/oleObject118.bin"/><Relationship Id="rId15" Type="http://schemas.openxmlformats.org/officeDocument/2006/relationships/oleObject" Target="../embeddings/oleObject123.bin"/><Relationship Id="rId10" Type="http://schemas.openxmlformats.org/officeDocument/2006/relationships/image" Target="../media/image126.wmf"/><Relationship Id="rId4" Type="http://schemas.openxmlformats.org/officeDocument/2006/relationships/image" Target="../media/image123.jpeg"/><Relationship Id="rId9" Type="http://schemas.openxmlformats.org/officeDocument/2006/relationships/oleObject" Target="../embeddings/oleObject120.bin"/><Relationship Id="rId14" Type="http://schemas.openxmlformats.org/officeDocument/2006/relationships/image" Target="../media/image128.wmf"/></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9.wmf"/><Relationship Id="rId7"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4763" indent="-4763" algn="ctr">
              <a:buNone/>
              <a:defRPr/>
            </a:pPr>
            <a:r>
              <a:rPr lang="en-US" b="1" i="1" dirty="0">
                <a:solidFill>
                  <a:srgbClr val="1F497D"/>
                </a:solidFill>
              </a:rPr>
              <a:t>Slope and Rate of Change Considered Algebraically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225765" y="2188192"/>
            <a:ext cx="3717835" cy="3657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 (cont.)</a:t>
            </a:r>
          </a:p>
        </p:txBody>
      </p:sp>
      <p:sp>
        <p:nvSpPr>
          <p:cNvPr id="3" name="Content Placeholder 2"/>
          <p:cNvSpPr>
            <a:spLocks noGrp="1"/>
          </p:cNvSpPr>
          <p:nvPr>
            <p:ph idx="1"/>
          </p:nvPr>
        </p:nvSpPr>
        <p:spPr/>
        <p:txBody>
          <a:bodyPr/>
          <a:lstStyle/>
          <a:p>
            <a:pPr marL="463550" indent="-463550"/>
            <a:r>
              <a:rPr lang="en-US" b="1" dirty="0"/>
              <a:t>b.	                          </a:t>
            </a:r>
            <a:r>
              <a:rPr lang="en-US" dirty="0"/>
              <a:t>    has a sharp point at </a:t>
            </a:r>
            <a:r>
              <a:rPr lang="en-US" i="1" dirty="0"/>
              <a:t>x</a:t>
            </a:r>
            <a:r>
              <a:rPr lang="en-US" dirty="0"/>
              <a:t> = 0, and so is not differentiable at </a:t>
            </a:r>
            <a:r>
              <a:rPr lang="en-US" i="1" dirty="0"/>
              <a:t>x</a:t>
            </a:r>
            <a:r>
              <a:rPr lang="en-US" dirty="0"/>
              <a:t> = 0.</a:t>
            </a:r>
          </a:p>
        </p:txBody>
      </p:sp>
      <p:graphicFrame>
        <p:nvGraphicFramePr>
          <p:cNvPr id="335875" name="Object 3"/>
          <p:cNvGraphicFramePr>
            <a:graphicFrameLocks noChangeAspect="1"/>
          </p:cNvGraphicFramePr>
          <p:nvPr/>
        </p:nvGraphicFramePr>
        <p:xfrm>
          <a:off x="1021094" y="1066800"/>
          <a:ext cx="2286000" cy="723900"/>
        </p:xfrm>
        <a:graphic>
          <a:graphicData uri="http://schemas.openxmlformats.org/presentationml/2006/ole">
            <mc:AlternateContent xmlns:mc="http://schemas.openxmlformats.org/markup-compatibility/2006">
              <mc:Choice xmlns:v="urn:schemas-microsoft-com:vml" Requires="v">
                <p:oleObj name="Equation" r:id="rId3" imgW="2286000" imgH="723900" progId="Equation.DSMT4">
                  <p:embed/>
                </p:oleObj>
              </mc:Choice>
              <mc:Fallback>
                <p:oleObj name="Equation" r:id="rId3" imgW="2286000" imgH="7239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94" y="1066800"/>
                        <a:ext cx="22860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929952" y="2494256"/>
            <a:ext cx="3048000" cy="1938992"/>
          </a:xfrm>
          <a:prstGeom prst="rect">
            <a:avLst/>
          </a:prstGeom>
        </p:spPr>
        <p:txBody>
          <a:bodyPr wrap="square">
            <a:spAutoFit/>
          </a:bodyPr>
          <a:lstStyle/>
          <a:p>
            <a:r>
              <a:rPr lang="en-US" sz="2000" dirty="0">
                <a:solidFill>
                  <a:srgbClr val="008080"/>
                </a:solidFill>
              </a:rPr>
              <a:t>Note: the limit of a set of secant lines from the right of </a:t>
            </a:r>
            <a:r>
              <a:rPr lang="en-US" sz="2000" i="1" dirty="0">
                <a:solidFill>
                  <a:srgbClr val="008080"/>
                </a:solidFill>
              </a:rPr>
              <a:t>x</a:t>
            </a:r>
            <a:r>
              <a:rPr lang="en-US" sz="2000" dirty="0">
                <a:solidFill>
                  <a:srgbClr val="008080"/>
                </a:solidFill>
              </a:rPr>
              <a:t> = 0 will have negative slope, but from the left, the limit will have positive slope.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105400" y="1295400"/>
            <a:ext cx="3733800" cy="367347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 (cont.)</a:t>
            </a:r>
          </a:p>
        </p:txBody>
      </p:sp>
      <p:sp>
        <p:nvSpPr>
          <p:cNvPr id="3" name="Content Placeholder 2"/>
          <p:cNvSpPr>
            <a:spLocks noGrp="1"/>
          </p:cNvSpPr>
          <p:nvPr>
            <p:ph idx="1"/>
          </p:nvPr>
        </p:nvSpPr>
        <p:spPr/>
        <p:txBody>
          <a:bodyPr/>
          <a:lstStyle/>
          <a:p>
            <a:pPr>
              <a:tabLst>
                <a:tab pos="461963" algn="l"/>
              </a:tabLst>
            </a:pPr>
            <a:r>
              <a:rPr lang="en-US" b="1" dirty="0"/>
              <a:t>c.	                    </a:t>
            </a:r>
            <a:r>
              <a:rPr lang="en-US" dirty="0"/>
              <a:t>has a vertical </a:t>
            </a:r>
          </a:p>
          <a:p>
            <a:pPr>
              <a:spcBef>
                <a:spcPts val="100"/>
              </a:spcBef>
              <a:tabLst>
                <a:tab pos="461963" algn="l"/>
              </a:tabLst>
            </a:pPr>
            <a:r>
              <a:rPr lang="en-US" dirty="0"/>
              <a:t>	tangent at </a:t>
            </a:r>
            <a:r>
              <a:rPr lang="en-US" i="1" dirty="0"/>
              <a:t>x</a:t>
            </a:r>
            <a:r>
              <a:rPr lang="en-US" dirty="0"/>
              <a:t> = 0. Since </a:t>
            </a:r>
          </a:p>
          <a:p>
            <a:pPr>
              <a:spcBef>
                <a:spcPts val="100"/>
              </a:spcBef>
              <a:tabLst>
                <a:tab pos="461963" algn="l"/>
              </a:tabLst>
            </a:pPr>
            <a:r>
              <a:rPr lang="en-US" dirty="0"/>
              <a:t>	vertical lines have no slope,</a:t>
            </a:r>
          </a:p>
          <a:p>
            <a:pPr>
              <a:spcBef>
                <a:spcPts val="100"/>
              </a:spcBef>
              <a:tabLst>
                <a:tab pos="461963" algn="l"/>
              </a:tabLst>
            </a:pPr>
            <a:r>
              <a:rPr lang="en-US" dirty="0"/>
              <a:t>	</a:t>
            </a:r>
            <a:r>
              <a:rPr lang="en-US" i="1" dirty="0"/>
              <a:t>f </a:t>
            </a:r>
            <a:r>
              <a:rPr lang="en-US" dirty="0"/>
              <a:t>′(0) is not defined.</a:t>
            </a:r>
          </a:p>
        </p:txBody>
      </p:sp>
      <p:graphicFrame>
        <p:nvGraphicFramePr>
          <p:cNvPr id="336899" name="Object 3"/>
          <p:cNvGraphicFramePr>
            <a:graphicFrameLocks noChangeAspect="1"/>
          </p:cNvGraphicFramePr>
          <p:nvPr/>
        </p:nvGraphicFramePr>
        <p:xfrm>
          <a:off x="1028700" y="1254456"/>
          <a:ext cx="1485900" cy="520700"/>
        </p:xfrm>
        <a:graphic>
          <a:graphicData uri="http://schemas.openxmlformats.org/presentationml/2006/ole">
            <mc:AlternateContent xmlns:mc="http://schemas.openxmlformats.org/markup-compatibility/2006">
              <mc:Choice xmlns:v="urn:schemas-microsoft-com:vml" Requires="v">
                <p:oleObj name="Equation" r:id="rId3" imgW="1485900" imgH="520700" progId="Equation.DSMT4">
                  <p:embed/>
                </p:oleObj>
              </mc:Choice>
              <mc:Fallback>
                <p:oleObj name="Equation" r:id="rId3" imgW="1485900" imgH="5207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254456"/>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899160" y="3200400"/>
            <a:ext cx="4206240" cy="2554545"/>
          </a:xfrm>
          <a:prstGeom prst="rect">
            <a:avLst/>
          </a:prstGeom>
        </p:spPr>
        <p:txBody>
          <a:bodyPr wrap="square">
            <a:spAutoFit/>
          </a:bodyPr>
          <a:lstStyle/>
          <a:p>
            <a:r>
              <a:rPr lang="en-US" sz="2000" dirty="0">
                <a:solidFill>
                  <a:srgbClr val="008080"/>
                </a:solidFill>
              </a:rPr>
              <a:t>For this function, </a:t>
            </a:r>
            <a:r>
              <a:rPr lang="en-US" sz="2000" i="1" dirty="0">
                <a:solidFill>
                  <a:srgbClr val="008080"/>
                </a:solidFill>
              </a:rPr>
              <a:t>f</a:t>
            </a:r>
            <a:r>
              <a:rPr lang="en-US" sz="2000" dirty="0">
                <a:solidFill>
                  <a:srgbClr val="008080"/>
                </a:solidFill>
              </a:rPr>
              <a:t> ′(</a:t>
            </a:r>
            <a:r>
              <a:rPr lang="en-US" sz="2000" i="1" dirty="0">
                <a:solidFill>
                  <a:srgbClr val="008080"/>
                </a:solidFill>
              </a:rPr>
              <a:t>x</a:t>
            </a:r>
            <a:r>
              <a:rPr lang="en-US" sz="2000" dirty="0">
                <a:solidFill>
                  <a:srgbClr val="008080"/>
                </a:solidFill>
              </a:rPr>
              <a:t>) exists at every point except for </a:t>
            </a:r>
            <a:r>
              <a:rPr lang="en-US" sz="2000" i="1" dirty="0">
                <a:solidFill>
                  <a:srgbClr val="008080"/>
                </a:solidFill>
              </a:rPr>
              <a:t>x</a:t>
            </a:r>
            <a:r>
              <a:rPr lang="en-US" sz="2000" dirty="0">
                <a:solidFill>
                  <a:srgbClr val="008080"/>
                </a:solidFill>
              </a:rPr>
              <a:t> = 0. In general, the functions usually studied in introductory and intermediate algebra or college algebra are “well‑behaved” from the calculus point of view. They usually are differentiable except at obvious 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225040"/>
          </a:xfrm>
          <a:solidFill>
            <a:srgbClr val="FFFFCC"/>
          </a:solidFill>
          <a:ln w="28575">
            <a:solidFill>
              <a:srgbClr val="000000"/>
            </a:solidFill>
          </a:ln>
        </p:spPr>
        <p:txBody>
          <a:bodyPr/>
          <a:lstStyle/>
          <a:p>
            <a:pPr algn="ctr"/>
            <a:r>
              <a:rPr lang="en-US" b="1" dirty="0">
                <a:solidFill>
                  <a:srgbClr val="000000"/>
                </a:solidFill>
              </a:rPr>
              <a:t>Continuity at </a:t>
            </a:r>
            <a:r>
              <a:rPr lang="en-US" b="1" i="1" dirty="0">
                <a:solidFill>
                  <a:srgbClr val="000000"/>
                </a:solidFill>
              </a:rPr>
              <a:t>x</a:t>
            </a:r>
            <a:r>
              <a:rPr lang="en-US" b="1" dirty="0">
                <a:solidFill>
                  <a:srgbClr val="000000"/>
                </a:solidFill>
              </a:rPr>
              <a:t> = </a:t>
            </a:r>
            <a:r>
              <a:rPr lang="en-US" b="1" i="1" dirty="0">
                <a:solidFill>
                  <a:srgbClr val="000000"/>
                </a:solidFill>
              </a:rPr>
              <a:t>a</a:t>
            </a:r>
          </a:p>
          <a:p>
            <a:r>
              <a:rPr lang="en-US" dirty="0">
                <a:solidFill>
                  <a:srgbClr val="000000"/>
                </a:solidFill>
              </a:rPr>
              <a:t>The function </a:t>
            </a:r>
            <a:r>
              <a:rPr lang="en-US" i="1" dirty="0">
                <a:solidFill>
                  <a:srgbClr val="000000"/>
                </a:solidFill>
              </a:rPr>
              <a:t>f</a:t>
            </a:r>
            <a:r>
              <a:rPr lang="en-US" dirty="0">
                <a:solidFill>
                  <a:srgbClr val="000000"/>
                </a:solidFill>
              </a:rPr>
              <a:t> is </a:t>
            </a:r>
            <a:r>
              <a:rPr lang="en-US" b="1" dirty="0">
                <a:solidFill>
                  <a:srgbClr val="C00000"/>
                </a:solidFill>
              </a:rPr>
              <a:t>continuous</a:t>
            </a:r>
            <a:r>
              <a:rPr lang="en-US" dirty="0">
                <a:solidFill>
                  <a:srgbClr val="000000"/>
                </a:solidFill>
              </a:rPr>
              <a:t> </a:t>
            </a:r>
            <a:r>
              <a:rPr lang="en-US" b="1" dirty="0">
                <a:solidFill>
                  <a:srgbClr val="C00000"/>
                </a:solidFill>
              </a:rPr>
              <a:t>at </a:t>
            </a:r>
            <a:r>
              <a:rPr lang="en-US" b="1" i="1" dirty="0">
                <a:solidFill>
                  <a:srgbClr val="C00000"/>
                </a:solidFill>
              </a:rPr>
              <a:t>x</a:t>
            </a:r>
            <a:r>
              <a:rPr lang="en-US" dirty="0">
                <a:solidFill>
                  <a:srgbClr val="C00000"/>
                </a:solidFill>
              </a:rPr>
              <a:t> = </a:t>
            </a:r>
            <a:r>
              <a:rPr lang="en-US" b="1" i="1" dirty="0">
                <a:solidFill>
                  <a:srgbClr val="C00000"/>
                </a:solidFill>
              </a:rPr>
              <a:t>a</a:t>
            </a:r>
            <a:r>
              <a:rPr lang="en-US" dirty="0">
                <a:solidFill>
                  <a:srgbClr val="000000"/>
                </a:solidFill>
              </a:rPr>
              <a:t> if and only if</a:t>
            </a:r>
            <a:endParaRPr lang="en-US" kern="900" dirty="0">
              <a:solidFill>
                <a:srgbClr val="000000"/>
              </a:solidFill>
            </a:endParaRPr>
          </a:p>
          <a:p>
            <a:endParaRPr lang="en-US" kern="900" dirty="0">
              <a:solidFill>
                <a:srgbClr val="000000"/>
              </a:solidFill>
            </a:endParaRPr>
          </a:p>
        </p:txBody>
      </p:sp>
      <p:graphicFrame>
        <p:nvGraphicFramePr>
          <p:cNvPr id="337922" name="Object 2"/>
          <p:cNvGraphicFramePr>
            <a:graphicFrameLocks noChangeAspect="1"/>
          </p:cNvGraphicFramePr>
          <p:nvPr/>
        </p:nvGraphicFramePr>
        <p:xfrm>
          <a:off x="2336800" y="2501900"/>
          <a:ext cx="4470400" cy="622300"/>
        </p:xfrm>
        <a:graphic>
          <a:graphicData uri="http://schemas.openxmlformats.org/presentationml/2006/ole">
            <mc:AlternateContent xmlns:mc="http://schemas.openxmlformats.org/markup-compatibility/2006">
              <mc:Choice xmlns:v="urn:schemas-microsoft-com:vml" Requires="v">
                <p:oleObj name="Equation" r:id="rId2" imgW="4470400" imgH="622300" progId="Equation.DSMT4">
                  <p:embed/>
                </p:oleObj>
              </mc:Choice>
              <mc:Fallback>
                <p:oleObj name="Equation" r:id="rId2" imgW="4470400" imgH="6223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0" y="2501900"/>
                        <a:ext cx="4470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3625608"/>
          </a:xfrm>
          <a:noFill/>
          <a:ln w="28575">
            <a:solidFill>
              <a:srgbClr val="FF0000"/>
            </a:solidFill>
          </a:ln>
        </p:spPr>
        <p:txBody>
          <a:bodyPr>
            <a:spAutoFit/>
          </a:bodyPr>
          <a:lstStyle/>
          <a:p>
            <a:pPr algn="ctr"/>
            <a:r>
              <a:rPr lang="en-US" b="1" dirty="0">
                <a:solidFill>
                  <a:srgbClr val="000000"/>
                </a:solidFill>
              </a:rPr>
              <a:t>Note</a:t>
            </a:r>
          </a:p>
          <a:p>
            <a:r>
              <a:rPr lang="en-US" dirty="0">
                <a:solidFill>
                  <a:srgbClr val="000000"/>
                </a:solidFill>
              </a:rPr>
              <a:t>Informally, continuous functions can be drawn without lifting one’s pencil from the paper. Every differentiable function is continuous, but not every continuous function is differentiable (see Example 2b). Put another way, differentiability is a more restrictive condition − it requires that a function be both continuous, smooth, and without vertical tangents.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 </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Continuous Function on an Interval</a:t>
            </a:r>
          </a:p>
          <a:p>
            <a:r>
              <a:rPr lang="en-US" dirty="0">
                <a:solidFill>
                  <a:srgbClr val="000000"/>
                </a:solidFill>
              </a:rPr>
              <a:t>A function </a:t>
            </a:r>
            <a:r>
              <a:rPr lang="en-US" i="1" dirty="0">
                <a:solidFill>
                  <a:srgbClr val="000000"/>
                </a:solidFill>
              </a:rPr>
              <a:t>f</a:t>
            </a:r>
            <a:r>
              <a:rPr lang="en-US" dirty="0">
                <a:solidFill>
                  <a:srgbClr val="000000"/>
                </a:solidFill>
              </a:rPr>
              <a:t> is </a:t>
            </a:r>
            <a:r>
              <a:rPr lang="en-US" b="1" dirty="0">
                <a:solidFill>
                  <a:srgbClr val="C00000"/>
                </a:solidFill>
              </a:rPr>
              <a:t>continuous on an interval </a:t>
            </a:r>
            <a:r>
              <a:rPr lang="en-US" dirty="0">
                <a:solidFill>
                  <a:srgbClr val="000000"/>
                </a:solidFill>
              </a:rPr>
              <a:t>(</a:t>
            </a:r>
            <a:r>
              <a:rPr lang="en-US" i="1" dirty="0">
                <a:solidFill>
                  <a:srgbClr val="000000"/>
                </a:solidFill>
              </a:rPr>
              <a:t>x</a:t>
            </a:r>
            <a:r>
              <a:rPr lang="en-US" baseline="-25000" dirty="0">
                <a:solidFill>
                  <a:srgbClr val="000000"/>
                </a:solidFill>
              </a:rPr>
              <a:t>1</a:t>
            </a:r>
            <a:r>
              <a:rPr lang="en-US" dirty="0">
                <a:solidFill>
                  <a:srgbClr val="000000"/>
                </a:solidFill>
              </a:rPr>
              <a:t>, </a:t>
            </a:r>
            <a:r>
              <a:rPr lang="en-US" i="1" dirty="0">
                <a:solidFill>
                  <a:srgbClr val="000000"/>
                </a:solidFill>
              </a:rPr>
              <a:t>x</a:t>
            </a:r>
            <a:r>
              <a:rPr lang="en-US" baseline="-25000" dirty="0">
                <a:solidFill>
                  <a:srgbClr val="000000"/>
                </a:solidFill>
              </a:rPr>
              <a:t>2</a:t>
            </a:r>
            <a:r>
              <a:rPr lang="en-US" dirty="0">
                <a:solidFill>
                  <a:srgbClr val="000000"/>
                </a:solidFill>
              </a:rPr>
              <a:t>) provided the function is continuous at </a:t>
            </a:r>
            <a:r>
              <a:rPr lang="en-US" i="1" dirty="0">
                <a:solidFill>
                  <a:srgbClr val="000000"/>
                </a:solidFill>
              </a:rPr>
              <a:t>x</a:t>
            </a:r>
            <a:r>
              <a:rPr lang="en-US" dirty="0">
                <a:solidFill>
                  <a:srgbClr val="000000"/>
                </a:solidFill>
              </a:rPr>
              <a:t> = </a:t>
            </a:r>
            <a:r>
              <a:rPr lang="en-US" i="1" dirty="0">
                <a:solidFill>
                  <a:srgbClr val="000000"/>
                </a:solidFill>
              </a:rPr>
              <a:t>a</a:t>
            </a:r>
            <a:r>
              <a:rPr lang="en-US" dirty="0">
                <a:solidFill>
                  <a:srgbClr val="000000"/>
                </a:solidFill>
              </a:rPr>
              <a:t> for every number </a:t>
            </a:r>
            <a:r>
              <a:rPr lang="en-US" i="1" dirty="0">
                <a:solidFill>
                  <a:srgbClr val="000000"/>
                </a:solidFill>
              </a:rPr>
              <a:t>a</a:t>
            </a:r>
            <a:r>
              <a:rPr lang="en-US" dirty="0">
                <a:solidFill>
                  <a:srgbClr val="000000"/>
                </a:solidFill>
              </a:rPr>
              <a:t> with </a:t>
            </a:r>
            <a:r>
              <a:rPr lang="en-US" i="1" dirty="0">
                <a:solidFill>
                  <a:srgbClr val="000000"/>
                </a:solidFill>
              </a:rPr>
              <a:t>x</a:t>
            </a:r>
            <a:r>
              <a:rPr lang="en-US" baseline="-25000" dirty="0">
                <a:solidFill>
                  <a:srgbClr val="000000"/>
                </a:solidFill>
              </a:rPr>
              <a:t>1</a:t>
            </a:r>
            <a:r>
              <a:rPr lang="en-US" dirty="0">
                <a:solidFill>
                  <a:srgbClr val="000000"/>
                </a:solidFill>
              </a:rPr>
              <a:t> &lt; </a:t>
            </a:r>
            <a:r>
              <a:rPr lang="en-US" i="1" dirty="0">
                <a:solidFill>
                  <a:srgbClr val="000000"/>
                </a:solidFill>
              </a:rPr>
              <a:t>a</a:t>
            </a:r>
            <a:r>
              <a:rPr lang="en-US" dirty="0">
                <a:solidFill>
                  <a:srgbClr val="000000"/>
                </a:solidFill>
              </a:rPr>
              <a:t> &lt; </a:t>
            </a:r>
            <a:r>
              <a:rPr lang="en-US" i="1" dirty="0">
                <a:solidFill>
                  <a:srgbClr val="000000"/>
                </a:solidFill>
              </a:rPr>
              <a:t>x</a:t>
            </a:r>
            <a:r>
              <a:rPr lang="en-US" baseline="-25000" dirty="0">
                <a:solidFill>
                  <a:srgbClr val="000000"/>
                </a:solidFill>
              </a:rPr>
              <a:t>2</a:t>
            </a:r>
            <a:r>
              <a:rPr lang="en-US" dirty="0">
                <a:solidFill>
                  <a:srgbClr val="000000"/>
                </a:solidFill>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Using the Definition of Derivative</a:t>
            </a:r>
          </a:p>
        </p:txBody>
      </p:sp>
      <p:sp>
        <p:nvSpPr>
          <p:cNvPr id="3" name="Content Placeholder 2"/>
          <p:cNvSpPr>
            <a:spLocks noGrp="1"/>
          </p:cNvSpPr>
          <p:nvPr>
            <p:ph idx="1"/>
          </p:nvPr>
        </p:nvSpPr>
        <p:spPr/>
        <p:txBody>
          <a:bodyPr/>
          <a:lstStyle/>
          <a:p>
            <a:r>
              <a:rPr lang="en-US" dirty="0"/>
              <a:t>Use the definition of derivative to find</a:t>
            </a:r>
          </a:p>
          <a:p>
            <a:endParaRPr lang="en-US" dirty="0"/>
          </a:p>
          <a:p>
            <a:r>
              <a:rPr lang="en-US" b="1" dirty="0"/>
              <a:t>Solution</a:t>
            </a:r>
            <a:r>
              <a:rPr lang="en-US" dirty="0"/>
              <a:t>: </a:t>
            </a:r>
          </a:p>
          <a:p>
            <a:pPr>
              <a:tabLst>
                <a:tab pos="1204913" algn="l"/>
              </a:tabLst>
            </a:pPr>
            <a:r>
              <a:rPr lang="en-US" b="1" dirty="0"/>
              <a:t>Step 1:</a:t>
            </a:r>
          </a:p>
          <a:p>
            <a:pPr>
              <a:tabLst>
                <a:tab pos="1204913" algn="l"/>
              </a:tabLst>
            </a:pPr>
            <a:r>
              <a:rPr lang="en-US" dirty="0"/>
              <a:t>Form the difference quotient, </a:t>
            </a:r>
          </a:p>
          <a:p>
            <a:pPr>
              <a:tabLst>
                <a:tab pos="1204913" algn="l"/>
              </a:tabLst>
            </a:pPr>
            <a:endParaRPr lang="en-US" sz="1000" dirty="0"/>
          </a:p>
          <a:p>
            <a:pPr>
              <a:tabLst>
                <a:tab pos="1204913" algn="l"/>
              </a:tabLst>
            </a:pPr>
            <a:r>
              <a:rPr lang="en-US" dirty="0"/>
              <a:t>Here we begin with the two points (</a:t>
            </a:r>
            <a:r>
              <a:rPr lang="en-US" i="1" dirty="0"/>
              <a:t>x</a:t>
            </a:r>
            <a:r>
              <a:rPr lang="en-US" dirty="0"/>
              <a:t>, </a:t>
            </a:r>
            <a:r>
              <a:rPr lang="en-US" i="1" dirty="0"/>
              <a:t>f</a:t>
            </a:r>
            <a:r>
              <a:rPr lang="en-US" dirty="0"/>
              <a:t>(</a:t>
            </a:r>
            <a:r>
              <a:rPr lang="en-US" i="1" dirty="0"/>
              <a:t>x</a:t>
            </a:r>
            <a:r>
              <a:rPr lang="en-US" dirty="0"/>
              <a:t>)) and </a:t>
            </a:r>
          </a:p>
          <a:p>
            <a:pPr>
              <a:tabLst>
                <a:tab pos="1204913" algn="l"/>
              </a:tabLst>
            </a:pPr>
            <a:r>
              <a:rPr lang="en-US" dirty="0"/>
              <a:t>(</a:t>
            </a:r>
            <a:r>
              <a:rPr lang="en-US" i="1" dirty="0"/>
              <a:t>x </a:t>
            </a:r>
            <a:r>
              <a:rPr lang="en-US" dirty="0"/>
              <a:t>+ </a:t>
            </a:r>
            <a:r>
              <a:rPr lang="en-US" i="1" dirty="0"/>
              <a:t>h</a:t>
            </a:r>
            <a:r>
              <a:rPr lang="en-US" dirty="0"/>
              <a:t>, </a:t>
            </a:r>
            <a:r>
              <a:rPr lang="en-US" i="1" dirty="0"/>
              <a:t>f</a:t>
            </a:r>
            <a:r>
              <a:rPr lang="en-US" dirty="0"/>
              <a:t>(</a:t>
            </a:r>
            <a:r>
              <a:rPr lang="en-US" i="1" dirty="0"/>
              <a:t>x </a:t>
            </a:r>
            <a:r>
              <a:rPr lang="en-US" dirty="0"/>
              <a:t>+ </a:t>
            </a:r>
            <a:r>
              <a:rPr lang="en-US" i="1" dirty="0"/>
              <a:t>h</a:t>
            </a:r>
            <a:r>
              <a:rPr lang="en-US" dirty="0"/>
              <a:t>)).</a:t>
            </a:r>
          </a:p>
        </p:txBody>
      </p:sp>
      <p:graphicFrame>
        <p:nvGraphicFramePr>
          <p:cNvPr id="338946" name="Object 2"/>
          <p:cNvGraphicFramePr>
            <a:graphicFrameLocks noChangeAspect="1"/>
          </p:cNvGraphicFramePr>
          <p:nvPr/>
        </p:nvGraphicFramePr>
        <p:xfrm>
          <a:off x="3175000" y="1907844"/>
          <a:ext cx="2794000" cy="482600"/>
        </p:xfrm>
        <a:graphic>
          <a:graphicData uri="http://schemas.openxmlformats.org/presentationml/2006/ole">
            <mc:AlternateContent xmlns:mc="http://schemas.openxmlformats.org/markup-compatibility/2006">
              <mc:Choice xmlns:v="urn:schemas-microsoft-com:vml" Requires="v">
                <p:oleObj name="Equation" r:id="rId2" imgW="2794000" imgH="482600" progId="Equation.DSMT4">
                  <p:embed/>
                </p:oleObj>
              </mc:Choice>
              <mc:Fallback>
                <p:oleObj name="Equation" r:id="rId2" imgW="2794000" imgH="482600" progId="Equation.DSMT4">
                  <p:embed/>
                  <p:pic>
                    <p:nvPicPr>
                      <p:cNvPr id="0"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1907844"/>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7" name="Object 3"/>
          <p:cNvGraphicFramePr>
            <a:graphicFrameLocks noChangeAspect="1"/>
          </p:cNvGraphicFramePr>
          <p:nvPr>
            <p:extLst>
              <p:ext uri="{D42A27DB-BD31-4B8C-83A1-F6EECF244321}">
                <p14:modId xmlns:p14="http://schemas.microsoft.com/office/powerpoint/2010/main" val="1240791325"/>
              </p:ext>
            </p:extLst>
          </p:nvPr>
        </p:nvGraphicFramePr>
        <p:xfrm>
          <a:off x="4966648" y="3193388"/>
          <a:ext cx="584200" cy="838200"/>
        </p:xfrm>
        <a:graphic>
          <a:graphicData uri="http://schemas.openxmlformats.org/presentationml/2006/ole">
            <mc:AlternateContent xmlns:mc="http://schemas.openxmlformats.org/markup-compatibility/2006">
              <mc:Choice xmlns:v="urn:schemas-microsoft-com:vml" Requires="v">
                <p:oleObj name="Equation" r:id="rId4" imgW="583947" imgH="837836" progId="Equation.DSMT4">
                  <p:embed/>
                </p:oleObj>
              </mc:Choice>
              <mc:Fallback>
                <p:oleObj name="Equation" r:id="rId4" imgW="583947" imgH="837836"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6648" y="3193388"/>
                        <a:ext cx="58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948" name="Object 4"/>
          <p:cNvGraphicFramePr>
            <a:graphicFrameLocks noChangeAspect="1"/>
          </p:cNvGraphicFramePr>
          <p:nvPr/>
        </p:nvGraphicFramePr>
        <p:xfrm>
          <a:off x="582304" y="5286044"/>
          <a:ext cx="6769100" cy="469900"/>
        </p:xfrm>
        <a:graphic>
          <a:graphicData uri="http://schemas.openxmlformats.org/presentationml/2006/ole">
            <mc:AlternateContent xmlns:mc="http://schemas.openxmlformats.org/markup-compatibility/2006">
              <mc:Choice xmlns:v="urn:schemas-microsoft-com:vml" Requires="v">
                <p:oleObj name="Equation" r:id="rId6" imgW="6769100" imgH="469900" progId="Equation.DSMT4">
                  <p:embed/>
                </p:oleObj>
              </mc:Choice>
              <mc:Fallback>
                <p:oleObj name="Equation" r:id="rId6" imgW="6769100" imgH="46990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304" y="5286044"/>
                        <a:ext cx="676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89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8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r>
              <a:rPr lang="en-US" dirty="0"/>
              <a:t>Inserting these expressions into the difference quotient, we get:</a:t>
            </a:r>
          </a:p>
          <a:p>
            <a:endParaRPr lang="en-US" dirty="0"/>
          </a:p>
          <a:p>
            <a:endParaRPr lang="en-US" dirty="0"/>
          </a:p>
          <a:p>
            <a:endParaRPr lang="en-US" dirty="0"/>
          </a:p>
        </p:txBody>
      </p:sp>
      <p:graphicFrame>
        <p:nvGraphicFramePr>
          <p:cNvPr id="11268" name="Object 4"/>
          <p:cNvGraphicFramePr>
            <a:graphicFrameLocks noChangeAspect="1"/>
          </p:cNvGraphicFramePr>
          <p:nvPr/>
        </p:nvGraphicFramePr>
        <p:xfrm>
          <a:off x="5029200" y="2321256"/>
          <a:ext cx="2133600" cy="952500"/>
        </p:xfrm>
        <a:graphic>
          <a:graphicData uri="http://schemas.openxmlformats.org/presentationml/2006/ole">
            <mc:AlternateContent xmlns:mc="http://schemas.openxmlformats.org/markup-compatibility/2006">
              <mc:Choice xmlns:v="urn:schemas-microsoft-com:vml" Requires="v">
                <p:oleObj name="Equation" r:id="rId2" imgW="2133360" imgH="952200" progId="Equation.DSMT4">
                  <p:embed/>
                </p:oleObj>
              </mc:Choice>
              <mc:Fallback>
                <p:oleObj name="Equation" r:id="rId2" imgW="2133360" imgH="9522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21256"/>
                        <a:ext cx="2133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981200" y="2438400"/>
          <a:ext cx="495300" cy="838200"/>
        </p:xfrm>
        <a:graphic>
          <a:graphicData uri="http://schemas.openxmlformats.org/presentationml/2006/ole">
            <mc:AlternateContent xmlns:mc="http://schemas.openxmlformats.org/markup-compatibility/2006">
              <mc:Choice xmlns:v="urn:schemas-microsoft-com:vml" Requires="v">
                <p:oleObj name="Equation" r:id="rId4" imgW="495000" imgH="838080" progId="Equation.DSMT4">
                  <p:embed/>
                </p:oleObj>
              </mc:Choice>
              <mc:Fallback>
                <p:oleObj name="Equation" r:id="rId4" imgW="49500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38400"/>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492992" y="2397456"/>
          <a:ext cx="2489200" cy="876300"/>
        </p:xfrm>
        <a:graphic>
          <a:graphicData uri="http://schemas.openxmlformats.org/presentationml/2006/ole">
            <mc:AlternateContent xmlns:mc="http://schemas.openxmlformats.org/markup-compatibility/2006">
              <mc:Choice xmlns:v="urn:schemas-microsoft-com:vml" Requires="v">
                <p:oleObj name="Equation" r:id="rId6" imgW="2489040" imgH="876240" progId="Equation.DSMT4">
                  <p:embed/>
                </p:oleObj>
              </mc:Choice>
              <mc:Fallback>
                <p:oleObj name="Equation" r:id="rId6" imgW="2489040" imgH="876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2992" y="2397456"/>
                        <a:ext cx="2489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b="1" dirty="0"/>
              <a:t>Step 2:	</a:t>
            </a:r>
            <a:r>
              <a:rPr lang="en-US" dirty="0"/>
              <a:t>Simplify the difference quotient.</a:t>
            </a:r>
          </a:p>
          <a:p>
            <a:endParaRPr lang="en-US" dirty="0"/>
          </a:p>
        </p:txBody>
      </p:sp>
      <p:graphicFrame>
        <p:nvGraphicFramePr>
          <p:cNvPr id="12292" name="Object 4"/>
          <p:cNvGraphicFramePr>
            <a:graphicFrameLocks noChangeAspect="1"/>
          </p:cNvGraphicFramePr>
          <p:nvPr/>
        </p:nvGraphicFramePr>
        <p:xfrm>
          <a:off x="4482152" y="1994848"/>
          <a:ext cx="2768600" cy="876300"/>
        </p:xfrm>
        <a:graphic>
          <a:graphicData uri="http://schemas.openxmlformats.org/presentationml/2006/ole">
            <mc:AlternateContent xmlns:mc="http://schemas.openxmlformats.org/markup-compatibility/2006">
              <mc:Choice xmlns:v="urn:schemas-microsoft-com:vml" Requires="v">
                <p:oleObj name="Equation" r:id="rId2" imgW="2768400" imgH="876240" progId="Equation.DSMT4">
                  <p:embed/>
                </p:oleObj>
              </mc:Choice>
              <mc:Fallback>
                <p:oleObj name="Equation" r:id="rId2" imgW="2768400" imgH="8762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152" y="1994848"/>
                        <a:ext cx="2768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482152" y="2971800"/>
          <a:ext cx="1511300" cy="876300"/>
        </p:xfrm>
        <a:graphic>
          <a:graphicData uri="http://schemas.openxmlformats.org/presentationml/2006/ole">
            <mc:AlternateContent xmlns:mc="http://schemas.openxmlformats.org/markup-compatibility/2006">
              <mc:Choice xmlns:v="urn:schemas-microsoft-com:vml" Requires="v">
                <p:oleObj name="Equation" r:id="rId4" imgW="1511280" imgH="876240" progId="Equation.DSMT4">
                  <p:embed/>
                </p:oleObj>
              </mc:Choice>
              <mc:Fallback>
                <p:oleObj name="Equation" r:id="rId4" imgW="1511280" imgH="8762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152" y="2971800"/>
                        <a:ext cx="1511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4482152" y="3998913"/>
          <a:ext cx="1663700" cy="876300"/>
        </p:xfrm>
        <a:graphic>
          <a:graphicData uri="http://schemas.openxmlformats.org/presentationml/2006/ole">
            <mc:AlternateContent xmlns:mc="http://schemas.openxmlformats.org/markup-compatibility/2006">
              <mc:Choice xmlns:v="urn:schemas-microsoft-com:vml" Requires="v">
                <p:oleObj name="Equation" r:id="rId6" imgW="1663560" imgH="876240" progId="Equation.DSMT4">
                  <p:embed/>
                </p:oleObj>
              </mc:Choice>
              <mc:Fallback>
                <p:oleObj name="Equation" r:id="rId6" imgW="1663560" imgH="876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2152" y="3998913"/>
                        <a:ext cx="1663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4482152" y="5070144"/>
          <a:ext cx="1143000" cy="292100"/>
        </p:xfrm>
        <a:graphic>
          <a:graphicData uri="http://schemas.openxmlformats.org/presentationml/2006/ole">
            <mc:AlternateContent xmlns:mc="http://schemas.openxmlformats.org/markup-compatibility/2006">
              <mc:Choice xmlns:v="urn:schemas-microsoft-com:vml" Requires="v">
                <p:oleObj name="Equation" r:id="rId8" imgW="1143000" imgH="291960" progId="Equation.DSMT4">
                  <p:embed/>
                </p:oleObj>
              </mc:Choice>
              <mc:Fallback>
                <p:oleObj name="Equation" r:id="rId8" imgW="1143000" imgH="291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2152" y="5070144"/>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4686300" y="40767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219700" y="46101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296" name="Object 8"/>
          <p:cNvGraphicFramePr>
            <a:graphicFrameLocks noChangeAspect="1"/>
          </p:cNvGraphicFramePr>
          <p:nvPr/>
        </p:nvGraphicFramePr>
        <p:xfrm>
          <a:off x="1877704" y="2030104"/>
          <a:ext cx="495300" cy="838200"/>
        </p:xfrm>
        <a:graphic>
          <a:graphicData uri="http://schemas.openxmlformats.org/presentationml/2006/ole">
            <mc:AlternateContent xmlns:mc="http://schemas.openxmlformats.org/markup-compatibility/2006">
              <mc:Choice xmlns:v="urn:schemas-microsoft-com:vml" Requires="v">
                <p:oleObj name="Equation" r:id="rId10" imgW="495000" imgH="838080" progId="Equation.DSMT4">
                  <p:embed/>
                </p:oleObj>
              </mc:Choice>
              <mc:Fallback>
                <p:oleObj name="Equation" r:id="rId10" imgW="495000" imgH="838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7704" y="2030104"/>
                        <a:ext cx="49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7" name="Object 9"/>
          <p:cNvGraphicFramePr>
            <a:graphicFrameLocks noChangeAspect="1"/>
          </p:cNvGraphicFramePr>
          <p:nvPr/>
        </p:nvGraphicFramePr>
        <p:xfrm>
          <a:off x="2397456" y="1905000"/>
          <a:ext cx="2057400" cy="952500"/>
        </p:xfrm>
        <a:graphic>
          <a:graphicData uri="http://schemas.openxmlformats.org/presentationml/2006/ole">
            <mc:AlternateContent xmlns:mc="http://schemas.openxmlformats.org/markup-compatibility/2006">
              <mc:Choice xmlns:v="urn:schemas-microsoft-com:vml" Requires="v">
                <p:oleObj name="Equation" r:id="rId12" imgW="2057400" imgH="952200" progId="Equation.DSMT4">
                  <p:embed/>
                </p:oleObj>
              </mc:Choice>
              <mc:Fallback>
                <p:oleObj name="Equation" r:id="rId12" imgW="2057400" imgH="9522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7456" y="1905000"/>
                        <a:ext cx="205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b="1" dirty="0"/>
              <a:t>Step 3:	</a:t>
            </a:r>
            <a:r>
              <a:rPr lang="en-US" dirty="0"/>
              <a:t>Compute or determine the limit as </a:t>
            </a:r>
            <a:r>
              <a:rPr lang="en-US" i="1" dirty="0"/>
              <a:t>h</a:t>
            </a:r>
            <a:r>
              <a:rPr lang="en-US" dirty="0"/>
              <a:t> </a:t>
            </a:r>
            <a:r>
              <a:rPr lang="en-US" dirty="0">
                <a:sym typeface="Symbol" panose="05050102010706020507" pitchFamily="18" charset="2"/>
              </a:rPr>
              <a:t></a:t>
            </a:r>
            <a:r>
              <a:rPr lang="en-US" dirty="0"/>
              <a:t> 0.</a:t>
            </a:r>
          </a:p>
          <a:p>
            <a:pPr>
              <a:tabLst>
                <a:tab pos="1258888" algn="l"/>
              </a:tabLst>
            </a:pPr>
            <a:endParaRPr lang="en-US" dirty="0"/>
          </a:p>
          <a:p>
            <a:pPr>
              <a:tabLst>
                <a:tab pos="1258888" algn="l"/>
              </a:tabLst>
            </a:pPr>
            <a:endParaRPr lang="en-US" dirty="0"/>
          </a:p>
          <a:p>
            <a:pPr>
              <a:tabLst>
                <a:tab pos="1258888" algn="l"/>
              </a:tabLst>
            </a:pPr>
            <a:r>
              <a:rPr lang="en-US" dirty="0"/>
              <a:t>It is easy to see that, at any point on the line </a:t>
            </a:r>
            <a:r>
              <a:rPr lang="en-US" i="1" dirty="0"/>
              <a:t>y</a:t>
            </a:r>
            <a:r>
              <a:rPr lang="en-US" dirty="0"/>
              <a:t> = </a:t>
            </a:r>
            <a:r>
              <a:rPr lang="en-US" i="1" dirty="0"/>
              <a:t>x</a:t>
            </a:r>
            <a:r>
              <a:rPr lang="en-US" dirty="0"/>
              <a:t>, the slope is 1. We now put several results in a table and we see a pattern:</a:t>
            </a:r>
          </a:p>
        </p:txBody>
      </p:sp>
      <p:graphicFrame>
        <p:nvGraphicFramePr>
          <p:cNvPr id="10" name="Table 9"/>
          <p:cNvGraphicFramePr>
            <a:graphicFrameLocks noGrp="1"/>
          </p:cNvGraphicFramePr>
          <p:nvPr/>
        </p:nvGraphicFramePr>
        <p:xfrm>
          <a:off x="3505200" y="4191000"/>
          <a:ext cx="1981200" cy="158496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64160">
                <a:tc>
                  <a:txBody>
                    <a:bodyPr/>
                    <a:lstStyle/>
                    <a:p>
                      <a:pPr algn="ctr"/>
                      <a:r>
                        <a:rPr lang="en-US" sz="2000" i="1" dirty="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dirty="0"/>
                        <a:t>y</a:t>
                      </a:r>
                      <a:r>
                        <a:rPr lang="en-US" sz="2000" i="1" dirty="0">
                          <a:sym typeface="Symbol"/>
                        </a:rPr>
                        <a:t></a:t>
                      </a:r>
                      <a:endParaRPr lang="en-US" sz="2000" dirty="0"/>
                    </a:p>
                  </a:txBody>
                  <a:tcPr/>
                </a:tc>
                <a:extLst>
                  <a:ext uri="{0D108BD9-81ED-4DB2-BD59-A6C34878D82A}">
                    <a16:rowId xmlns:a16="http://schemas.microsoft.com/office/drawing/2014/main" val="10000"/>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1</a:t>
                      </a:r>
                    </a:p>
                  </a:txBody>
                  <a:tcPr/>
                </a:tc>
                <a:extLst>
                  <a:ext uri="{0D108BD9-81ED-4DB2-BD59-A6C34878D82A}">
                    <a16:rowId xmlns:a16="http://schemas.microsoft.com/office/drawing/2014/main" val="10001"/>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2</a:t>
                      </a:r>
                      <a:endParaRPr lang="en-US" sz="2000" i="0" kern="1200" baseline="0" dirty="0">
                        <a:solidFill>
                          <a:srgbClr val="000000"/>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2</a:t>
                      </a:r>
                      <a:r>
                        <a:rPr lang="en-US" sz="2000" i="1" kern="1200" baseline="0" dirty="0">
                          <a:solidFill>
                            <a:srgbClr val="000000"/>
                          </a:solidFill>
                          <a:latin typeface="+mn-lt"/>
                          <a:ea typeface="+mn-ea"/>
                          <a:cs typeface="+mn-cs"/>
                        </a:rPr>
                        <a:t>x</a:t>
                      </a:r>
                    </a:p>
                  </a:txBody>
                  <a:tcPr/>
                </a:tc>
                <a:extLst>
                  <a:ext uri="{0D108BD9-81ED-4DB2-BD59-A6C34878D82A}">
                    <a16:rowId xmlns:a16="http://schemas.microsoft.com/office/drawing/2014/main" val="10002"/>
                  </a:ext>
                </a:extLst>
              </a:tr>
              <a:tr h="264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kern="1200" baseline="0" dirty="0">
                          <a:solidFill>
                            <a:srgbClr val="000000"/>
                          </a:solidFill>
                          <a:latin typeface="+mn-lt"/>
                          <a:ea typeface="+mn-ea"/>
                          <a:cs typeface="+mn-cs"/>
                        </a:rPr>
                        <a:t>3</a:t>
                      </a:r>
                      <a:r>
                        <a:rPr lang="en-US" sz="2000" i="1" kern="1200" baseline="0" dirty="0">
                          <a:solidFill>
                            <a:srgbClr val="000000"/>
                          </a:solidFill>
                          <a:latin typeface="+mn-lt"/>
                          <a:ea typeface="+mn-ea"/>
                          <a:cs typeface="+mn-cs"/>
                        </a:rPr>
                        <a:t>x</a:t>
                      </a:r>
                      <a:r>
                        <a:rPr lang="en-US" sz="2000" i="0" kern="1200" baseline="30000" dirty="0">
                          <a:solidFill>
                            <a:srgbClr val="000000"/>
                          </a:solidFill>
                          <a:latin typeface="+mn-lt"/>
                          <a:ea typeface="+mn-ea"/>
                          <a:cs typeface="+mn-cs"/>
                        </a:rPr>
                        <a:t>2</a:t>
                      </a:r>
                      <a:endParaRPr lang="en-US" sz="2000" i="0" kern="1200" baseline="0" dirty="0">
                        <a:solidFill>
                          <a:srgbClr val="000000"/>
                        </a:solidFill>
                        <a:latin typeface="+mn-lt"/>
                        <a:ea typeface="+mn-ea"/>
                        <a:cs typeface="+mn-cs"/>
                      </a:endParaRPr>
                    </a:p>
                  </a:txBody>
                  <a:tcPr/>
                </a:tc>
                <a:extLst>
                  <a:ext uri="{0D108BD9-81ED-4DB2-BD59-A6C34878D82A}">
                    <a16:rowId xmlns:a16="http://schemas.microsoft.com/office/drawing/2014/main" val="10003"/>
                  </a:ext>
                </a:extLst>
              </a:tr>
            </a:tbl>
          </a:graphicData>
        </a:graphic>
      </p:graphicFrame>
      <p:graphicFrame>
        <p:nvGraphicFramePr>
          <p:cNvPr id="13315" name="Object 3"/>
          <p:cNvGraphicFramePr>
            <a:graphicFrameLocks noChangeAspect="1"/>
          </p:cNvGraphicFramePr>
          <p:nvPr/>
        </p:nvGraphicFramePr>
        <p:xfrm>
          <a:off x="2057400" y="1828800"/>
          <a:ext cx="1308100" cy="927100"/>
        </p:xfrm>
        <a:graphic>
          <a:graphicData uri="http://schemas.openxmlformats.org/presentationml/2006/ole">
            <mc:AlternateContent xmlns:mc="http://schemas.openxmlformats.org/markup-compatibility/2006">
              <mc:Choice xmlns:v="urn:schemas-microsoft-com:vml" Requires="v">
                <p:oleObj name="Equation" r:id="rId2" imgW="1307880" imgH="927000" progId="Equation.DSMT4">
                  <p:embed/>
                </p:oleObj>
              </mc:Choice>
              <mc:Fallback>
                <p:oleObj name="Equation" r:id="rId2" imgW="1307880" imgH="927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1308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3388056" y="2076736"/>
          <a:ext cx="1841500" cy="571500"/>
        </p:xfrm>
        <a:graphic>
          <a:graphicData uri="http://schemas.openxmlformats.org/presentationml/2006/ole">
            <mc:AlternateContent xmlns:mc="http://schemas.openxmlformats.org/markup-compatibility/2006">
              <mc:Choice xmlns:v="urn:schemas-microsoft-com:vml" Requires="v">
                <p:oleObj name="Equation" r:id="rId4" imgW="1841400" imgH="571320" progId="Equation.DSMT4">
                  <p:embed/>
                </p:oleObj>
              </mc:Choice>
              <mc:Fallback>
                <p:oleObj name="Equation" r:id="rId4" imgW="1841400" imgH="571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8056" y="2076736"/>
                        <a:ext cx="1841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5257800" y="2147248"/>
          <a:ext cx="1143000" cy="292100"/>
        </p:xfrm>
        <a:graphic>
          <a:graphicData uri="http://schemas.openxmlformats.org/presentationml/2006/ole">
            <mc:AlternateContent xmlns:mc="http://schemas.openxmlformats.org/markup-compatibility/2006">
              <mc:Choice xmlns:v="urn:schemas-microsoft-com:vml" Requires="v">
                <p:oleObj name="Equation" r:id="rId6" imgW="1143000" imgH="291960" progId="Equation.DSMT4">
                  <p:embed/>
                </p:oleObj>
              </mc:Choice>
              <mc:Fallback>
                <p:oleObj name="Equation" r:id="rId6" imgW="114300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147248"/>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6422408" y="2147248"/>
          <a:ext cx="660400" cy="279400"/>
        </p:xfrm>
        <a:graphic>
          <a:graphicData uri="http://schemas.openxmlformats.org/presentationml/2006/ole">
            <mc:AlternateContent xmlns:mc="http://schemas.openxmlformats.org/markup-compatibility/2006">
              <mc:Choice xmlns:v="urn:schemas-microsoft-com:vml" Requires="v">
                <p:oleObj name="Equation" r:id="rId8" imgW="660240" imgH="279360" progId="Equation.DSMT4">
                  <p:embed/>
                </p:oleObj>
              </mc:Choice>
              <mc:Fallback>
                <p:oleObj name="Equation" r:id="rId8" imgW="660240" imgH="279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408" y="2147248"/>
                        <a:ext cx="660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Using the Definition of Derivative (cont.)</a:t>
            </a:r>
          </a:p>
        </p:txBody>
      </p:sp>
      <p:sp>
        <p:nvSpPr>
          <p:cNvPr id="3" name="Content Placeholder 2"/>
          <p:cNvSpPr>
            <a:spLocks noGrp="1"/>
          </p:cNvSpPr>
          <p:nvPr>
            <p:ph idx="1"/>
          </p:nvPr>
        </p:nvSpPr>
        <p:spPr/>
        <p:txBody>
          <a:bodyPr/>
          <a:lstStyle/>
          <a:p>
            <a:pPr>
              <a:tabLst>
                <a:tab pos="1258888" algn="l"/>
              </a:tabLst>
            </a:pPr>
            <a:r>
              <a:rPr lang="en-US" dirty="0"/>
              <a:t>The pattern suggests that if </a:t>
            </a:r>
            <a:r>
              <a:rPr lang="en-US" i="1" dirty="0"/>
              <a:t>f</a:t>
            </a:r>
            <a:r>
              <a:rPr lang="en-US" dirty="0"/>
              <a:t>(</a:t>
            </a:r>
            <a:r>
              <a:rPr lang="en-US" i="1" dirty="0"/>
              <a:t>x</a:t>
            </a:r>
            <a:r>
              <a:rPr lang="en-US" dirty="0"/>
              <a:t>) = </a:t>
            </a:r>
            <a:r>
              <a:rPr lang="en-US" i="1" dirty="0"/>
              <a:t>x</a:t>
            </a:r>
            <a:r>
              <a:rPr lang="en-US" baseline="30000" dirty="0"/>
              <a:t>4</a:t>
            </a:r>
            <a:r>
              <a:rPr lang="en-US" dirty="0"/>
              <a:t>, then </a:t>
            </a:r>
            <a:r>
              <a:rPr lang="en-US" i="1" dirty="0"/>
              <a:t>f </a:t>
            </a:r>
            <a:r>
              <a:rPr lang="en-US" dirty="0">
                <a:sym typeface="Symbol"/>
              </a:rPr>
              <a:t></a:t>
            </a:r>
            <a:r>
              <a:rPr lang="en-US" dirty="0"/>
              <a:t>(</a:t>
            </a:r>
            <a:r>
              <a:rPr lang="en-US" i="1" dirty="0"/>
              <a:t>x</a:t>
            </a:r>
            <a:r>
              <a:rPr lang="en-US" dirty="0"/>
              <a:t>) = 4</a:t>
            </a:r>
            <a:r>
              <a:rPr lang="en-US" i="1" dirty="0"/>
              <a:t>x</a:t>
            </a:r>
            <a:r>
              <a:rPr lang="en-US" baseline="30000" dirty="0"/>
              <a:t>3</a:t>
            </a:r>
            <a:r>
              <a:rPr lang="en-US" dirty="0"/>
              <a:t>. This is exactly what happens for </a:t>
            </a:r>
            <a:r>
              <a:rPr lang="en-US" i="1" dirty="0"/>
              <a:t>y</a:t>
            </a:r>
            <a:r>
              <a:rPr lang="en-US" dirty="0"/>
              <a:t> = </a:t>
            </a:r>
            <a:r>
              <a:rPr lang="en-US" i="1" dirty="0"/>
              <a:t>x</a:t>
            </a:r>
            <a:r>
              <a:rPr lang="en-US" baseline="30000" dirty="0"/>
              <a:t>4</a:t>
            </a:r>
            <a:r>
              <a:rPr lang="en-US" dirty="0"/>
              <a:t>. Similarly, if </a:t>
            </a:r>
            <a:br>
              <a:rPr lang="en-US" dirty="0"/>
            </a:br>
            <a:r>
              <a:rPr lang="en-US" i="1" dirty="0"/>
              <a:t>y</a:t>
            </a:r>
            <a:r>
              <a:rPr lang="en-US" dirty="0"/>
              <a:t> = </a:t>
            </a:r>
            <a:r>
              <a:rPr lang="en-US" i="1" dirty="0"/>
              <a:t>x</a:t>
            </a:r>
            <a:r>
              <a:rPr lang="en-US" baseline="30000" dirty="0"/>
              <a:t>5</a:t>
            </a:r>
            <a:r>
              <a:rPr lang="en-US" dirty="0"/>
              <a:t>, then </a:t>
            </a:r>
            <a:r>
              <a:rPr lang="en-US" i="1" dirty="0"/>
              <a:t>y</a:t>
            </a:r>
            <a:r>
              <a:rPr lang="en-US" dirty="0">
                <a:sym typeface="Symbol"/>
              </a:rPr>
              <a:t></a:t>
            </a:r>
            <a:r>
              <a:rPr lang="en-US" dirty="0"/>
              <a:t>= 5</a:t>
            </a:r>
            <a:r>
              <a:rPr lang="en-US" i="1" dirty="0"/>
              <a:t>x</a:t>
            </a:r>
            <a:r>
              <a:rPr lang="en-US" baseline="30000" dirty="0"/>
              <a:t>4</a:t>
            </a:r>
            <a:r>
              <a:rPr lang="en-US" dirty="0"/>
              <a:t>. We are now able to state one of the most useful and striking formulas in mathematics.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Use the Three-Step Method to find a derivative.</a:t>
            </a:r>
          </a:p>
          <a:p>
            <a:pPr marL="341313" indent="-341313">
              <a:buFont typeface="Courier New" pitchFamily="49" charset="0"/>
              <a:buChar char="o"/>
            </a:pPr>
            <a:r>
              <a:rPr lang="en-US" dirty="0"/>
              <a:t>Determine if a function is or is not differentiable.</a:t>
            </a:r>
          </a:p>
          <a:p>
            <a:pPr marL="341313" indent="-341313">
              <a:buFont typeface="Courier New" pitchFamily="49" charset="0"/>
              <a:buChar char="o"/>
            </a:pPr>
            <a:r>
              <a:rPr lang="en-US" dirty="0"/>
              <a:t>Find derivatives of functions by using the Power Rule.</a:t>
            </a:r>
          </a:p>
          <a:p>
            <a:pPr marL="341313" indent="-341313">
              <a:buFont typeface="Courier New" pitchFamily="49" charset="0"/>
              <a:buChar char="o"/>
            </a:pPr>
            <a:r>
              <a:rPr lang="en-US" dirty="0"/>
              <a:t>Apply the Constant Times a Function Rule and the Sum and Difference Rule.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lstStyle/>
          <a:p>
            <a:pPr algn="ctr"/>
            <a:r>
              <a:rPr lang="en-US" b="1" dirty="0">
                <a:solidFill>
                  <a:srgbClr val="000000"/>
                </a:solidFill>
              </a:rPr>
              <a:t>The Power Rule</a:t>
            </a:r>
          </a:p>
          <a:p>
            <a:r>
              <a:rPr lang="en-US" dirty="0">
                <a:solidFill>
                  <a:srgbClr val="000000"/>
                </a:solidFill>
              </a:rPr>
              <a:t>For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i="1" baseline="30000" dirty="0">
                <a:solidFill>
                  <a:srgbClr val="000000"/>
                </a:solidFill>
              </a:rPr>
              <a:t>r</a:t>
            </a:r>
            <a:r>
              <a:rPr lang="en-US" i="1" dirty="0">
                <a:solidFill>
                  <a:srgbClr val="000000"/>
                </a:solidFill>
              </a:rPr>
              <a:t>, </a:t>
            </a:r>
            <a:r>
              <a:rPr lang="en-US" dirty="0">
                <a:solidFill>
                  <a:srgbClr val="000000"/>
                </a:solidFill>
              </a:rPr>
              <a:t>where </a:t>
            </a:r>
            <a:r>
              <a:rPr lang="en-US" i="1" dirty="0">
                <a:solidFill>
                  <a:srgbClr val="000000"/>
                </a:solidFill>
              </a:rPr>
              <a:t>r</a:t>
            </a:r>
            <a:r>
              <a:rPr lang="en-US" dirty="0">
                <a:solidFill>
                  <a:srgbClr val="000000"/>
                </a:solidFill>
              </a:rPr>
              <a:t> is any real number, then</a:t>
            </a:r>
          </a:p>
          <a:p>
            <a:endParaRPr lang="en-US" dirty="0">
              <a:solidFill>
                <a:srgbClr val="000000"/>
              </a:solidFill>
            </a:endParaRPr>
          </a:p>
          <a:p>
            <a:endParaRPr lang="en-US" sz="500" dirty="0">
              <a:solidFill>
                <a:srgbClr val="000000"/>
              </a:solidFill>
            </a:endParaRPr>
          </a:p>
        </p:txBody>
      </p:sp>
      <p:graphicFrame>
        <p:nvGraphicFramePr>
          <p:cNvPr id="344066" name="Object 2"/>
          <p:cNvGraphicFramePr>
            <a:graphicFrameLocks noChangeAspect="1"/>
          </p:cNvGraphicFramePr>
          <p:nvPr>
            <p:extLst>
              <p:ext uri="{D42A27DB-BD31-4B8C-83A1-F6EECF244321}">
                <p14:modId xmlns:p14="http://schemas.microsoft.com/office/powerpoint/2010/main" val="203476508"/>
              </p:ext>
            </p:extLst>
          </p:nvPr>
        </p:nvGraphicFramePr>
        <p:xfrm>
          <a:off x="3638550" y="2667000"/>
          <a:ext cx="1866900" cy="482600"/>
        </p:xfrm>
        <a:graphic>
          <a:graphicData uri="http://schemas.openxmlformats.org/presentationml/2006/ole">
            <mc:AlternateContent xmlns:mc="http://schemas.openxmlformats.org/markup-compatibility/2006">
              <mc:Choice xmlns:v="urn:schemas-microsoft-com:vml" Requires="v">
                <p:oleObj name="Equation" r:id="rId2" imgW="1866600" imgH="482400" progId="Equation.DSMT4">
                  <p:embed/>
                </p:oleObj>
              </mc:Choice>
              <mc:Fallback>
                <p:oleObj name="Equation" r:id="rId2" imgW="1866600" imgH="482400" progId="Equation.DSMT4">
                  <p:embed/>
                  <p:pic>
                    <p:nvPicPr>
                      <p:cNvPr id="0" name="Object 11"/>
                      <p:cNvPicPr>
                        <a:picLocks noChangeAspect="1" noChangeArrowheads="1"/>
                      </p:cNvPicPr>
                      <p:nvPr/>
                    </p:nvPicPr>
                    <p:blipFill>
                      <a:blip r:embed="rId3"/>
                      <a:srcRect/>
                      <a:stretch>
                        <a:fillRect/>
                      </a:stretch>
                    </p:blipFill>
                    <p:spPr bwMode="auto">
                      <a:xfrm>
                        <a:off x="3638550" y="2667000"/>
                        <a:ext cx="186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1844040"/>
          </a:xfrm>
          <a:solidFill>
            <a:srgbClr val="FFFFCC"/>
          </a:solidFill>
          <a:ln w="28575">
            <a:solidFill>
              <a:srgbClr val="000000"/>
            </a:solidFill>
          </a:ln>
        </p:spPr>
        <p:txBody>
          <a:bodyPr/>
          <a:lstStyle/>
          <a:p>
            <a:pPr algn="ctr"/>
            <a:r>
              <a:rPr lang="en-US" b="1" dirty="0">
                <a:solidFill>
                  <a:srgbClr val="000000"/>
                </a:solidFill>
              </a:rPr>
              <a:t>Basic Rule of the Derivative of a Linear Function</a:t>
            </a:r>
          </a:p>
          <a:p>
            <a:r>
              <a:rPr lang="es-ES" dirty="0">
                <a:solidFill>
                  <a:srgbClr val="000000"/>
                </a:solidFill>
              </a:rPr>
              <a:t>For </a:t>
            </a:r>
            <a:r>
              <a:rPr lang="es-ES" i="1" dirty="0">
                <a:solidFill>
                  <a:srgbClr val="000000"/>
                </a:solidFill>
              </a:rPr>
              <a:t>y</a:t>
            </a:r>
            <a:r>
              <a:rPr lang="es-ES" dirty="0">
                <a:solidFill>
                  <a:srgbClr val="000000"/>
                </a:solidFill>
              </a:rPr>
              <a:t> = </a:t>
            </a:r>
            <a:r>
              <a:rPr lang="es-ES" i="1" dirty="0">
                <a:solidFill>
                  <a:srgbClr val="000000"/>
                </a:solidFill>
              </a:rPr>
              <a:t>mx</a:t>
            </a:r>
            <a:r>
              <a:rPr lang="es-ES" dirty="0">
                <a:solidFill>
                  <a:srgbClr val="000000"/>
                </a:solidFill>
              </a:rPr>
              <a:t> + </a:t>
            </a:r>
            <a:r>
              <a:rPr lang="es-ES" i="1" dirty="0">
                <a:solidFill>
                  <a:srgbClr val="000000"/>
                </a:solidFill>
              </a:rPr>
              <a:t>b</a:t>
            </a:r>
            <a:r>
              <a:rPr lang="es-ES" dirty="0">
                <a:solidFill>
                  <a:srgbClr val="000000"/>
                </a:solidFill>
              </a:rPr>
              <a:t>, </a:t>
            </a:r>
          </a:p>
          <a:p>
            <a:pPr algn="ctr"/>
            <a:r>
              <a:rPr lang="es-ES" i="1" dirty="0">
                <a:solidFill>
                  <a:srgbClr val="0000FF"/>
                </a:solidFill>
              </a:rPr>
              <a:t>y′</a:t>
            </a:r>
            <a:r>
              <a:rPr lang="es-ES" dirty="0">
                <a:solidFill>
                  <a:srgbClr val="0000FF"/>
                </a:solidFill>
              </a:rPr>
              <a:t> = </a:t>
            </a:r>
            <a:r>
              <a:rPr lang="es-ES" i="1" dirty="0">
                <a:solidFill>
                  <a:srgbClr val="0000FF"/>
                </a:solidFill>
              </a:rPr>
              <a:t>m</a:t>
            </a:r>
            <a:r>
              <a:rPr lang="es-ES" dirty="0">
                <a:solidFill>
                  <a:srgbClr val="000000"/>
                </a:solidFill>
              </a:rPr>
              <a:t>.</a:t>
            </a:r>
            <a:endParaRPr lang="en-US" dirty="0">
              <a:solidFill>
                <a:srgbClr val="000000"/>
              </a:solidFill>
            </a:endParaRPr>
          </a:p>
          <a:p>
            <a:endParaRPr lang="en-US" sz="500"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Rule</a:t>
            </a:r>
          </a:p>
        </p:txBody>
      </p:sp>
      <p:sp>
        <p:nvSpPr>
          <p:cNvPr id="3" name="Content Placeholder 2"/>
          <p:cNvSpPr>
            <a:spLocks noGrp="1"/>
          </p:cNvSpPr>
          <p:nvPr>
            <p:ph idx="1"/>
          </p:nvPr>
        </p:nvSpPr>
        <p:spPr>
          <a:xfrm>
            <a:off x="457200" y="1280160"/>
            <a:ext cx="8229600" cy="2758440"/>
          </a:xfrm>
          <a:solidFill>
            <a:srgbClr val="FFFFCC"/>
          </a:solidFill>
          <a:ln w="28575">
            <a:solidFill>
              <a:srgbClr val="000000"/>
            </a:solidFill>
          </a:ln>
        </p:spPr>
        <p:txBody>
          <a:bodyPr/>
          <a:lstStyle/>
          <a:p>
            <a:pPr algn="ctr">
              <a:tabLst>
                <a:tab pos="461963" algn="l"/>
              </a:tabLst>
            </a:pPr>
            <a:r>
              <a:rPr lang="en-US" b="1" dirty="0">
                <a:solidFill>
                  <a:srgbClr val="000000"/>
                </a:solidFill>
              </a:rPr>
              <a:t>Two Special Cases of the Basic Rule</a:t>
            </a:r>
          </a:p>
          <a:p>
            <a:pPr>
              <a:tabLst>
                <a:tab pos="461963" algn="l"/>
                <a:tab pos="4119563" algn="l"/>
              </a:tabLst>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then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 0.	Has slope 0 (constant 			functions are horizontal 		lines).</a:t>
            </a:r>
          </a:p>
          <a:p>
            <a:pPr>
              <a:tabLst>
                <a:tab pos="461963" algn="l"/>
                <a:tab pos="4119563" algn="l"/>
              </a:tabLst>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dirty="0">
                <a:solidFill>
                  <a:srgbClr val="000000"/>
                </a:solidFill>
              </a:rPr>
              <a:t>, then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 1.	Has slope 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and Polynomial-Like Functions </a:t>
            </a:r>
          </a:p>
        </p:txBody>
      </p:sp>
      <p:sp>
        <p:nvSpPr>
          <p:cNvPr id="3" name="Content Placeholder 2"/>
          <p:cNvSpPr>
            <a:spLocks noGrp="1"/>
          </p:cNvSpPr>
          <p:nvPr>
            <p:ph idx="1"/>
          </p:nvPr>
        </p:nvSpPr>
        <p:spPr>
          <a:xfrm>
            <a:off x="457200" y="1280160"/>
            <a:ext cx="8229600" cy="3939540"/>
          </a:xfrm>
          <a:solidFill>
            <a:srgbClr val="FFFFCC"/>
          </a:solidFill>
          <a:ln w="28575">
            <a:solidFill>
              <a:srgbClr val="000000"/>
            </a:solidFill>
          </a:ln>
        </p:spPr>
        <p:txBody>
          <a:bodyPr>
            <a:spAutoFit/>
          </a:bodyPr>
          <a:lstStyle/>
          <a:p>
            <a:pPr algn="ctr">
              <a:tabLst>
                <a:tab pos="461963" algn="l"/>
              </a:tabLst>
            </a:pPr>
            <a:r>
              <a:rPr lang="en-US" b="1" dirty="0">
                <a:solidFill>
                  <a:srgbClr val="000000"/>
                </a:solidFill>
              </a:rPr>
              <a:t>Polynomial Functions</a:t>
            </a:r>
          </a:p>
          <a:p>
            <a:r>
              <a:rPr lang="en-US" dirty="0">
                <a:solidFill>
                  <a:srgbClr val="000000"/>
                </a:solidFill>
              </a:rPr>
              <a:t>A </a:t>
            </a:r>
            <a:r>
              <a:rPr lang="en-US" b="1" dirty="0">
                <a:solidFill>
                  <a:srgbClr val="C00000"/>
                </a:solidFill>
              </a:rPr>
              <a:t>polynomial function</a:t>
            </a:r>
            <a:r>
              <a:rPr lang="en-US" dirty="0">
                <a:solidFill>
                  <a:srgbClr val="000000"/>
                </a:solidFill>
              </a:rPr>
              <a:t> is a function of the form</a:t>
            </a:r>
          </a:p>
          <a:p>
            <a:pPr>
              <a:lnSpc>
                <a:spcPct val="150000"/>
              </a:lnSpc>
            </a:pPr>
            <a:endParaRPr lang="en-US" dirty="0">
              <a:solidFill>
                <a:srgbClr val="000000"/>
              </a:solidFill>
            </a:endParaRPr>
          </a:p>
          <a:p>
            <a:r>
              <a:rPr lang="en-US" dirty="0">
                <a:solidFill>
                  <a:srgbClr val="000000"/>
                </a:solidFill>
              </a:rPr>
              <a:t>where </a:t>
            </a:r>
            <a:r>
              <a:rPr lang="en-US" i="1" dirty="0">
                <a:solidFill>
                  <a:srgbClr val="000000"/>
                </a:solidFill>
              </a:rPr>
              <a:t>a</a:t>
            </a:r>
            <a:r>
              <a:rPr lang="en-US" baseline="-25000" dirty="0">
                <a:solidFill>
                  <a:srgbClr val="000000"/>
                </a:solidFill>
              </a:rPr>
              <a:t>0</a:t>
            </a:r>
            <a:r>
              <a:rPr lang="en-US" dirty="0">
                <a:solidFill>
                  <a:srgbClr val="000000"/>
                </a:solidFill>
              </a:rPr>
              <a:t>, </a:t>
            </a:r>
            <a:r>
              <a:rPr lang="en-US" i="1" dirty="0">
                <a:solidFill>
                  <a:srgbClr val="000000"/>
                </a:solidFill>
              </a:rPr>
              <a:t>a</a:t>
            </a:r>
            <a:r>
              <a:rPr lang="en-US" baseline="-25000" dirty="0">
                <a:solidFill>
                  <a:srgbClr val="000000"/>
                </a:solidFill>
              </a:rPr>
              <a:t>1</a:t>
            </a:r>
            <a:r>
              <a:rPr lang="en-US" dirty="0">
                <a:solidFill>
                  <a:srgbClr val="000000"/>
                </a:solidFill>
              </a:rPr>
              <a:t>, </a:t>
            </a:r>
            <a:r>
              <a:rPr lang="en-US" i="1" dirty="0">
                <a:solidFill>
                  <a:srgbClr val="000000"/>
                </a:solidFill>
              </a:rPr>
              <a:t>a</a:t>
            </a:r>
            <a:r>
              <a:rPr lang="en-US" baseline="-25000" dirty="0">
                <a:solidFill>
                  <a:srgbClr val="000000"/>
                </a:solidFill>
              </a:rPr>
              <a:t>2</a:t>
            </a:r>
            <a:r>
              <a:rPr lang="en-US" dirty="0">
                <a:solidFill>
                  <a:srgbClr val="000000"/>
                </a:solidFill>
              </a:rPr>
              <a:t>, …, </a:t>
            </a:r>
            <a:r>
              <a:rPr lang="en-US" i="1" dirty="0">
                <a:solidFill>
                  <a:srgbClr val="000000"/>
                </a:solidFill>
              </a:rPr>
              <a:t>a</a:t>
            </a:r>
            <a:r>
              <a:rPr lang="en-US" i="1" baseline="-25000" dirty="0">
                <a:solidFill>
                  <a:srgbClr val="000000"/>
                </a:solidFill>
              </a:rPr>
              <a:t>n</a:t>
            </a:r>
            <a:r>
              <a:rPr lang="en-US" dirty="0">
                <a:solidFill>
                  <a:srgbClr val="000000"/>
                </a:solidFill>
              </a:rPr>
              <a:t> are real numbers and the exponents are positive integers.</a:t>
            </a:r>
          </a:p>
          <a:p>
            <a:endParaRPr lang="en-US" sz="1000" dirty="0">
              <a:solidFill>
                <a:srgbClr val="000000"/>
              </a:solidFill>
            </a:endParaRPr>
          </a:p>
          <a:p>
            <a:r>
              <a:rPr lang="en-US" dirty="0">
                <a:solidFill>
                  <a:srgbClr val="000000"/>
                </a:solidFill>
              </a:rPr>
              <a:t>Also, for any real number </a:t>
            </a:r>
            <a:r>
              <a:rPr lang="en-US" i="1" dirty="0">
                <a:solidFill>
                  <a:srgbClr val="000000"/>
                </a:solidFill>
              </a:rPr>
              <a:t>a</a:t>
            </a:r>
            <a:r>
              <a:rPr lang="en-US" dirty="0">
                <a:solidFill>
                  <a:srgbClr val="000000"/>
                </a:solidFill>
              </a:rPr>
              <a:t>,                              and </a:t>
            </a:r>
          </a:p>
          <a:p>
            <a:r>
              <a:rPr lang="en-US" dirty="0">
                <a:solidFill>
                  <a:srgbClr val="000000"/>
                </a:solidFill>
              </a:rPr>
              <a:t>therefore,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continuous everywhere.</a:t>
            </a:r>
          </a:p>
        </p:txBody>
      </p:sp>
      <p:graphicFrame>
        <p:nvGraphicFramePr>
          <p:cNvPr id="5" name="Object 2"/>
          <p:cNvGraphicFramePr>
            <a:graphicFrameLocks noChangeAspect="1"/>
          </p:cNvGraphicFramePr>
          <p:nvPr>
            <p:extLst>
              <p:ext uri="{D42A27DB-BD31-4B8C-83A1-F6EECF244321}">
                <p14:modId xmlns:p14="http://schemas.microsoft.com/office/powerpoint/2010/main" val="1824649496"/>
              </p:ext>
            </p:extLst>
          </p:nvPr>
        </p:nvGraphicFramePr>
        <p:xfrm>
          <a:off x="2235200" y="2500952"/>
          <a:ext cx="4673600" cy="482600"/>
        </p:xfrm>
        <a:graphic>
          <a:graphicData uri="http://schemas.openxmlformats.org/presentationml/2006/ole">
            <mc:AlternateContent xmlns:mc="http://schemas.openxmlformats.org/markup-compatibility/2006">
              <mc:Choice xmlns:v="urn:schemas-microsoft-com:vml" Requires="v">
                <p:oleObj name="Equation" r:id="rId2" imgW="4673600" imgH="482600" progId="Equation.DSMT4">
                  <p:embed/>
                </p:oleObj>
              </mc:Choice>
              <mc:Fallback>
                <p:oleObj name="Equation" r:id="rId2" imgW="4673600" imgH="482600" progId="Equation.DSMT4">
                  <p:embed/>
                  <p:pic>
                    <p:nvPicPr>
                      <p:cNvPr id="0"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500952"/>
                        <a:ext cx="467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6" name="Object 4"/>
          <p:cNvGraphicFramePr>
            <a:graphicFrameLocks noChangeAspect="1"/>
          </p:cNvGraphicFramePr>
          <p:nvPr/>
        </p:nvGraphicFramePr>
        <p:xfrm>
          <a:off x="4612042" y="4194930"/>
          <a:ext cx="2235200" cy="571500"/>
        </p:xfrm>
        <a:graphic>
          <a:graphicData uri="http://schemas.openxmlformats.org/presentationml/2006/ole">
            <mc:AlternateContent xmlns:mc="http://schemas.openxmlformats.org/markup-compatibility/2006">
              <mc:Choice xmlns:v="urn:schemas-microsoft-com:vml" Requires="v">
                <p:oleObj name="Equation" r:id="rId4" imgW="2235200" imgH="571500" progId="Equation.DSMT4">
                  <p:embed/>
                </p:oleObj>
              </mc:Choice>
              <mc:Fallback>
                <p:oleObj name="Equation" r:id="rId4" imgW="2235200" imgH="571500"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042" y="4194930"/>
                        <a:ext cx="2235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and Polynomial-Like Functions </a:t>
            </a:r>
          </a:p>
        </p:txBody>
      </p:sp>
      <p:sp>
        <p:nvSpPr>
          <p:cNvPr id="3" name="Content Placeholder 2"/>
          <p:cNvSpPr>
            <a:spLocks noGrp="1"/>
          </p:cNvSpPr>
          <p:nvPr>
            <p:ph idx="1"/>
          </p:nvPr>
        </p:nvSpPr>
        <p:spPr>
          <a:xfrm>
            <a:off x="457200" y="1280160"/>
            <a:ext cx="8229600" cy="2225040"/>
          </a:xfrm>
          <a:solidFill>
            <a:srgbClr val="FFFFCC"/>
          </a:solidFill>
          <a:ln w="28575">
            <a:solidFill>
              <a:srgbClr val="000000"/>
            </a:solidFill>
          </a:ln>
        </p:spPr>
        <p:txBody>
          <a:bodyPr/>
          <a:lstStyle/>
          <a:p>
            <a:pPr algn="ctr">
              <a:tabLst>
                <a:tab pos="461963" algn="l"/>
              </a:tabLst>
            </a:pPr>
            <a:r>
              <a:rPr lang="en-US" b="1" dirty="0">
                <a:solidFill>
                  <a:srgbClr val="000000"/>
                </a:solidFill>
              </a:rPr>
              <a:t>Power Rule (General Case)</a:t>
            </a:r>
          </a:p>
          <a:p>
            <a:pPr>
              <a:tabLst>
                <a:tab pos="461963" algn="l"/>
              </a:tabLst>
            </a:pPr>
            <a:r>
              <a:rPr lang="en-US" dirty="0">
                <a:solidFill>
                  <a:srgbClr val="000000"/>
                </a:solidFill>
              </a:rPr>
              <a:t>For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c</a:t>
            </a:r>
            <a:r>
              <a:rPr lang="en-US" dirty="0">
                <a:solidFill>
                  <a:srgbClr val="000000"/>
                </a:solidFill>
              </a:rPr>
              <a:t> </a:t>
            </a:r>
            <a:r>
              <a:rPr lang="en-US" dirty="0">
                <a:solidFill>
                  <a:srgbClr val="000000"/>
                </a:solidFill>
                <a:sym typeface="Symbol"/>
              </a:rPr>
              <a:t> </a:t>
            </a:r>
            <a:r>
              <a:rPr lang="en-US" i="1" dirty="0">
                <a:solidFill>
                  <a:srgbClr val="000000"/>
                </a:solidFill>
              </a:rPr>
              <a:t>x</a:t>
            </a:r>
            <a:r>
              <a:rPr lang="en-US" i="1" baseline="30000" dirty="0">
                <a:solidFill>
                  <a:srgbClr val="000000"/>
                </a:solidFill>
              </a:rPr>
              <a:t>r</a:t>
            </a:r>
            <a:r>
              <a:rPr lang="en-US" dirty="0">
                <a:solidFill>
                  <a:srgbClr val="000000"/>
                </a:solidFill>
              </a:rPr>
              <a:t>, where </a:t>
            </a:r>
            <a:r>
              <a:rPr lang="en-US" i="1" dirty="0">
                <a:solidFill>
                  <a:srgbClr val="000000"/>
                </a:solidFill>
              </a:rPr>
              <a:t>c</a:t>
            </a:r>
            <a:r>
              <a:rPr lang="en-US" dirty="0">
                <a:solidFill>
                  <a:srgbClr val="000000"/>
                </a:solidFill>
              </a:rPr>
              <a:t> and </a:t>
            </a:r>
            <a:r>
              <a:rPr lang="en-US" i="1" dirty="0">
                <a:solidFill>
                  <a:srgbClr val="000000"/>
                </a:solidFill>
              </a:rPr>
              <a:t>r</a:t>
            </a:r>
            <a:r>
              <a:rPr lang="en-US" dirty="0">
                <a:solidFill>
                  <a:srgbClr val="000000"/>
                </a:solidFill>
              </a:rPr>
              <a:t> are any real numbers,</a:t>
            </a:r>
          </a:p>
          <a:p>
            <a:pPr>
              <a:tabLst>
                <a:tab pos="461963" algn="l"/>
              </a:tabLst>
            </a:pPr>
            <a:endParaRPr lang="en-US" dirty="0">
              <a:solidFill>
                <a:srgbClr val="000000"/>
              </a:solidFill>
            </a:endParaRPr>
          </a:p>
        </p:txBody>
      </p:sp>
      <p:graphicFrame>
        <p:nvGraphicFramePr>
          <p:cNvPr id="347140" name="Object 4"/>
          <p:cNvGraphicFramePr>
            <a:graphicFrameLocks noChangeAspect="1"/>
          </p:cNvGraphicFramePr>
          <p:nvPr/>
        </p:nvGraphicFramePr>
        <p:xfrm>
          <a:off x="3409950" y="2743200"/>
          <a:ext cx="2324100" cy="444500"/>
        </p:xfrm>
        <a:graphic>
          <a:graphicData uri="http://schemas.openxmlformats.org/presentationml/2006/ole">
            <mc:AlternateContent xmlns:mc="http://schemas.openxmlformats.org/markup-compatibility/2006">
              <mc:Choice xmlns:v="urn:schemas-microsoft-com:vml" Requires="v">
                <p:oleObj name="Equation" r:id="rId2" imgW="2324100" imgH="444500" progId="Equation.DSMT4">
                  <p:embed/>
                </p:oleObj>
              </mc:Choice>
              <mc:Fallback>
                <p:oleObj name="Equation" r:id="rId2" imgW="2324100" imgH="444500" progId="Equation.DSMT4">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2743200"/>
                        <a:ext cx="2324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Derivatives of Functions</a:t>
            </a:r>
          </a:p>
        </p:txBody>
      </p:sp>
      <p:sp>
        <p:nvSpPr>
          <p:cNvPr id="3" name="Content Placeholder 2"/>
          <p:cNvSpPr>
            <a:spLocks noGrp="1"/>
          </p:cNvSpPr>
          <p:nvPr>
            <p:ph idx="1"/>
          </p:nvPr>
        </p:nvSpPr>
        <p:spPr/>
        <p:txBody>
          <a:bodyPr/>
          <a:lstStyle/>
          <a:p>
            <a:r>
              <a:rPr lang="en-US" dirty="0"/>
              <a:t>Find the derivative of each of the following functions.</a:t>
            </a:r>
          </a:p>
          <a:p>
            <a:pPr>
              <a:tabLst>
                <a:tab pos="461963" algn="l"/>
              </a:tabLst>
            </a:pPr>
            <a:r>
              <a:rPr lang="en-US" b="1" dirty="0"/>
              <a:t>a.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5</a:t>
            </a:r>
          </a:p>
          <a:p>
            <a:pPr>
              <a:lnSpc>
                <a:spcPct val="150000"/>
              </a:lnSpc>
              <a:tabLst>
                <a:tab pos="1538288" algn="l"/>
              </a:tabLst>
            </a:pPr>
            <a:r>
              <a:rPr lang="en-US" b="1" dirty="0"/>
              <a:t>Solution:</a:t>
            </a:r>
          </a:p>
          <a:p>
            <a:pPr>
              <a:tabLst>
                <a:tab pos="461963" algn="l"/>
              </a:tabLst>
            </a:pPr>
            <a:r>
              <a:rPr lang="en-US" i="1" dirty="0"/>
              <a:t>f</a:t>
            </a:r>
            <a:r>
              <a:rPr lang="en-US" dirty="0"/>
              <a:t>(</a:t>
            </a:r>
            <a:r>
              <a:rPr lang="en-US" i="1" dirty="0"/>
              <a:t>x</a:t>
            </a:r>
            <a:r>
              <a:rPr lang="en-US" dirty="0"/>
              <a:t>) = 5 is a constant function, so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a:t>
            </a:r>
            <a:r>
              <a:rPr lang="en-US" dirty="0">
                <a:solidFill>
                  <a:srgbClr val="FF0000"/>
                </a:solidFill>
              </a:rPr>
              <a:t>0</a:t>
            </a:r>
            <a:r>
              <a:rPr lang="en-US" dirty="0"/>
              <a:t>.</a:t>
            </a:r>
          </a:p>
          <a:p>
            <a:pPr lvl="0" eaLnBrk="0" fontAlgn="base" hangingPunct="0">
              <a:spcBef>
                <a:spcPts val="1800"/>
              </a:spcBef>
              <a:spcAft>
                <a:spcPct val="0"/>
              </a:spcAft>
              <a:tabLst>
                <a:tab pos="461963" algn="l"/>
              </a:tabLst>
              <a:defRPr/>
            </a:pPr>
            <a:r>
              <a:rPr lang="en-US" b="1" dirty="0">
                <a:solidFill>
                  <a:schemeClr val="tx1"/>
                </a:solidFill>
              </a:rPr>
              <a:t>b.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5</a:t>
            </a:r>
            <a:r>
              <a:rPr lang="en-US" i="1" dirty="0">
                <a:solidFill>
                  <a:srgbClr val="0000FF"/>
                </a:solidFill>
              </a:rPr>
              <a:t>x</a:t>
            </a:r>
            <a:r>
              <a:rPr lang="en-US" baseline="30000" dirty="0">
                <a:solidFill>
                  <a:srgbClr val="0000FF"/>
                </a:solidFill>
              </a:rPr>
              <a:t>3</a:t>
            </a:r>
          </a:p>
          <a:p>
            <a:pPr lvl="0" eaLnBrk="0" fontAlgn="base" hangingPunct="0">
              <a:lnSpc>
                <a:spcPct val="150000"/>
              </a:lnSpc>
              <a:spcAft>
                <a:spcPct val="0"/>
              </a:spcAft>
              <a:tabLst>
                <a:tab pos="1538288" algn="l"/>
              </a:tabLst>
              <a:defRPr/>
            </a:pPr>
            <a:r>
              <a:rPr lang="en-US" b="1" dirty="0">
                <a:solidFill>
                  <a:schemeClr val="tx1"/>
                </a:solidFill>
              </a:rPr>
              <a:t>Solution:</a:t>
            </a:r>
          </a:p>
          <a:p>
            <a:pPr>
              <a:tabLst>
                <a:tab pos="461963" algn="l"/>
              </a:tabLst>
            </a:pPr>
            <a:endParaRPr lang="en-US" dirty="0">
              <a:solidFill>
                <a:srgbClr val="1F49FF"/>
              </a:solidFill>
            </a:endParaRPr>
          </a:p>
        </p:txBody>
      </p:sp>
      <p:sp>
        <p:nvSpPr>
          <p:cNvPr id="4" name="Rectangle 3"/>
          <p:cNvSpPr/>
          <p:nvPr/>
        </p:nvSpPr>
        <p:spPr>
          <a:xfrm>
            <a:off x="6705600" y="3102114"/>
            <a:ext cx="2286000" cy="707886"/>
          </a:xfrm>
          <a:prstGeom prst="rect">
            <a:avLst/>
          </a:prstGeom>
        </p:spPr>
        <p:txBody>
          <a:bodyPr wrap="square">
            <a:spAutoFit/>
          </a:bodyPr>
          <a:lstStyle/>
          <a:p>
            <a:r>
              <a:rPr lang="en-US" sz="2000" dirty="0">
                <a:solidFill>
                  <a:srgbClr val="008080"/>
                </a:solidFill>
              </a:rPr>
              <a:t>This is the first special case of the Basic Rule.</a:t>
            </a:r>
          </a:p>
        </p:txBody>
      </p:sp>
      <p:sp>
        <p:nvSpPr>
          <p:cNvPr id="7" name="Rectangle 6"/>
          <p:cNvSpPr/>
          <p:nvPr/>
        </p:nvSpPr>
        <p:spPr>
          <a:xfrm>
            <a:off x="4572000" y="5079376"/>
            <a:ext cx="3505200" cy="707886"/>
          </a:xfrm>
          <a:prstGeom prst="rect">
            <a:avLst/>
          </a:prstGeom>
        </p:spPr>
        <p:txBody>
          <a:bodyPr wrap="square">
            <a:spAutoFit/>
          </a:bodyPr>
          <a:lstStyle/>
          <a:p>
            <a:r>
              <a:rPr lang="en-US" sz="2000" dirty="0">
                <a:solidFill>
                  <a:srgbClr val="008080"/>
                </a:solidFill>
              </a:rPr>
              <a:t>Here we use the general Power Rule, where </a:t>
            </a:r>
            <a:r>
              <a:rPr lang="en-US" sz="2000" i="1" dirty="0">
                <a:solidFill>
                  <a:srgbClr val="FF00FF"/>
                </a:solidFill>
              </a:rPr>
              <a:t>c</a:t>
            </a:r>
            <a:r>
              <a:rPr lang="en-US" sz="2000" dirty="0">
                <a:solidFill>
                  <a:srgbClr val="FF00FF"/>
                </a:solidFill>
              </a:rPr>
              <a:t> = 5</a:t>
            </a:r>
            <a:r>
              <a:rPr lang="en-US" sz="2000" dirty="0">
                <a:solidFill>
                  <a:srgbClr val="008080"/>
                </a:solidFill>
              </a:rPr>
              <a:t> and </a:t>
            </a:r>
            <a:r>
              <a:rPr lang="en-US" sz="2000" i="1" dirty="0">
                <a:solidFill>
                  <a:srgbClr val="7030A0"/>
                </a:solidFill>
              </a:rPr>
              <a:t>r</a:t>
            </a:r>
            <a:r>
              <a:rPr lang="en-US" sz="2000" dirty="0">
                <a:solidFill>
                  <a:srgbClr val="7030A0"/>
                </a:solidFill>
              </a:rPr>
              <a:t> = 3</a:t>
            </a:r>
            <a:r>
              <a:rPr lang="en-US" sz="2000" dirty="0">
                <a:solidFill>
                  <a:srgbClr val="008080"/>
                </a:solidFill>
              </a:rPr>
              <a:t>.</a:t>
            </a:r>
          </a:p>
        </p:txBody>
      </p:sp>
      <p:graphicFrame>
        <p:nvGraphicFramePr>
          <p:cNvPr id="17412" name="Object 4"/>
          <p:cNvGraphicFramePr>
            <a:graphicFrameLocks noChangeAspect="1"/>
          </p:cNvGraphicFramePr>
          <p:nvPr/>
        </p:nvGraphicFramePr>
        <p:xfrm>
          <a:off x="2797792" y="5091752"/>
          <a:ext cx="939800" cy="381000"/>
        </p:xfrm>
        <a:graphic>
          <a:graphicData uri="http://schemas.openxmlformats.org/presentationml/2006/ole">
            <mc:AlternateContent xmlns:mc="http://schemas.openxmlformats.org/markup-compatibility/2006">
              <mc:Choice xmlns:v="urn:schemas-microsoft-com:vml" Requires="v">
                <p:oleObj name="Equation" r:id="rId2" imgW="939600" imgH="380880" progId="Equation.DSMT4">
                  <p:embed/>
                </p:oleObj>
              </mc:Choice>
              <mc:Fallback>
                <p:oleObj name="Equation" r:id="rId2" imgW="939600" imgH="3808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792" y="5091752"/>
                        <a:ext cx="939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533400" y="5140656"/>
          <a:ext cx="698500" cy="393700"/>
        </p:xfrm>
        <a:graphic>
          <a:graphicData uri="http://schemas.openxmlformats.org/presentationml/2006/ole">
            <mc:AlternateContent xmlns:mc="http://schemas.openxmlformats.org/markup-compatibility/2006">
              <mc:Choice xmlns:v="urn:schemas-microsoft-com:vml" Requires="v">
                <p:oleObj name="Equation" r:id="rId4" imgW="698400" imgH="393480" progId="Equation.DSMT4">
                  <p:embed/>
                </p:oleObj>
              </mc:Choice>
              <mc:Fallback>
                <p:oleObj name="Equation" r:id="rId4" imgW="698400" imgH="3934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40656"/>
                        <a:ext cx="69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1254456" y="5105400"/>
          <a:ext cx="1473200" cy="381000"/>
        </p:xfrm>
        <a:graphic>
          <a:graphicData uri="http://schemas.openxmlformats.org/presentationml/2006/ole">
            <mc:AlternateContent xmlns:mc="http://schemas.openxmlformats.org/markup-compatibility/2006">
              <mc:Choice xmlns:v="urn:schemas-microsoft-com:vml" Requires="v">
                <p:oleObj name="Equation" r:id="rId6" imgW="1473120" imgH="380880" progId="Equation.DSMT4">
                  <p:embed/>
                </p:oleObj>
              </mc:Choice>
              <mc:Fallback>
                <p:oleObj name="Equation" r:id="rId6" imgW="1473120" imgH="380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456" y="5105400"/>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Finding the Derivatives </a:t>
            </a:r>
            <a:br>
              <a:rPr lang="en-US" dirty="0"/>
            </a:br>
            <a:r>
              <a:rPr lang="en-US" dirty="0"/>
              <a:t>of Functions (cont.)</a:t>
            </a:r>
          </a:p>
        </p:txBody>
      </p:sp>
      <p:sp>
        <p:nvSpPr>
          <p:cNvPr id="3" name="Content Placeholder 2"/>
          <p:cNvSpPr>
            <a:spLocks noGrp="1"/>
          </p:cNvSpPr>
          <p:nvPr>
            <p:ph idx="1"/>
          </p:nvPr>
        </p:nvSpPr>
        <p:spPr/>
        <p:txBody>
          <a:bodyPr/>
          <a:lstStyle/>
          <a:p>
            <a:pPr>
              <a:tabLst>
                <a:tab pos="461963" algn="l"/>
              </a:tabLst>
            </a:pPr>
            <a:r>
              <a:rPr lang="en-US" b="1" dirty="0"/>
              <a:t>	</a:t>
            </a:r>
            <a:endParaRPr lang="en-US" baseline="30000" dirty="0">
              <a:solidFill>
                <a:srgbClr val="1F49FF"/>
              </a:solidFill>
            </a:endParaRPr>
          </a:p>
          <a:p>
            <a:pPr>
              <a:lnSpc>
                <a:spcPct val="150000"/>
              </a:lnSpc>
              <a:tabLst>
                <a:tab pos="1538288" algn="l"/>
              </a:tabLst>
            </a:pPr>
            <a:r>
              <a:rPr lang="en-US" b="1" dirty="0"/>
              <a:t>Solution:</a:t>
            </a:r>
          </a:p>
        </p:txBody>
      </p:sp>
      <p:graphicFrame>
        <p:nvGraphicFramePr>
          <p:cNvPr id="349187" name="Object 3"/>
          <p:cNvGraphicFramePr>
            <a:graphicFrameLocks noChangeAspect="1"/>
          </p:cNvGraphicFramePr>
          <p:nvPr/>
        </p:nvGraphicFramePr>
        <p:xfrm>
          <a:off x="528638" y="1107744"/>
          <a:ext cx="1841500" cy="723900"/>
        </p:xfrm>
        <a:graphic>
          <a:graphicData uri="http://schemas.openxmlformats.org/presentationml/2006/ole">
            <mc:AlternateContent xmlns:mc="http://schemas.openxmlformats.org/markup-compatibility/2006">
              <mc:Choice xmlns:v="urn:schemas-microsoft-com:vml" Requires="v">
                <p:oleObj name="Equation" r:id="rId2" imgW="1841500" imgH="723900" progId="Equation.DSMT4">
                  <p:embed/>
                </p:oleObj>
              </mc:Choice>
              <mc:Fallback>
                <p:oleObj name="Equation" r:id="rId2" imgW="1841500" imgH="723900" progId="Equation.DSMT4">
                  <p:embed/>
                  <p:pic>
                    <p:nvPicPr>
                      <p:cNvPr id="0" name="Object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107744"/>
                        <a:ext cx="1841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3962400" y="2732193"/>
            <a:ext cx="4572000" cy="1169551"/>
          </a:xfrm>
          <a:prstGeom prst="rect">
            <a:avLst/>
          </a:prstGeom>
        </p:spPr>
        <p:txBody>
          <a:bodyPr>
            <a:spAutoFit/>
          </a:bodyPr>
          <a:lstStyle/>
          <a:p>
            <a:r>
              <a:rPr lang="en-US" sz="2000" dirty="0">
                <a:solidFill>
                  <a:srgbClr val="008080"/>
                </a:solidFill>
              </a:rPr>
              <a:t>We can use the Power Rule with this </a:t>
            </a:r>
          </a:p>
          <a:p>
            <a:endParaRPr lang="en-US" sz="1000" dirty="0">
              <a:solidFill>
                <a:srgbClr val="008080"/>
              </a:solidFill>
            </a:endParaRPr>
          </a:p>
          <a:p>
            <a:r>
              <a:rPr lang="en-US" sz="2000" dirty="0">
                <a:solidFill>
                  <a:srgbClr val="008080"/>
                </a:solidFill>
              </a:rPr>
              <a:t>polynomial-like function because            is a real number.</a:t>
            </a:r>
          </a:p>
        </p:txBody>
      </p:sp>
      <p:graphicFrame>
        <p:nvGraphicFramePr>
          <p:cNvPr id="349189" name="Object 5"/>
          <p:cNvGraphicFramePr>
            <a:graphicFrameLocks noChangeAspect="1"/>
          </p:cNvGraphicFramePr>
          <p:nvPr/>
        </p:nvGraphicFramePr>
        <p:xfrm>
          <a:off x="7511672" y="3080025"/>
          <a:ext cx="546100" cy="622300"/>
        </p:xfrm>
        <a:graphic>
          <a:graphicData uri="http://schemas.openxmlformats.org/presentationml/2006/ole">
            <mc:AlternateContent xmlns:mc="http://schemas.openxmlformats.org/markup-compatibility/2006">
              <mc:Choice xmlns:v="urn:schemas-microsoft-com:vml" Requires="v">
                <p:oleObj name="Equation" r:id="rId4" imgW="545863" imgH="622030" progId="Equation.DSMT4">
                  <p:embed/>
                </p:oleObj>
              </mc:Choice>
              <mc:Fallback>
                <p:oleObj name="Equation" r:id="rId4" imgW="545863" imgH="622030" progId="Equation.DSMT4">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1672" y="3080025"/>
                        <a:ext cx="546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2743200" y="2639704"/>
          <a:ext cx="1016000" cy="889000"/>
        </p:xfrm>
        <a:graphic>
          <a:graphicData uri="http://schemas.openxmlformats.org/presentationml/2006/ole">
            <mc:AlternateContent xmlns:mc="http://schemas.openxmlformats.org/markup-compatibility/2006">
              <mc:Choice xmlns:v="urn:schemas-microsoft-com:vml" Requires="v">
                <p:oleObj name="Equation" r:id="rId6" imgW="1015920" imgH="888840" progId="Equation.DSMT4">
                  <p:embed/>
                </p:oleObj>
              </mc:Choice>
              <mc:Fallback>
                <p:oleObj name="Equation" r:id="rId6" imgW="1015920" imgH="8888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639704"/>
                        <a:ext cx="101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685800" y="2895600"/>
          <a:ext cx="787400" cy="469900"/>
        </p:xfrm>
        <a:graphic>
          <a:graphicData uri="http://schemas.openxmlformats.org/presentationml/2006/ole">
            <mc:AlternateContent xmlns:mc="http://schemas.openxmlformats.org/markup-compatibility/2006">
              <mc:Choice xmlns:v="urn:schemas-microsoft-com:vml" Requires="v">
                <p:oleObj name="Equation" r:id="rId8" imgW="787320" imgH="469800" progId="Equation.DSMT4">
                  <p:embed/>
                </p:oleObj>
              </mc:Choice>
              <mc:Fallback>
                <p:oleObj name="Equation" r:id="rId8" imgW="787320" imgH="469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8956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nvGraphicFramePr>
        <p:xfrm>
          <a:off x="1524000" y="2639704"/>
          <a:ext cx="1181100" cy="889000"/>
        </p:xfrm>
        <a:graphic>
          <a:graphicData uri="http://schemas.openxmlformats.org/presentationml/2006/ole">
            <mc:AlternateContent xmlns:mc="http://schemas.openxmlformats.org/markup-compatibility/2006">
              <mc:Choice xmlns:v="urn:schemas-microsoft-com:vml" Requires="v">
                <p:oleObj name="Equation" r:id="rId10" imgW="1180800" imgH="888840" progId="Equation.DSMT4">
                  <p:embed/>
                </p:oleObj>
              </mc:Choice>
              <mc:Fallback>
                <p:oleObj name="Equation" r:id="rId10" imgW="1180800" imgH="88884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639704"/>
                        <a:ext cx="1181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9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Rewriting a Fraction to Find </a:t>
            </a:r>
            <a:br>
              <a:rPr lang="en-US" dirty="0"/>
            </a:br>
            <a:r>
              <a:rPr lang="en-US" dirty="0"/>
              <a:t>the Derivative</a:t>
            </a:r>
          </a:p>
        </p:txBody>
      </p:sp>
      <p:sp>
        <p:nvSpPr>
          <p:cNvPr id="3" name="Content Placeholder 2"/>
          <p:cNvSpPr>
            <a:spLocks noGrp="1"/>
          </p:cNvSpPr>
          <p:nvPr>
            <p:ph idx="1"/>
          </p:nvPr>
        </p:nvSpPr>
        <p:spPr/>
        <p:txBody>
          <a:bodyPr/>
          <a:lstStyle/>
          <a:p>
            <a:r>
              <a:rPr lang="en-US" dirty="0"/>
              <a:t>Find the derivative of </a:t>
            </a:r>
            <a:r>
              <a:rPr lang="en-US" i="1" dirty="0"/>
              <a:t>g</a:t>
            </a:r>
            <a:r>
              <a:rPr lang="en-US" dirty="0"/>
              <a:t>(</a:t>
            </a:r>
            <a:r>
              <a:rPr lang="en-US" i="1" dirty="0"/>
              <a:t>x</a:t>
            </a:r>
            <a:r>
              <a:rPr lang="en-US" dirty="0"/>
              <a:t>) given that</a:t>
            </a:r>
          </a:p>
          <a:p>
            <a:endParaRPr lang="en-US" sz="800" b="1" dirty="0"/>
          </a:p>
          <a:p>
            <a:r>
              <a:rPr lang="en-US" b="1" dirty="0"/>
              <a:t>Solution:</a:t>
            </a:r>
          </a:p>
          <a:p>
            <a:endParaRPr lang="en-US" b="1" dirty="0"/>
          </a:p>
        </p:txBody>
      </p:sp>
      <p:graphicFrame>
        <p:nvGraphicFramePr>
          <p:cNvPr id="350210" name="Object 2"/>
          <p:cNvGraphicFramePr>
            <a:graphicFrameLocks noChangeAspect="1"/>
          </p:cNvGraphicFramePr>
          <p:nvPr>
            <p:extLst>
              <p:ext uri="{D42A27DB-BD31-4B8C-83A1-F6EECF244321}">
                <p14:modId xmlns:p14="http://schemas.microsoft.com/office/powerpoint/2010/main" val="3164351795"/>
              </p:ext>
            </p:extLst>
          </p:nvPr>
        </p:nvGraphicFramePr>
        <p:xfrm>
          <a:off x="5872332" y="1115704"/>
          <a:ext cx="1333500" cy="838200"/>
        </p:xfrm>
        <a:graphic>
          <a:graphicData uri="http://schemas.openxmlformats.org/presentationml/2006/ole">
            <mc:AlternateContent xmlns:mc="http://schemas.openxmlformats.org/markup-compatibility/2006">
              <mc:Choice xmlns:v="urn:schemas-microsoft-com:vml" Requires="v">
                <p:oleObj name="Equation" r:id="rId2" imgW="1333500" imgH="838200" progId="Equation.DSMT4">
                  <p:embed/>
                </p:oleObj>
              </mc:Choice>
              <mc:Fallback>
                <p:oleObj name="Equation" r:id="rId2" imgW="1333500" imgH="8382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332" y="1115704"/>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096000" y="2749436"/>
            <a:ext cx="2590800" cy="1631216"/>
          </a:xfrm>
          <a:prstGeom prst="rect">
            <a:avLst/>
          </a:prstGeom>
        </p:spPr>
        <p:txBody>
          <a:bodyPr wrap="square">
            <a:spAutoFit/>
          </a:bodyPr>
          <a:lstStyle/>
          <a:p>
            <a:r>
              <a:rPr lang="en-US" sz="2000" dirty="0">
                <a:solidFill>
                  <a:srgbClr val="008080"/>
                </a:solidFill>
              </a:rPr>
              <a:t>We first rewrite the fraction in a form with a negative exponent and then apply the Power Rule.</a:t>
            </a:r>
          </a:p>
        </p:txBody>
      </p:sp>
      <p:graphicFrame>
        <p:nvGraphicFramePr>
          <p:cNvPr id="19461" name="Object 5"/>
          <p:cNvGraphicFramePr>
            <a:graphicFrameLocks noChangeAspect="1"/>
          </p:cNvGraphicFramePr>
          <p:nvPr/>
        </p:nvGraphicFramePr>
        <p:xfrm>
          <a:off x="2452048" y="2813712"/>
          <a:ext cx="736600" cy="381000"/>
        </p:xfrm>
        <a:graphic>
          <a:graphicData uri="http://schemas.openxmlformats.org/presentationml/2006/ole">
            <mc:AlternateContent xmlns:mc="http://schemas.openxmlformats.org/markup-compatibility/2006">
              <mc:Choice xmlns:v="urn:schemas-microsoft-com:vml" Requires="v">
                <p:oleObj name="Equation" r:id="rId4" imgW="736560" imgH="380880" progId="Equation.DSMT4">
                  <p:embed/>
                </p:oleObj>
              </mc:Choice>
              <mc:Fallback>
                <p:oleObj name="Equation" r:id="rId4" imgW="736560" imgH="3808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048" y="2813712"/>
                        <a:ext cx="736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p:cNvGraphicFramePr>
            <a:graphicFrameLocks noChangeAspect="1"/>
          </p:cNvGraphicFramePr>
          <p:nvPr/>
        </p:nvGraphicFramePr>
        <p:xfrm>
          <a:off x="3339152" y="3559792"/>
          <a:ext cx="2171700" cy="838200"/>
        </p:xfrm>
        <a:graphic>
          <a:graphicData uri="http://schemas.openxmlformats.org/presentationml/2006/ole">
            <mc:AlternateContent xmlns:mc="http://schemas.openxmlformats.org/markup-compatibility/2006">
              <mc:Choice xmlns:v="urn:schemas-microsoft-com:vml" Requires="v">
                <p:oleObj name="Equation" r:id="rId6" imgW="2171520" imgH="838080" progId="Equation.DSMT4">
                  <p:embed/>
                </p:oleObj>
              </mc:Choice>
              <mc:Fallback>
                <p:oleObj name="Equation" r:id="rId6" imgW="217152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9152" y="3559792"/>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p:cNvGraphicFramePr>
            <a:graphicFrameLocks noChangeAspect="1"/>
          </p:cNvGraphicFramePr>
          <p:nvPr/>
        </p:nvGraphicFramePr>
        <p:xfrm>
          <a:off x="1143000" y="2846696"/>
          <a:ext cx="673100" cy="469900"/>
        </p:xfrm>
        <a:graphic>
          <a:graphicData uri="http://schemas.openxmlformats.org/presentationml/2006/ole">
            <mc:AlternateContent xmlns:mc="http://schemas.openxmlformats.org/markup-compatibility/2006">
              <mc:Choice xmlns:v="urn:schemas-microsoft-com:vml" Requires="v">
                <p:oleObj name="Equation" r:id="rId8" imgW="672840" imgH="469800" progId="Equation.DSMT4">
                  <p:embed/>
                </p:oleObj>
              </mc:Choice>
              <mc:Fallback>
                <p:oleObj name="Equation" r:id="rId8" imgW="672840" imgH="4698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846696"/>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p:cNvGraphicFramePr>
            <a:graphicFrameLocks noChangeAspect="1"/>
          </p:cNvGraphicFramePr>
          <p:nvPr/>
        </p:nvGraphicFramePr>
        <p:xfrm>
          <a:off x="1869744" y="2639704"/>
          <a:ext cx="546100" cy="838200"/>
        </p:xfrm>
        <a:graphic>
          <a:graphicData uri="http://schemas.openxmlformats.org/presentationml/2006/ole">
            <mc:AlternateContent xmlns:mc="http://schemas.openxmlformats.org/markup-compatibility/2006">
              <mc:Choice xmlns:v="urn:schemas-microsoft-com:vml" Requires="v">
                <p:oleObj name="Equation" r:id="rId10" imgW="545760" imgH="838080" progId="Equation.DSMT4">
                  <p:embed/>
                </p:oleObj>
              </mc:Choice>
              <mc:Fallback>
                <p:oleObj name="Equation" r:id="rId10" imgW="545760" imgH="83808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744" y="2639704"/>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p:cNvGraphicFramePr>
            <a:graphicFrameLocks noChangeAspect="1"/>
          </p:cNvGraphicFramePr>
          <p:nvPr/>
        </p:nvGraphicFramePr>
        <p:xfrm>
          <a:off x="1067748" y="3761096"/>
          <a:ext cx="774700" cy="469900"/>
        </p:xfrm>
        <a:graphic>
          <a:graphicData uri="http://schemas.openxmlformats.org/presentationml/2006/ole">
            <mc:AlternateContent xmlns:mc="http://schemas.openxmlformats.org/markup-compatibility/2006">
              <mc:Choice xmlns:v="urn:schemas-microsoft-com:vml" Requires="v">
                <p:oleObj name="Equation" r:id="rId12" imgW="774360" imgH="469800" progId="Equation.DSMT4">
                  <p:embed/>
                </p:oleObj>
              </mc:Choice>
              <mc:Fallback>
                <p:oleObj name="Equation" r:id="rId12" imgW="774360" imgH="4698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7748" y="3761096"/>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p:cNvGraphicFramePr>
            <a:graphicFrameLocks noChangeAspect="1"/>
          </p:cNvGraphicFramePr>
          <p:nvPr/>
        </p:nvGraphicFramePr>
        <p:xfrm>
          <a:off x="1905000" y="3733800"/>
          <a:ext cx="1409700" cy="381000"/>
        </p:xfrm>
        <a:graphic>
          <a:graphicData uri="http://schemas.openxmlformats.org/presentationml/2006/ole">
            <mc:AlternateContent xmlns:mc="http://schemas.openxmlformats.org/markup-compatibility/2006">
              <mc:Choice xmlns:v="urn:schemas-microsoft-com:vml" Requires="v">
                <p:oleObj name="Equation" r:id="rId14" imgW="1409400" imgH="380880" progId="Equation.DSMT4">
                  <p:embed/>
                </p:oleObj>
              </mc:Choice>
              <mc:Fallback>
                <p:oleObj name="Equation" r:id="rId14" imgW="1409400" imgH="38088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733800"/>
                        <a:ext cx="1409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Derivative Notation</a:t>
            </a:r>
          </a:p>
        </p:txBody>
      </p:sp>
      <p:sp>
        <p:nvSpPr>
          <p:cNvPr id="3" name="Content Placeholder 2"/>
          <p:cNvSpPr>
            <a:spLocks noGrp="1"/>
          </p:cNvSpPr>
          <p:nvPr>
            <p:ph idx="1"/>
          </p:nvPr>
        </p:nvSpPr>
        <p:spPr/>
        <p:txBody>
          <a:bodyPr/>
          <a:lstStyle/>
          <a:p>
            <a:endParaRPr lang="en-US" dirty="0"/>
          </a:p>
          <a:p>
            <a:endParaRPr lang="en-US" dirty="0"/>
          </a:p>
          <a:p>
            <a:pPr>
              <a:spcBef>
                <a:spcPts val="1800"/>
              </a:spcBef>
            </a:pPr>
            <a:r>
              <a:rPr lang="en-US" b="1" dirty="0"/>
              <a:t>Solution:</a:t>
            </a:r>
            <a:endParaRPr lang="en-US" dirty="0"/>
          </a:p>
        </p:txBody>
      </p:sp>
      <p:graphicFrame>
        <p:nvGraphicFramePr>
          <p:cNvPr id="351234" name="Object 2"/>
          <p:cNvGraphicFramePr>
            <a:graphicFrameLocks noChangeAspect="1"/>
          </p:cNvGraphicFramePr>
          <p:nvPr/>
        </p:nvGraphicFramePr>
        <p:xfrm>
          <a:off x="533400" y="1211240"/>
          <a:ext cx="4508500" cy="1066800"/>
        </p:xfrm>
        <a:graphic>
          <a:graphicData uri="http://schemas.openxmlformats.org/presentationml/2006/ole">
            <mc:AlternateContent xmlns:mc="http://schemas.openxmlformats.org/markup-compatibility/2006">
              <mc:Choice xmlns:v="urn:schemas-microsoft-com:vml" Requires="v">
                <p:oleObj name="Equation" r:id="rId2" imgW="4508500" imgH="1066800" progId="Equation.DSMT4">
                  <p:embed/>
                </p:oleObj>
              </mc:Choice>
              <mc:Fallback>
                <p:oleObj name="Equation" r:id="rId2" imgW="4508500" imgH="1066800" progId="Equation.DSMT4">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1240"/>
                        <a:ext cx="450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257800" y="2397936"/>
            <a:ext cx="3733800" cy="707886"/>
          </a:xfrm>
          <a:prstGeom prst="rect">
            <a:avLst/>
          </a:prstGeom>
        </p:spPr>
        <p:txBody>
          <a:bodyPr wrap="square">
            <a:spAutoFit/>
          </a:bodyPr>
          <a:lstStyle/>
          <a:p>
            <a:r>
              <a:rPr lang="en-US" sz="2000" dirty="0">
                <a:solidFill>
                  <a:srgbClr val="008080"/>
                </a:solidFill>
              </a:rPr>
              <a:t>Rewrite the expression to be a polynomial-like function.</a:t>
            </a:r>
          </a:p>
        </p:txBody>
      </p:sp>
      <p:graphicFrame>
        <p:nvGraphicFramePr>
          <p:cNvPr id="8" name="Object 5"/>
          <p:cNvGraphicFramePr>
            <a:graphicFrameLocks noChangeAspect="1"/>
          </p:cNvGraphicFramePr>
          <p:nvPr>
            <p:extLst>
              <p:ext uri="{D42A27DB-BD31-4B8C-83A1-F6EECF244321}">
                <p14:modId xmlns:p14="http://schemas.microsoft.com/office/powerpoint/2010/main" val="2987404860"/>
              </p:ext>
            </p:extLst>
          </p:nvPr>
        </p:nvGraphicFramePr>
        <p:xfrm>
          <a:off x="8209924" y="4797850"/>
          <a:ext cx="723900" cy="622300"/>
        </p:xfrm>
        <a:graphic>
          <a:graphicData uri="http://schemas.openxmlformats.org/presentationml/2006/ole">
            <mc:AlternateContent xmlns:mc="http://schemas.openxmlformats.org/markup-compatibility/2006">
              <mc:Choice xmlns:v="urn:schemas-microsoft-com:vml" Requires="v">
                <p:oleObj name="Equation" r:id="rId4" imgW="723586" imgH="622030" progId="Equation.DSMT4">
                  <p:embed/>
                </p:oleObj>
              </mc:Choice>
              <mc:Fallback>
                <p:oleObj name="Equation" r:id="rId4" imgW="723586" imgH="622030" progId="Equation.DSMT4">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9924" y="4797850"/>
                        <a:ext cx="723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5303520" y="4922954"/>
            <a:ext cx="3840480" cy="707886"/>
          </a:xfrm>
          <a:prstGeom prst="rect">
            <a:avLst/>
          </a:prstGeom>
        </p:spPr>
        <p:txBody>
          <a:bodyPr wrap="square">
            <a:spAutoFit/>
          </a:bodyPr>
          <a:lstStyle/>
          <a:p>
            <a:r>
              <a:rPr lang="en-US" sz="2000" dirty="0">
                <a:solidFill>
                  <a:srgbClr val="008080"/>
                </a:solidFill>
              </a:rPr>
              <a:t>Use the Power Rule where              and </a:t>
            </a:r>
            <a:r>
              <a:rPr lang="en-US" sz="2000" i="1" dirty="0">
                <a:solidFill>
                  <a:srgbClr val="009900"/>
                </a:solidFill>
              </a:rPr>
              <a:t>c</a:t>
            </a:r>
            <a:r>
              <a:rPr lang="en-US" sz="2000" dirty="0">
                <a:solidFill>
                  <a:srgbClr val="009900"/>
                </a:solidFill>
              </a:rPr>
              <a:t> = 18</a:t>
            </a:r>
            <a:r>
              <a:rPr lang="en-US" sz="2000" dirty="0">
                <a:solidFill>
                  <a:srgbClr val="008080"/>
                </a:solidFill>
              </a:rPr>
              <a:t> to find the derivative. </a:t>
            </a:r>
          </a:p>
        </p:txBody>
      </p:sp>
      <p:graphicFrame>
        <p:nvGraphicFramePr>
          <p:cNvPr id="20486" name="Object 6"/>
          <p:cNvGraphicFramePr>
            <a:graphicFrameLocks noChangeAspect="1"/>
          </p:cNvGraphicFramePr>
          <p:nvPr/>
        </p:nvGraphicFramePr>
        <p:xfrm>
          <a:off x="1943100" y="2348552"/>
          <a:ext cx="1409700" cy="1066800"/>
        </p:xfrm>
        <a:graphic>
          <a:graphicData uri="http://schemas.openxmlformats.org/presentationml/2006/ole">
            <mc:AlternateContent xmlns:mc="http://schemas.openxmlformats.org/markup-compatibility/2006">
              <mc:Choice xmlns:v="urn:schemas-microsoft-com:vml" Requires="v">
                <p:oleObj name="Equation" r:id="rId6" imgW="1409400" imgH="1066680" progId="Equation.DSMT4">
                  <p:embed/>
                </p:oleObj>
              </mc:Choice>
              <mc:Fallback>
                <p:oleObj name="Equation" r:id="rId6" imgW="1409400" imgH="10666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2348552"/>
                        <a:ext cx="1409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3380096" y="2280312"/>
          <a:ext cx="1104900" cy="622300"/>
        </p:xfrm>
        <a:graphic>
          <a:graphicData uri="http://schemas.openxmlformats.org/presentationml/2006/ole">
            <mc:AlternateContent xmlns:mc="http://schemas.openxmlformats.org/markup-compatibility/2006">
              <mc:Choice xmlns:v="urn:schemas-microsoft-com:vml" Requires="v">
                <p:oleObj name="Equation" r:id="rId8" imgW="1104840" imgH="622080" progId="Equation.DSMT4">
                  <p:embed/>
                </p:oleObj>
              </mc:Choice>
              <mc:Fallback>
                <p:oleObj name="Equation" r:id="rId8" imgW="1104840" imgH="622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0096" y="2280312"/>
                        <a:ext cx="1104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650544" y="3921456"/>
          <a:ext cx="1193800" cy="469900"/>
        </p:xfrm>
        <a:graphic>
          <a:graphicData uri="http://schemas.openxmlformats.org/presentationml/2006/ole">
            <mc:AlternateContent xmlns:mc="http://schemas.openxmlformats.org/markup-compatibility/2006">
              <mc:Choice xmlns:v="urn:schemas-microsoft-com:vml" Requires="v">
                <p:oleObj name="Equation" r:id="rId10" imgW="1193760" imgH="469800" progId="Equation.DSMT4">
                  <p:embed/>
                </p:oleObj>
              </mc:Choice>
              <mc:Fallback>
                <p:oleObj name="Equation" r:id="rId10" imgW="119376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544" y="3921456"/>
                        <a:ext cx="119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891352" y="3622344"/>
          <a:ext cx="1879600" cy="1054100"/>
        </p:xfrm>
        <a:graphic>
          <a:graphicData uri="http://schemas.openxmlformats.org/presentationml/2006/ole">
            <mc:AlternateContent xmlns:mc="http://schemas.openxmlformats.org/markup-compatibility/2006">
              <mc:Choice xmlns:v="urn:schemas-microsoft-com:vml" Requires="v">
                <p:oleObj name="Equation" r:id="rId12" imgW="1879560" imgH="1054080" progId="Equation.DSMT4">
                  <p:embed/>
                </p:oleObj>
              </mc:Choice>
              <mc:Fallback>
                <p:oleObj name="Equation" r:id="rId12" imgW="1879560" imgH="1054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1352" y="3622344"/>
                        <a:ext cx="1879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3764888" y="3927144"/>
          <a:ext cx="1041400" cy="469900"/>
        </p:xfrm>
        <a:graphic>
          <a:graphicData uri="http://schemas.openxmlformats.org/presentationml/2006/ole">
            <mc:AlternateContent xmlns:mc="http://schemas.openxmlformats.org/markup-compatibility/2006">
              <mc:Choice xmlns:v="urn:schemas-microsoft-com:vml" Requires="v">
                <p:oleObj name="Equation" r:id="rId14" imgW="1041120" imgH="469800" progId="Equation.DSMT4">
                  <p:embed/>
                </p:oleObj>
              </mc:Choice>
              <mc:Fallback>
                <p:oleObj name="Equation" r:id="rId14" imgW="1041120" imgH="4698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64888" y="3927144"/>
                        <a:ext cx="1041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4849504" y="3643004"/>
          <a:ext cx="2552700" cy="1054100"/>
        </p:xfrm>
        <a:graphic>
          <a:graphicData uri="http://schemas.openxmlformats.org/presentationml/2006/ole">
            <mc:AlternateContent xmlns:mc="http://schemas.openxmlformats.org/markup-compatibility/2006">
              <mc:Choice xmlns:v="urn:schemas-microsoft-com:vml" Requires="v">
                <p:oleObj name="Equation" r:id="rId16" imgW="2552400" imgH="1054080" progId="Equation.DSMT4">
                  <p:embed/>
                </p:oleObj>
              </mc:Choice>
              <mc:Fallback>
                <p:oleObj name="Equation" r:id="rId16" imgW="2552400" imgH="10540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49504" y="3643004"/>
                        <a:ext cx="2552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2" name="Object 12"/>
          <p:cNvGraphicFramePr>
            <a:graphicFrameLocks noChangeAspect="1"/>
          </p:cNvGraphicFramePr>
          <p:nvPr/>
        </p:nvGraphicFramePr>
        <p:xfrm>
          <a:off x="1905000" y="4800600"/>
          <a:ext cx="1854200" cy="889000"/>
        </p:xfrm>
        <a:graphic>
          <a:graphicData uri="http://schemas.openxmlformats.org/presentationml/2006/ole">
            <mc:AlternateContent xmlns:mc="http://schemas.openxmlformats.org/markup-compatibility/2006">
              <mc:Choice xmlns:v="urn:schemas-microsoft-com:vml" Requires="v">
                <p:oleObj name="Equation" r:id="rId18" imgW="1854000" imgH="888840" progId="Equation.DSMT4">
                  <p:embed/>
                </p:oleObj>
              </mc:Choice>
              <mc:Fallback>
                <p:oleObj name="Equation" r:id="rId18" imgW="1854000" imgH="88884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5000" y="4800600"/>
                        <a:ext cx="1854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3" name="Object 13"/>
          <p:cNvGraphicFramePr>
            <a:graphicFrameLocks noChangeAspect="1"/>
          </p:cNvGraphicFramePr>
          <p:nvPr/>
        </p:nvGraphicFramePr>
        <p:xfrm>
          <a:off x="3810000" y="4802872"/>
          <a:ext cx="1333500" cy="609600"/>
        </p:xfrm>
        <a:graphic>
          <a:graphicData uri="http://schemas.openxmlformats.org/presentationml/2006/ole">
            <mc:AlternateContent xmlns:mc="http://schemas.openxmlformats.org/markup-compatibility/2006">
              <mc:Choice xmlns:v="urn:schemas-microsoft-com:vml" Requires="v">
                <p:oleObj name="Equation" r:id="rId20" imgW="1333440" imgH="609480" progId="Equation.DSMT4">
                  <p:embed/>
                </p:oleObj>
              </mc:Choice>
              <mc:Fallback>
                <p:oleObj name="Equation" r:id="rId20" imgW="1333440" imgH="60948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0" y="4802872"/>
                        <a:ext cx="1333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4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4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Sum and Difference Rule</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pPr algn="ctr"/>
            <a:r>
              <a:rPr lang="en-US" b="1" dirty="0">
                <a:solidFill>
                  <a:srgbClr val="000000"/>
                </a:solidFill>
              </a:rPr>
              <a:t>Constant Times a Function Rule</a:t>
            </a:r>
          </a:p>
          <a:p>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a differentiable function, </a:t>
            </a:r>
            <a:r>
              <a:rPr lang="en-US" i="1" dirty="0">
                <a:solidFill>
                  <a:srgbClr val="000000"/>
                </a:solidFill>
              </a:rPr>
              <a:t>c</a:t>
            </a:r>
            <a:r>
              <a:rPr lang="en-US" dirty="0">
                <a:solidFill>
                  <a:srgbClr val="000000"/>
                </a:solidFill>
              </a:rPr>
              <a:t> is a real constant, and </a:t>
            </a:r>
            <a:r>
              <a:rPr lang="en-US" i="1" dirty="0">
                <a:solidFill>
                  <a:srgbClr val="000000"/>
                </a:solidFill>
              </a:rPr>
              <a:t>y</a:t>
            </a:r>
            <a:r>
              <a:rPr lang="en-US" dirty="0">
                <a:solidFill>
                  <a:srgbClr val="000000"/>
                </a:solidFill>
              </a:rPr>
              <a:t> = </a:t>
            </a:r>
            <a:r>
              <a:rPr lang="en-US" i="1" dirty="0">
                <a:solidFill>
                  <a:srgbClr val="000000"/>
                </a:solidFill>
              </a:rPr>
              <a:t>c</a:t>
            </a:r>
            <a:r>
              <a:rPr lang="en-US" dirty="0">
                <a:solidFill>
                  <a:srgbClr val="000000"/>
                </a:solidFill>
              </a:rPr>
              <a:t> </a:t>
            </a:r>
            <a:r>
              <a:rPr lang="en-US" dirty="0">
                <a:solidFill>
                  <a:srgbClr val="000000"/>
                </a:solidFill>
                <a:sym typeface="Symbo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then</a:t>
            </a:r>
          </a:p>
          <a:p>
            <a:endParaRPr lang="en-US" dirty="0">
              <a:solidFill>
                <a:srgbClr val="000000"/>
              </a:solidFill>
            </a:endParaRPr>
          </a:p>
          <a:p>
            <a:endParaRPr lang="en-US" dirty="0">
              <a:solidFill>
                <a:srgbClr val="000000"/>
              </a:solidFill>
            </a:endParaRPr>
          </a:p>
          <a:p>
            <a:r>
              <a:rPr lang="en-US" dirty="0">
                <a:solidFill>
                  <a:srgbClr val="000000"/>
                </a:solidFill>
              </a:rPr>
              <a:t>In words, the derivative of a constant times a function is the constant times the derivative of the function. (The power rule is a special case of this rule.)</a:t>
            </a:r>
          </a:p>
        </p:txBody>
      </p:sp>
      <p:graphicFrame>
        <p:nvGraphicFramePr>
          <p:cNvPr id="353282" name="Object 2"/>
          <p:cNvGraphicFramePr>
            <a:graphicFrameLocks noChangeAspect="1"/>
          </p:cNvGraphicFramePr>
          <p:nvPr/>
        </p:nvGraphicFramePr>
        <p:xfrm>
          <a:off x="3587750" y="2819400"/>
          <a:ext cx="1968500" cy="838200"/>
        </p:xfrm>
        <a:graphic>
          <a:graphicData uri="http://schemas.openxmlformats.org/presentationml/2006/ole">
            <mc:AlternateContent xmlns:mc="http://schemas.openxmlformats.org/markup-compatibility/2006">
              <mc:Choice xmlns:v="urn:schemas-microsoft-com:vml" Requires="v">
                <p:oleObj name="Equation" r:id="rId2" imgW="1968500" imgH="838200" progId="Equation.DSMT4">
                  <p:embed/>
                </p:oleObj>
              </mc:Choice>
              <mc:Fallback>
                <p:oleObj name="Equation" r:id="rId2" imgW="1968500" imgH="8382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2819400"/>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Slope and Rate of Change Considered Algebraically</a:t>
            </a:r>
          </a:p>
        </p:txBody>
      </p:sp>
      <p:sp>
        <p:nvSpPr>
          <p:cNvPr id="3" name="Content Placeholder 2"/>
          <p:cNvSpPr>
            <a:spLocks noGrp="1"/>
          </p:cNvSpPr>
          <p:nvPr>
            <p:ph idx="1"/>
          </p:nvPr>
        </p:nvSpPr>
        <p:spPr>
          <a:xfrm>
            <a:off x="457200" y="1280160"/>
            <a:ext cx="8229600" cy="3237809"/>
          </a:xfrm>
          <a:solidFill>
            <a:srgbClr val="FFFFCC"/>
          </a:solidFill>
          <a:ln w="28575">
            <a:solidFill>
              <a:srgbClr val="000000"/>
            </a:solidFill>
          </a:ln>
        </p:spPr>
        <p:txBody>
          <a:bodyPr>
            <a:spAutoFit/>
          </a:bodyPr>
          <a:lstStyle/>
          <a:p>
            <a:pPr algn="ctr"/>
            <a:r>
              <a:rPr lang="en-US" b="1" dirty="0">
                <a:solidFill>
                  <a:srgbClr val="000000"/>
                </a:solidFill>
              </a:rPr>
              <a:t>Derivative</a:t>
            </a:r>
          </a:p>
          <a:p>
            <a:r>
              <a:rPr lang="en-US" dirty="0">
                <a:solidFill>
                  <a:srgbClr val="000000"/>
                </a:solidFill>
              </a:rPr>
              <a:t>For any given function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the derivative of </a:t>
            </a:r>
            <a:r>
              <a:rPr lang="en-US" i="1" dirty="0">
                <a:solidFill>
                  <a:srgbClr val="000000"/>
                </a:solidFill>
              </a:rPr>
              <a:t>f</a:t>
            </a:r>
            <a:r>
              <a:rPr lang="en-US" dirty="0">
                <a:solidFill>
                  <a:srgbClr val="000000"/>
                </a:solidFill>
              </a:rPr>
              <a:t> at </a:t>
            </a:r>
            <a:r>
              <a:rPr lang="en-US" i="1" dirty="0">
                <a:solidFill>
                  <a:srgbClr val="000000"/>
                </a:solidFill>
              </a:rPr>
              <a:t>x</a:t>
            </a:r>
            <a:r>
              <a:rPr lang="en-US" dirty="0">
                <a:solidFill>
                  <a:srgbClr val="000000"/>
                </a:solidFill>
              </a:rPr>
              <a:t> is defined to be</a:t>
            </a:r>
          </a:p>
          <a:p>
            <a:pPr>
              <a:lnSpc>
                <a:spcPct val="150000"/>
              </a:lnSpc>
            </a:pPr>
            <a:endParaRPr lang="en-US" dirty="0">
              <a:solidFill>
                <a:srgbClr val="000000"/>
              </a:solidFill>
            </a:endParaRPr>
          </a:p>
          <a:p>
            <a:endParaRPr lang="en-US" dirty="0">
              <a:solidFill>
                <a:srgbClr val="000000"/>
              </a:solidFill>
            </a:endParaRPr>
          </a:p>
          <a:p>
            <a:r>
              <a:rPr lang="en-US" dirty="0">
                <a:solidFill>
                  <a:srgbClr val="000000"/>
                </a:solidFill>
              </a:rPr>
              <a:t>provided this limit exists. (Note:                                  )</a:t>
            </a:r>
            <a:endParaRPr lang="en-US" b="1" dirty="0">
              <a:solidFill>
                <a:srgbClr val="000000"/>
              </a:solidFill>
            </a:endParaRPr>
          </a:p>
        </p:txBody>
      </p:sp>
      <p:graphicFrame>
        <p:nvGraphicFramePr>
          <p:cNvPr id="311297" name="Object 1"/>
          <p:cNvGraphicFramePr>
            <a:graphicFrameLocks noChangeAspect="1"/>
          </p:cNvGraphicFramePr>
          <p:nvPr>
            <p:extLst>
              <p:ext uri="{D42A27DB-BD31-4B8C-83A1-F6EECF244321}">
                <p14:modId xmlns:p14="http://schemas.microsoft.com/office/powerpoint/2010/main" val="30712804"/>
              </p:ext>
            </p:extLst>
          </p:nvPr>
        </p:nvGraphicFramePr>
        <p:xfrm>
          <a:off x="2343150" y="2747654"/>
          <a:ext cx="4445000" cy="1041400"/>
        </p:xfrm>
        <a:graphic>
          <a:graphicData uri="http://schemas.openxmlformats.org/presentationml/2006/ole">
            <mc:AlternateContent xmlns:mc="http://schemas.openxmlformats.org/markup-compatibility/2006">
              <mc:Choice xmlns:v="urn:schemas-microsoft-com:vml" Requires="v">
                <p:oleObj name="Equation" r:id="rId2" imgW="4444920" imgH="1041120" progId="Equation.DSMT4">
                  <p:embed/>
                </p:oleObj>
              </mc:Choice>
              <mc:Fallback>
                <p:oleObj name="Equation" r:id="rId2" imgW="4444920" imgH="1041120" progId="Equation.DSMT4">
                  <p:embed/>
                  <p:pic>
                    <p:nvPicPr>
                      <p:cNvPr id="0"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747654"/>
                        <a:ext cx="4445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1298" name="Object 2"/>
          <p:cNvGraphicFramePr>
            <a:graphicFrameLocks noChangeAspect="1"/>
          </p:cNvGraphicFramePr>
          <p:nvPr>
            <p:extLst>
              <p:ext uri="{D42A27DB-BD31-4B8C-83A1-F6EECF244321}">
                <p14:modId xmlns:p14="http://schemas.microsoft.com/office/powerpoint/2010/main" val="313052685"/>
              </p:ext>
            </p:extLst>
          </p:nvPr>
        </p:nvGraphicFramePr>
        <p:xfrm>
          <a:off x="5181600" y="4062104"/>
          <a:ext cx="2743200" cy="406400"/>
        </p:xfrm>
        <a:graphic>
          <a:graphicData uri="http://schemas.openxmlformats.org/presentationml/2006/ole">
            <mc:AlternateContent xmlns:mc="http://schemas.openxmlformats.org/markup-compatibility/2006">
              <mc:Choice xmlns:v="urn:schemas-microsoft-com:vml" Requires="v">
                <p:oleObj name="Equation" r:id="rId4" imgW="2743200" imgH="406400" progId="Equation.DSMT4">
                  <p:embed/>
                </p:oleObj>
              </mc:Choice>
              <mc:Fallback>
                <p:oleObj name="Equation" r:id="rId4" imgW="2743200" imgH="40640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62104"/>
                        <a:ext cx="2743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Sum and Difference Rule</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The Sum and Difference Rule</a:t>
            </a:r>
          </a:p>
          <a:p>
            <a:r>
              <a:rPr lang="en-US" dirty="0">
                <a:solidFill>
                  <a:srgbClr val="000000"/>
                </a:solidFill>
              </a:rPr>
              <a:t>If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are differentiable functions and                </a:t>
            </a:r>
            <a:r>
              <a:rPr lang="en-US" i="1" dirty="0">
                <a:solidFill>
                  <a:srgbClr val="0000FF"/>
                </a:solidFill>
              </a:rPr>
              <a:t>y</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solidFill>
                  <a:srgbClr val="0000FF"/>
                </a:solidFill>
                <a:sym typeface="Symbol"/>
              </a:rPr>
              <a:t>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a:t>
            </a:r>
            <a:r>
              <a:rPr lang="en-US" dirty="0">
                <a:solidFill>
                  <a:srgbClr val="000000"/>
                </a:solidFill>
              </a:rPr>
              <a:t>, then</a:t>
            </a:r>
          </a:p>
          <a:p>
            <a:endParaRPr lang="en-US" dirty="0">
              <a:solidFill>
                <a:srgbClr val="000000"/>
              </a:solidFill>
            </a:endParaRPr>
          </a:p>
          <a:p>
            <a:endParaRPr lang="en-US" dirty="0">
              <a:solidFill>
                <a:srgbClr val="000000"/>
              </a:solidFill>
            </a:endParaRPr>
          </a:p>
          <a:p>
            <a:r>
              <a:rPr lang="en-US" dirty="0">
                <a:solidFill>
                  <a:srgbClr val="000000"/>
                </a:solidFill>
              </a:rPr>
              <a:t>In words, the derivative of a sum (or difference) of two functions is the sum (or difference) of their derivatives.</a:t>
            </a:r>
          </a:p>
        </p:txBody>
      </p:sp>
      <p:graphicFrame>
        <p:nvGraphicFramePr>
          <p:cNvPr id="354307" name="Object 3"/>
          <p:cNvGraphicFramePr>
            <a:graphicFrameLocks noChangeAspect="1"/>
          </p:cNvGraphicFramePr>
          <p:nvPr/>
        </p:nvGraphicFramePr>
        <p:xfrm>
          <a:off x="3213100" y="2819400"/>
          <a:ext cx="2717800" cy="838200"/>
        </p:xfrm>
        <a:graphic>
          <a:graphicData uri="http://schemas.openxmlformats.org/presentationml/2006/ole">
            <mc:AlternateContent xmlns:mc="http://schemas.openxmlformats.org/markup-compatibility/2006">
              <mc:Choice xmlns:v="urn:schemas-microsoft-com:vml" Requires="v">
                <p:oleObj name="Equation" r:id="rId2" imgW="2717800" imgH="838200" progId="Equation.DSMT4">
                  <p:embed/>
                </p:oleObj>
              </mc:Choice>
              <mc:Fallback>
                <p:oleObj name="Equation" r:id="rId2" imgW="2717800" imgH="838200" progId="Equation.DSMT4">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2819400"/>
                        <a:ext cx="271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a:t>
            </a:r>
          </a:p>
        </p:txBody>
      </p:sp>
      <p:sp>
        <p:nvSpPr>
          <p:cNvPr id="3" name="Content Placeholder 2"/>
          <p:cNvSpPr>
            <a:spLocks noGrp="1"/>
          </p:cNvSpPr>
          <p:nvPr>
            <p:ph idx="1"/>
          </p:nvPr>
        </p:nvSpPr>
        <p:spPr/>
        <p:txBody>
          <a:bodyPr/>
          <a:lstStyle/>
          <a:p>
            <a:r>
              <a:rPr lang="en-US" dirty="0"/>
              <a:t>Find the derivative of each of the following functions.</a:t>
            </a:r>
          </a:p>
          <a:p>
            <a:pPr>
              <a:tabLst>
                <a:tab pos="461963" algn="l"/>
              </a:tabLst>
            </a:pPr>
            <a:r>
              <a:rPr lang="en-US" b="1" dirty="0"/>
              <a:t>a.	</a:t>
            </a:r>
            <a:r>
              <a:rPr lang="en-US" i="1" dirty="0">
                <a:solidFill>
                  <a:srgbClr val="0000FF"/>
                </a:solidFill>
              </a:rPr>
              <a:t>y</a:t>
            </a:r>
            <a:r>
              <a:rPr lang="en-US" dirty="0">
                <a:solidFill>
                  <a:srgbClr val="0000FF"/>
                </a:solidFill>
              </a:rPr>
              <a:t> = 5</a:t>
            </a:r>
            <a:r>
              <a:rPr lang="en-US" i="1" dirty="0">
                <a:solidFill>
                  <a:srgbClr val="0000FF"/>
                </a:solidFill>
              </a:rPr>
              <a:t>x</a:t>
            </a:r>
            <a:r>
              <a:rPr lang="en-US" baseline="30000" dirty="0">
                <a:solidFill>
                  <a:srgbClr val="0000FF"/>
                </a:solidFill>
              </a:rPr>
              <a:t>2</a:t>
            </a:r>
          </a:p>
          <a:p>
            <a:pPr>
              <a:tabLst>
                <a:tab pos="1538288" algn="l"/>
              </a:tabLst>
            </a:pPr>
            <a:r>
              <a:rPr lang="en-US" b="1" dirty="0"/>
              <a:t>Solution:</a:t>
            </a:r>
            <a:endParaRPr lang="en-US" dirty="0"/>
          </a:p>
          <a:p>
            <a:endParaRPr lang="en-US" dirty="0"/>
          </a:p>
        </p:txBody>
      </p:sp>
      <p:sp>
        <p:nvSpPr>
          <p:cNvPr id="5" name="Rectangle 4"/>
          <p:cNvSpPr/>
          <p:nvPr/>
        </p:nvSpPr>
        <p:spPr>
          <a:xfrm>
            <a:off x="4724400" y="2971800"/>
            <a:ext cx="3810000" cy="2246769"/>
          </a:xfrm>
          <a:prstGeom prst="rect">
            <a:avLst/>
          </a:prstGeom>
        </p:spPr>
        <p:txBody>
          <a:bodyPr wrap="square">
            <a:spAutoFit/>
          </a:bodyPr>
          <a:lstStyle/>
          <a:p>
            <a:r>
              <a:rPr lang="en-US" sz="2000" dirty="0">
                <a:solidFill>
                  <a:srgbClr val="008080"/>
                </a:solidFill>
              </a:rPr>
              <a:t>Rewrite the equation of the derivative by pulling the constant, </a:t>
            </a:r>
            <a:r>
              <a:rPr lang="en-US" sz="2000" dirty="0">
                <a:solidFill>
                  <a:srgbClr val="7030A0"/>
                </a:solidFill>
              </a:rPr>
              <a:t>5</a:t>
            </a:r>
            <a:r>
              <a:rPr lang="en-US" sz="2000" dirty="0">
                <a:solidFill>
                  <a:srgbClr val="008080"/>
                </a:solidFill>
              </a:rPr>
              <a:t>, out in front. By doing so, we have used the Constant Times a Function Rule.</a:t>
            </a:r>
          </a:p>
          <a:p>
            <a:endParaRPr lang="en-US" sz="2000" dirty="0">
              <a:solidFill>
                <a:srgbClr val="008080"/>
              </a:solidFill>
            </a:endParaRPr>
          </a:p>
          <a:p>
            <a:r>
              <a:rPr lang="en-US" sz="2000" dirty="0">
                <a:solidFill>
                  <a:srgbClr val="008080"/>
                </a:solidFill>
              </a:rPr>
              <a:t>Apply the Power Rule to </a:t>
            </a:r>
            <a:r>
              <a:rPr lang="en-US" sz="2000" i="1" dirty="0">
                <a:solidFill>
                  <a:srgbClr val="FF00FF"/>
                </a:solidFill>
              </a:rPr>
              <a:t>x</a:t>
            </a:r>
            <a:r>
              <a:rPr lang="en-US" sz="2000" baseline="30000" dirty="0">
                <a:solidFill>
                  <a:srgbClr val="FF00FF"/>
                </a:solidFill>
              </a:rPr>
              <a:t>2</a:t>
            </a:r>
            <a:r>
              <a:rPr lang="en-US" sz="2000" i="1" dirty="0">
                <a:solidFill>
                  <a:srgbClr val="008080"/>
                </a:solidFill>
              </a:rPr>
              <a:t>.</a:t>
            </a:r>
            <a:endParaRPr lang="en-US" sz="2000" dirty="0">
              <a:solidFill>
                <a:srgbClr val="008080"/>
              </a:solidFill>
            </a:endParaRPr>
          </a:p>
        </p:txBody>
      </p:sp>
      <p:graphicFrame>
        <p:nvGraphicFramePr>
          <p:cNvPr id="23555" name="Object 3"/>
          <p:cNvGraphicFramePr>
            <a:graphicFrameLocks noChangeAspect="1"/>
          </p:cNvGraphicFramePr>
          <p:nvPr/>
        </p:nvGraphicFramePr>
        <p:xfrm>
          <a:off x="1967552" y="2819400"/>
          <a:ext cx="1943100" cy="838200"/>
        </p:xfrm>
        <a:graphic>
          <a:graphicData uri="http://schemas.openxmlformats.org/presentationml/2006/ole">
            <mc:AlternateContent xmlns:mc="http://schemas.openxmlformats.org/markup-compatibility/2006">
              <mc:Choice xmlns:v="urn:schemas-microsoft-com:vml" Requires="v">
                <p:oleObj name="Equation" r:id="rId2" imgW="1942920" imgH="838080" progId="Equation.DSMT4">
                  <p:embed/>
                </p:oleObj>
              </mc:Choice>
              <mc:Fallback>
                <p:oleObj name="Equation" r:id="rId2" imgW="19429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552" y="281940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2438400" y="3755408"/>
          <a:ext cx="1612900" cy="838200"/>
        </p:xfrm>
        <a:graphic>
          <a:graphicData uri="http://schemas.openxmlformats.org/presentationml/2006/ole">
            <mc:AlternateContent xmlns:mc="http://schemas.openxmlformats.org/markup-compatibility/2006">
              <mc:Choice xmlns:v="urn:schemas-microsoft-com:vml" Requires="v">
                <p:oleObj name="Equation" r:id="rId4" imgW="1612800" imgH="838080" progId="Equation.DSMT4">
                  <p:embed/>
                </p:oleObj>
              </mc:Choice>
              <mc:Fallback>
                <p:oleObj name="Equation" r:id="rId4" imgW="16128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755408"/>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2438400" y="4702792"/>
          <a:ext cx="1447800" cy="571500"/>
        </p:xfrm>
        <a:graphic>
          <a:graphicData uri="http://schemas.openxmlformats.org/presentationml/2006/ole">
            <mc:AlternateContent xmlns:mc="http://schemas.openxmlformats.org/markup-compatibility/2006">
              <mc:Choice xmlns:v="urn:schemas-microsoft-com:vml" Requires="v">
                <p:oleObj name="Equation" r:id="rId6" imgW="1447560" imgH="571320" progId="Equation.DSMT4">
                  <p:embed/>
                </p:oleObj>
              </mc:Choice>
              <mc:Fallback>
                <p:oleObj name="Equation" r:id="rId6" imgW="144756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702792"/>
                        <a:ext cx="1447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2424752" y="5437496"/>
          <a:ext cx="838200" cy="292100"/>
        </p:xfrm>
        <a:graphic>
          <a:graphicData uri="http://schemas.openxmlformats.org/presentationml/2006/ole">
            <mc:AlternateContent xmlns:mc="http://schemas.openxmlformats.org/markup-compatibility/2006">
              <mc:Choice xmlns:v="urn:schemas-microsoft-com:vml" Requires="v">
                <p:oleObj name="Equation" r:id="rId8" imgW="838080" imgH="291960" progId="Equation.DSMT4">
                  <p:embed/>
                </p:oleObj>
              </mc:Choice>
              <mc:Fallback>
                <p:oleObj name="Equation" r:id="rId8" imgW="838080" imgH="2919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752" y="5437496"/>
                        <a:ext cx="838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 (cont.)</a:t>
            </a:r>
          </a:p>
        </p:txBody>
      </p:sp>
      <p:sp>
        <p:nvSpPr>
          <p:cNvPr id="3" name="Content Placeholder 2"/>
          <p:cNvSpPr>
            <a:spLocks noGrp="1"/>
          </p:cNvSpPr>
          <p:nvPr>
            <p:ph idx="1"/>
          </p:nvPr>
        </p:nvSpPr>
        <p:spPr/>
        <p:txBody>
          <a:bodyPr/>
          <a:lstStyle/>
          <a:p>
            <a:pPr>
              <a:tabLst>
                <a:tab pos="461963" algn="l"/>
              </a:tabLst>
            </a:pPr>
            <a:r>
              <a:rPr lang="en-US" b="1" dirty="0"/>
              <a:t>b.	</a:t>
            </a:r>
            <a:r>
              <a:rPr lang="en-US" i="1" dirty="0">
                <a:solidFill>
                  <a:srgbClr val="1F49FF"/>
                </a:solidFill>
              </a:rPr>
              <a:t>y</a:t>
            </a:r>
            <a:r>
              <a:rPr lang="en-US" dirty="0">
                <a:solidFill>
                  <a:srgbClr val="1F49FF"/>
                </a:solidFill>
              </a:rPr>
              <a:t> = </a:t>
            </a:r>
            <a:r>
              <a:rPr lang="en-US" dirty="0">
                <a:solidFill>
                  <a:srgbClr val="1F49FF"/>
                </a:solidFill>
                <a:latin typeface="Symbol" pitchFamily="18" charset="2"/>
              </a:rPr>
              <a:t>-</a:t>
            </a:r>
            <a:r>
              <a:rPr lang="en-US" dirty="0">
                <a:solidFill>
                  <a:srgbClr val="1F49FF"/>
                </a:solidFill>
              </a:rPr>
              <a:t>4</a:t>
            </a:r>
            <a:r>
              <a:rPr lang="en-US" i="1" dirty="0">
                <a:solidFill>
                  <a:srgbClr val="1F49FF"/>
                </a:solidFill>
              </a:rPr>
              <a:t>x</a:t>
            </a:r>
            <a:endParaRPr lang="en-US" baseline="30000" dirty="0">
              <a:solidFill>
                <a:srgbClr val="1F49FF"/>
              </a:solidFill>
            </a:endParaRPr>
          </a:p>
          <a:p>
            <a:pPr>
              <a:tabLst>
                <a:tab pos="1538288" algn="l"/>
              </a:tabLst>
            </a:pPr>
            <a:r>
              <a:rPr lang="en-US" b="1" dirty="0"/>
              <a:t>Solution:</a:t>
            </a:r>
            <a:endParaRPr lang="en-US" dirty="0"/>
          </a:p>
          <a:p>
            <a:endParaRPr lang="en-US" dirty="0"/>
          </a:p>
        </p:txBody>
      </p:sp>
      <p:sp>
        <p:nvSpPr>
          <p:cNvPr id="7" name="Rectangle 6"/>
          <p:cNvSpPr/>
          <p:nvPr/>
        </p:nvSpPr>
        <p:spPr>
          <a:xfrm>
            <a:off x="4419600" y="2699274"/>
            <a:ext cx="4114800" cy="2246769"/>
          </a:xfrm>
          <a:prstGeom prst="rect">
            <a:avLst/>
          </a:prstGeom>
        </p:spPr>
        <p:txBody>
          <a:bodyPr wrap="square">
            <a:spAutoFit/>
          </a:bodyPr>
          <a:lstStyle/>
          <a:p>
            <a:r>
              <a:rPr lang="en-US" sz="2000" dirty="0">
                <a:solidFill>
                  <a:srgbClr val="008080"/>
                </a:solidFill>
              </a:rPr>
              <a:t>Rewrite the equation of the derivative by pulling the constant, </a:t>
            </a:r>
            <a:r>
              <a:rPr lang="en-US" sz="2000" dirty="0">
                <a:solidFill>
                  <a:srgbClr val="7030A0"/>
                </a:solidFill>
              </a:rPr>
              <a:t>−4</a:t>
            </a:r>
            <a:r>
              <a:rPr lang="en-US" sz="2000" dirty="0"/>
              <a:t>, </a:t>
            </a:r>
            <a:r>
              <a:rPr lang="en-US" sz="2000" dirty="0">
                <a:solidFill>
                  <a:srgbClr val="008080"/>
                </a:solidFill>
              </a:rPr>
              <a:t>out in front. By doing so, we have used the Constant Times a Function Rule.</a:t>
            </a:r>
          </a:p>
          <a:p>
            <a:endParaRPr lang="en-US" sz="2000" dirty="0">
              <a:solidFill>
                <a:srgbClr val="008080"/>
              </a:solidFill>
            </a:endParaRPr>
          </a:p>
          <a:p>
            <a:r>
              <a:rPr lang="en-US" sz="2000" dirty="0">
                <a:solidFill>
                  <a:srgbClr val="008080"/>
                </a:solidFill>
              </a:rPr>
              <a:t>Apply the Power Rule to </a:t>
            </a:r>
            <a:r>
              <a:rPr lang="en-US" sz="2000" i="1" dirty="0">
                <a:solidFill>
                  <a:srgbClr val="FF00FF"/>
                </a:solidFill>
              </a:rPr>
              <a:t>x</a:t>
            </a:r>
            <a:r>
              <a:rPr lang="en-US" sz="2000" baseline="30000" dirty="0">
                <a:solidFill>
                  <a:srgbClr val="FF00FF"/>
                </a:solidFill>
              </a:rPr>
              <a:t>1</a:t>
            </a:r>
            <a:r>
              <a:rPr lang="en-US" sz="2000" i="1" dirty="0"/>
              <a:t>.</a:t>
            </a:r>
            <a:endParaRPr lang="en-US" sz="2000" dirty="0"/>
          </a:p>
        </p:txBody>
      </p:sp>
      <p:graphicFrame>
        <p:nvGraphicFramePr>
          <p:cNvPr id="24579" name="Object 3"/>
          <p:cNvGraphicFramePr>
            <a:graphicFrameLocks noChangeAspect="1"/>
          </p:cNvGraphicFramePr>
          <p:nvPr/>
        </p:nvGraphicFramePr>
        <p:xfrm>
          <a:off x="1586552" y="2514600"/>
          <a:ext cx="2032000" cy="838200"/>
        </p:xfrm>
        <a:graphic>
          <a:graphicData uri="http://schemas.openxmlformats.org/presentationml/2006/ole">
            <mc:AlternateContent xmlns:mc="http://schemas.openxmlformats.org/markup-compatibility/2006">
              <mc:Choice xmlns:v="urn:schemas-microsoft-com:vml" Requires="v">
                <p:oleObj name="Equation" r:id="rId2" imgW="2031840" imgH="838080" progId="Equation.DSMT4">
                  <p:embed/>
                </p:oleObj>
              </mc:Choice>
              <mc:Fallback>
                <p:oleObj name="Equation" r:id="rId2" imgW="20318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552" y="25146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2079008" y="3434688"/>
          <a:ext cx="1828800" cy="838200"/>
        </p:xfrm>
        <a:graphic>
          <a:graphicData uri="http://schemas.openxmlformats.org/presentationml/2006/ole">
            <mc:AlternateContent xmlns:mc="http://schemas.openxmlformats.org/markup-compatibility/2006">
              <mc:Choice xmlns:v="urn:schemas-microsoft-com:vml" Requires="v">
                <p:oleObj name="Equation" r:id="rId4" imgW="1828800" imgH="838080" progId="Equation.DSMT4">
                  <p:embed/>
                </p:oleObj>
              </mc:Choice>
              <mc:Fallback>
                <p:oleObj name="Equation" r:id="rId4" imgW="18288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008" y="3434688"/>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2057400" y="4405952"/>
          <a:ext cx="1651000" cy="571500"/>
        </p:xfrm>
        <a:graphic>
          <a:graphicData uri="http://schemas.openxmlformats.org/presentationml/2006/ole">
            <mc:AlternateContent xmlns:mc="http://schemas.openxmlformats.org/markup-compatibility/2006">
              <mc:Choice xmlns:v="urn:schemas-microsoft-com:vml" Requires="v">
                <p:oleObj name="Equation" r:id="rId6" imgW="1650960" imgH="571320" progId="Equation.DSMT4">
                  <p:embed/>
                </p:oleObj>
              </mc:Choice>
              <mc:Fallback>
                <p:oleObj name="Equation" r:id="rId6" imgW="1650960" imgH="5713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05952"/>
                        <a:ext cx="165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2057400" y="5078104"/>
          <a:ext cx="1003300" cy="368300"/>
        </p:xfrm>
        <a:graphic>
          <a:graphicData uri="http://schemas.openxmlformats.org/presentationml/2006/ole">
            <mc:AlternateContent xmlns:mc="http://schemas.openxmlformats.org/markup-compatibility/2006">
              <mc:Choice xmlns:v="urn:schemas-microsoft-com:vml" Requires="v">
                <p:oleObj name="Equation" r:id="rId8" imgW="1002960" imgH="368280" progId="Equation.DSMT4">
                  <p:embed/>
                </p:oleObj>
              </mc:Choice>
              <mc:Fallback>
                <p:oleObj name="Equation" r:id="rId8" imgW="1002960" imgH="3682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5078104"/>
                        <a:ext cx="1003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3137848" y="5167952"/>
          <a:ext cx="698500" cy="279400"/>
        </p:xfrm>
        <a:graphic>
          <a:graphicData uri="http://schemas.openxmlformats.org/presentationml/2006/ole">
            <mc:AlternateContent xmlns:mc="http://schemas.openxmlformats.org/markup-compatibility/2006">
              <mc:Choice xmlns:v="urn:schemas-microsoft-com:vml" Requires="v">
                <p:oleObj name="Equation" r:id="rId10" imgW="698400" imgH="279360" progId="Equation.DSMT4">
                  <p:embed/>
                </p:oleObj>
              </mc:Choice>
              <mc:Fallback>
                <p:oleObj name="Equation" r:id="rId10" imgW="698400" imgH="2793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7848" y="5167952"/>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 (cont.)</a:t>
            </a:r>
          </a:p>
        </p:txBody>
      </p:sp>
      <p:sp>
        <p:nvSpPr>
          <p:cNvPr id="3" name="Content Placeholder 2"/>
          <p:cNvSpPr>
            <a:spLocks noGrp="1"/>
          </p:cNvSpPr>
          <p:nvPr>
            <p:ph idx="1"/>
          </p:nvPr>
        </p:nvSpPr>
        <p:spPr/>
        <p:txBody>
          <a:bodyPr/>
          <a:lstStyle/>
          <a:p>
            <a:pPr>
              <a:tabLst>
                <a:tab pos="461963" algn="l"/>
              </a:tabLst>
            </a:pPr>
            <a:r>
              <a:rPr lang="en-US" b="1" dirty="0"/>
              <a:t>c.	</a:t>
            </a:r>
            <a:r>
              <a:rPr lang="en-US" i="1" dirty="0">
                <a:solidFill>
                  <a:srgbClr val="0000FF"/>
                </a:solidFill>
              </a:rPr>
              <a:t>y</a:t>
            </a:r>
            <a:r>
              <a:rPr lang="en-US" dirty="0">
                <a:solidFill>
                  <a:srgbClr val="0000FF"/>
                </a:solidFill>
              </a:rPr>
              <a:t> = 5</a:t>
            </a:r>
            <a:r>
              <a:rPr lang="en-US" i="1" dirty="0">
                <a:solidFill>
                  <a:srgbClr val="0000FF"/>
                </a:solidFill>
              </a:rPr>
              <a:t>x</a:t>
            </a:r>
            <a:r>
              <a:rPr lang="en-US" baseline="30000" dirty="0">
                <a:solidFill>
                  <a:srgbClr val="0000FF"/>
                </a:solidFill>
              </a:rPr>
              <a:t>2  </a:t>
            </a:r>
            <a:r>
              <a:rPr lang="en-US" dirty="0">
                <a:solidFill>
                  <a:srgbClr val="0000FF"/>
                </a:solidFill>
                <a:latin typeface="Symbol" pitchFamily="18" charset="2"/>
              </a:rPr>
              <a:t>- </a:t>
            </a:r>
            <a:r>
              <a:rPr lang="en-US" dirty="0">
                <a:solidFill>
                  <a:srgbClr val="0000FF"/>
                </a:solidFill>
              </a:rPr>
              <a:t>4</a:t>
            </a:r>
            <a:r>
              <a:rPr lang="en-US" i="1" dirty="0">
                <a:solidFill>
                  <a:srgbClr val="0000FF"/>
                </a:solidFill>
              </a:rPr>
              <a:t>x</a:t>
            </a:r>
            <a:endParaRPr lang="en-US" baseline="30000" dirty="0">
              <a:solidFill>
                <a:srgbClr val="0000FF"/>
              </a:solidFill>
            </a:endParaRPr>
          </a:p>
          <a:p>
            <a:pPr>
              <a:tabLst>
                <a:tab pos="1538288" algn="l"/>
              </a:tabLst>
            </a:pPr>
            <a:r>
              <a:rPr lang="en-US" b="1" dirty="0"/>
              <a:t>Solution:</a:t>
            </a:r>
          </a:p>
          <a:p>
            <a:pPr>
              <a:tabLst>
                <a:tab pos="1538288" algn="l"/>
              </a:tabLst>
            </a:pPr>
            <a:r>
              <a:rPr lang="en-US" dirty="0"/>
              <a:t>Notice that this function is actually the sum of the functions in Examples 7</a:t>
            </a:r>
            <a:r>
              <a:rPr lang="en-US" b="1" dirty="0"/>
              <a:t>a.</a:t>
            </a:r>
            <a:r>
              <a:rPr lang="en-US" dirty="0"/>
              <a:t> and 7</a:t>
            </a:r>
            <a:r>
              <a:rPr lang="en-US" b="1" dirty="0"/>
              <a:t>b.</a:t>
            </a:r>
            <a:r>
              <a:rPr lang="en-US" dirty="0"/>
              <a:t> Therefore, to find the derivative of this function we will use the results from 7</a:t>
            </a:r>
            <a:r>
              <a:rPr lang="en-US" b="1" dirty="0"/>
              <a:t>a.</a:t>
            </a:r>
            <a:r>
              <a:rPr lang="en-US" dirty="0"/>
              <a:t> and 7</a:t>
            </a:r>
            <a:r>
              <a:rPr lang="en-US" b="1" dirty="0"/>
              <a:t>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 (cont.)</a:t>
            </a:r>
          </a:p>
        </p:txBody>
      </p:sp>
      <p:sp>
        <p:nvSpPr>
          <p:cNvPr id="5" name="Content Placeholder 4"/>
          <p:cNvSpPr>
            <a:spLocks noGrp="1"/>
          </p:cNvSpPr>
          <p:nvPr>
            <p:ph idx="1"/>
          </p:nvPr>
        </p:nvSpPr>
        <p:spPr/>
        <p:txBody>
          <a:bodyPr/>
          <a:lstStyle/>
          <a:p>
            <a:endParaRPr lang="en-US" dirty="0"/>
          </a:p>
          <a:p>
            <a:endParaRPr lang="en-US" dirty="0"/>
          </a:p>
        </p:txBody>
      </p:sp>
      <p:sp>
        <p:nvSpPr>
          <p:cNvPr id="6" name="Rectangle 5"/>
          <p:cNvSpPr/>
          <p:nvPr/>
        </p:nvSpPr>
        <p:spPr>
          <a:xfrm>
            <a:off x="4724400" y="1447800"/>
            <a:ext cx="3962400" cy="3170099"/>
          </a:xfrm>
          <a:prstGeom prst="rect">
            <a:avLst/>
          </a:prstGeom>
        </p:spPr>
        <p:txBody>
          <a:bodyPr wrap="square">
            <a:spAutoFit/>
          </a:bodyPr>
          <a:lstStyle/>
          <a:p>
            <a:r>
              <a:rPr lang="en-US" sz="2000" dirty="0">
                <a:solidFill>
                  <a:srgbClr val="008080"/>
                </a:solidFill>
              </a:rPr>
              <a:t>Rewrite the equation of the derivative as a sum of the two differentiable functions so we can use the rule. </a:t>
            </a:r>
          </a:p>
          <a:p>
            <a:endParaRPr lang="en-US" sz="2000" dirty="0">
              <a:solidFill>
                <a:srgbClr val="008080"/>
              </a:solidFill>
            </a:endParaRPr>
          </a:p>
          <a:p>
            <a:endParaRPr lang="en-US" sz="2000" dirty="0">
              <a:solidFill>
                <a:srgbClr val="008080"/>
              </a:solidFill>
            </a:endParaRPr>
          </a:p>
          <a:p>
            <a:r>
              <a:rPr lang="en-US" sz="2000" dirty="0">
                <a:solidFill>
                  <a:srgbClr val="008080"/>
                </a:solidFill>
              </a:rPr>
              <a:t>Using the Sum and Difference Rule, we can take the sum of the derivatives of the functions (found in Examples 7</a:t>
            </a:r>
            <a:r>
              <a:rPr lang="en-US" sz="2000" b="1" dirty="0">
                <a:solidFill>
                  <a:srgbClr val="008080"/>
                </a:solidFill>
              </a:rPr>
              <a:t>a.</a:t>
            </a:r>
            <a:r>
              <a:rPr lang="en-US" sz="2000" dirty="0">
                <a:solidFill>
                  <a:srgbClr val="008080"/>
                </a:solidFill>
              </a:rPr>
              <a:t> and 7</a:t>
            </a:r>
            <a:r>
              <a:rPr lang="en-US" sz="2000" b="1" dirty="0">
                <a:solidFill>
                  <a:srgbClr val="008080"/>
                </a:solidFill>
              </a:rPr>
              <a:t>b.</a:t>
            </a:r>
            <a:r>
              <a:rPr lang="en-US" sz="2000" dirty="0">
                <a:solidFill>
                  <a:srgbClr val="008080"/>
                </a:solidFill>
              </a:rPr>
              <a:t>).</a:t>
            </a:r>
          </a:p>
        </p:txBody>
      </p:sp>
      <p:graphicFrame>
        <p:nvGraphicFramePr>
          <p:cNvPr id="25603" name="Object 3"/>
          <p:cNvGraphicFramePr>
            <a:graphicFrameLocks noChangeAspect="1"/>
          </p:cNvGraphicFramePr>
          <p:nvPr/>
        </p:nvGraphicFramePr>
        <p:xfrm>
          <a:off x="838200" y="1371600"/>
          <a:ext cx="2628900" cy="838200"/>
        </p:xfrm>
        <a:graphic>
          <a:graphicData uri="http://schemas.openxmlformats.org/presentationml/2006/ole">
            <mc:AlternateContent xmlns:mc="http://schemas.openxmlformats.org/markup-compatibility/2006">
              <mc:Choice xmlns:v="urn:schemas-microsoft-com:vml" Requires="v">
                <p:oleObj name="Equation" r:id="rId2" imgW="2628720" imgH="838080" progId="Equation.DSMT4">
                  <p:embed/>
                </p:oleObj>
              </mc:Choice>
              <mc:Fallback>
                <p:oleObj name="Equation" r:id="rId2" imgW="26287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262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1309048" y="2299648"/>
          <a:ext cx="3022600" cy="838200"/>
        </p:xfrm>
        <a:graphic>
          <a:graphicData uri="http://schemas.openxmlformats.org/presentationml/2006/ole">
            <mc:AlternateContent xmlns:mc="http://schemas.openxmlformats.org/markup-compatibility/2006">
              <mc:Choice xmlns:v="urn:schemas-microsoft-com:vml" Requires="v">
                <p:oleObj name="Equation" r:id="rId4" imgW="3022560" imgH="838080" progId="Equation.DSMT4">
                  <p:embed/>
                </p:oleObj>
              </mc:Choice>
              <mc:Fallback>
                <p:oleObj name="Equation" r:id="rId4" imgW="30225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048" y="2299648"/>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1295400" y="3317544"/>
          <a:ext cx="1333500" cy="292100"/>
        </p:xfrm>
        <a:graphic>
          <a:graphicData uri="http://schemas.openxmlformats.org/presentationml/2006/ole">
            <mc:AlternateContent xmlns:mc="http://schemas.openxmlformats.org/markup-compatibility/2006">
              <mc:Choice xmlns:v="urn:schemas-microsoft-com:vml" Requires="v">
                <p:oleObj name="Equation" r:id="rId6" imgW="1333440" imgH="291960" progId="Equation.DSMT4">
                  <p:embed/>
                </p:oleObj>
              </mc:Choice>
              <mc:Fallback>
                <p:oleObj name="Equation" r:id="rId6" imgW="133344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317544"/>
                        <a:ext cx="1333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 (cont.)</a:t>
            </a:r>
          </a:p>
        </p:txBody>
      </p:sp>
      <p:sp>
        <p:nvSpPr>
          <p:cNvPr id="8" name="Content Placeholder 7"/>
          <p:cNvSpPr>
            <a:spLocks noGrp="1"/>
          </p:cNvSpPr>
          <p:nvPr>
            <p:ph idx="1"/>
          </p:nvPr>
        </p:nvSpPr>
        <p:spPr/>
        <p:txBody>
          <a:bodyPr/>
          <a:lstStyle/>
          <a:p>
            <a:endParaRPr lang="en-US" dirty="0"/>
          </a:p>
          <a:p>
            <a:endParaRPr lang="en-US" dirty="0"/>
          </a:p>
        </p:txBody>
      </p:sp>
      <p:graphicFrame>
        <p:nvGraphicFramePr>
          <p:cNvPr id="360450" name="Object 2"/>
          <p:cNvGraphicFramePr>
            <a:graphicFrameLocks noChangeAspect="1"/>
          </p:cNvGraphicFramePr>
          <p:nvPr/>
        </p:nvGraphicFramePr>
        <p:xfrm>
          <a:off x="533400" y="1219200"/>
          <a:ext cx="2819400" cy="838200"/>
        </p:xfrm>
        <a:graphic>
          <a:graphicData uri="http://schemas.openxmlformats.org/presentationml/2006/ole">
            <mc:AlternateContent xmlns:mc="http://schemas.openxmlformats.org/markup-compatibility/2006">
              <mc:Choice xmlns:v="urn:schemas-microsoft-com:vml" Requires="v">
                <p:oleObj name="Equation" r:id="rId2" imgW="2819400" imgH="838200" progId="Equation.DSMT4">
                  <p:embed/>
                </p:oleObj>
              </mc:Choice>
              <mc:Fallback>
                <p:oleObj name="Equation" r:id="rId2" imgW="2819400" imgH="8382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2057400"/>
            <a:ext cx="1524776" cy="523220"/>
          </a:xfrm>
          <a:prstGeom prst="rect">
            <a:avLst/>
          </a:prstGeom>
        </p:spPr>
        <p:txBody>
          <a:bodyPr wrap="none">
            <a:spAutoFit/>
          </a:bodyPr>
          <a:lstStyle/>
          <a:p>
            <a:pPr>
              <a:tabLst>
                <a:tab pos="1538288" algn="l"/>
              </a:tabLst>
            </a:pPr>
            <a:r>
              <a:rPr lang="en-US" sz="2800" b="1" dirty="0"/>
              <a:t>Solution:</a:t>
            </a:r>
          </a:p>
        </p:txBody>
      </p:sp>
      <p:sp>
        <p:nvSpPr>
          <p:cNvPr id="7" name="Rectangle 6"/>
          <p:cNvSpPr/>
          <p:nvPr/>
        </p:nvSpPr>
        <p:spPr>
          <a:xfrm>
            <a:off x="6172200" y="2895600"/>
            <a:ext cx="2895600" cy="2554545"/>
          </a:xfrm>
          <a:prstGeom prst="rect">
            <a:avLst/>
          </a:prstGeom>
        </p:spPr>
        <p:txBody>
          <a:bodyPr wrap="square">
            <a:spAutoFit/>
          </a:bodyPr>
          <a:lstStyle/>
          <a:p>
            <a:r>
              <a:rPr lang="en-US" sz="2000" dirty="0">
                <a:solidFill>
                  <a:srgbClr val="008080"/>
                </a:solidFill>
              </a:rPr>
              <a:t>First, re-write using exponents. Next, use the Sum and Difference Rule to rewrite the equation of the derivative. Then apply the Constant Times a Function Rule to extract the constants. </a:t>
            </a:r>
          </a:p>
        </p:txBody>
      </p:sp>
      <p:graphicFrame>
        <p:nvGraphicFramePr>
          <p:cNvPr id="26628" name="Object 4"/>
          <p:cNvGraphicFramePr>
            <a:graphicFrameLocks noChangeAspect="1"/>
          </p:cNvGraphicFramePr>
          <p:nvPr/>
        </p:nvGraphicFramePr>
        <p:xfrm>
          <a:off x="914400" y="2590800"/>
          <a:ext cx="2603500" cy="685800"/>
        </p:xfrm>
        <a:graphic>
          <a:graphicData uri="http://schemas.openxmlformats.org/presentationml/2006/ole">
            <mc:AlternateContent xmlns:mc="http://schemas.openxmlformats.org/markup-compatibility/2006">
              <mc:Choice xmlns:v="urn:schemas-microsoft-com:vml" Requires="v">
                <p:oleObj name="Equation" r:id="rId4" imgW="2603160" imgH="685800" progId="Equation.DSMT4">
                  <p:embed/>
                </p:oleObj>
              </mc:Choice>
              <mc:Fallback>
                <p:oleObj name="Equation" r:id="rId4" imgW="2603160" imgH="685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2603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689306" y="3459163"/>
          <a:ext cx="4902200" cy="914400"/>
        </p:xfrm>
        <a:graphic>
          <a:graphicData uri="http://schemas.openxmlformats.org/presentationml/2006/ole">
            <mc:AlternateContent xmlns:mc="http://schemas.openxmlformats.org/markup-compatibility/2006">
              <mc:Choice xmlns:v="urn:schemas-microsoft-com:vml" Requires="v">
                <p:oleObj name="Equation" r:id="rId6" imgW="4902120" imgH="914400" progId="Equation.DSMT4">
                  <p:embed/>
                </p:oleObj>
              </mc:Choice>
              <mc:Fallback>
                <p:oleObj name="Equation" r:id="rId6" imgW="4902120" imgH="914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306" y="3459163"/>
                        <a:ext cx="4902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1174750" y="4587875"/>
          <a:ext cx="4749800" cy="914400"/>
        </p:xfrm>
        <a:graphic>
          <a:graphicData uri="http://schemas.openxmlformats.org/presentationml/2006/ole">
            <mc:AlternateContent xmlns:mc="http://schemas.openxmlformats.org/markup-compatibility/2006">
              <mc:Choice xmlns:v="urn:schemas-microsoft-com:vml" Requires="v">
                <p:oleObj name="Equation" r:id="rId8" imgW="4749480" imgH="914400" progId="Equation.DSMT4">
                  <p:embed/>
                </p:oleObj>
              </mc:Choice>
              <mc:Fallback>
                <p:oleObj name="Equation" r:id="rId8" imgW="4749480" imgH="914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750" y="4587875"/>
                        <a:ext cx="4749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the Rules (cont.)</a:t>
            </a:r>
          </a:p>
        </p:txBody>
      </p:sp>
      <p:sp>
        <p:nvSpPr>
          <p:cNvPr id="5" name="Content Placeholder 4"/>
          <p:cNvSpPr>
            <a:spLocks noGrp="1"/>
          </p:cNvSpPr>
          <p:nvPr>
            <p:ph idx="1"/>
          </p:nvPr>
        </p:nvSpPr>
        <p:spPr/>
        <p:txBody>
          <a:bodyPr/>
          <a:lstStyle/>
          <a:p>
            <a:endParaRPr lang="en-US" dirty="0"/>
          </a:p>
          <a:p>
            <a:endParaRPr lang="en-US" dirty="0"/>
          </a:p>
        </p:txBody>
      </p:sp>
      <p:sp>
        <p:nvSpPr>
          <p:cNvPr id="3" name="Rectangle 2"/>
          <p:cNvSpPr/>
          <p:nvPr/>
        </p:nvSpPr>
        <p:spPr>
          <a:xfrm>
            <a:off x="6705600" y="1543050"/>
            <a:ext cx="2209800" cy="707886"/>
          </a:xfrm>
          <a:prstGeom prst="rect">
            <a:avLst/>
          </a:prstGeom>
        </p:spPr>
        <p:txBody>
          <a:bodyPr wrap="square">
            <a:spAutoFit/>
          </a:bodyPr>
          <a:lstStyle/>
          <a:p>
            <a:r>
              <a:rPr lang="en-US" sz="2000" dirty="0">
                <a:solidFill>
                  <a:srgbClr val="008080"/>
                </a:solidFill>
              </a:rPr>
              <a:t>Lastly, use the Power Rule.</a:t>
            </a:r>
          </a:p>
        </p:txBody>
      </p:sp>
      <p:graphicFrame>
        <p:nvGraphicFramePr>
          <p:cNvPr id="27651" name="Object 3"/>
          <p:cNvGraphicFramePr>
            <a:graphicFrameLocks noChangeAspect="1"/>
          </p:cNvGraphicFramePr>
          <p:nvPr/>
        </p:nvGraphicFramePr>
        <p:xfrm>
          <a:off x="1140156" y="1309688"/>
          <a:ext cx="4305300" cy="1028700"/>
        </p:xfrm>
        <a:graphic>
          <a:graphicData uri="http://schemas.openxmlformats.org/presentationml/2006/ole">
            <mc:AlternateContent xmlns:mc="http://schemas.openxmlformats.org/markup-compatibility/2006">
              <mc:Choice xmlns:v="urn:schemas-microsoft-com:vml" Requires="v">
                <p:oleObj name="Equation" r:id="rId2" imgW="4305240" imgH="1028520" progId="Equation.DSMT4">
                  <p:embed/>
                </p:oleObj>
              </mc:Choice>
              <mc:Fallback>
                <p:oleObj name="Equation" r:id="rId2" imgW="4305240" imgH="10285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56" y="1309688"/>
                        <a:ext cx="4305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1094096" y="2438400"/>
          <a:ext cx="5842000" cy="939800"/>
        </p:xfrm>
        <a:graphic>
          <a:graphicData uri="http://schemas.openxmlformats.org/presentationml/2006/ole">
            <mc:AlternateContent xmlns:mc="http://schemas.openxmlformats.org/markup-compatibility/2006">
              <mc:Choice xmlns:v="urn:schemas-microsoft-com:vml" Requires="v">
                <p:oleObj name="Equation" r:id="rId4" imgW="5841720" imgH="939600" progId="Equation.DSMT4">
                  <p:embed/>
                </p:oleObj>
              </mc:Choice>
              <mc:Fallback>
                <p:oleObj name="Equation" r:id="rId4" imgW="584172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096" y="2438400"/>
                        <a:ext cx="5842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2133600" y="1486848"/>
          <a:ext cx="152400" cy="203200"/>
        </p:xfrm>
        <a:graphic>
          <a:graphicData uri="http://schemas.openxmlformats.org/presentationml/2006/ole">
            <mc:AlternateContent xmlns:mc="http://schemas.openxmlformats.org/markup-compatibility/2006">
              <mc:Choice xmlns:v="urn:schemas-microsoft-com:vml" Requires="v">
                <p:oleObj name="Equation" r:id="rId6" imgW="152280" imgH="203040" progId="Equation.DSMT4">
                  <p:embed/>
                </p:oleObj>
              </mc:Choice>
              <mc:Fallback>
                <p:oleObj name="Equation" r:id="rId6" imgW="152280" imgH="2030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486848"/>
                        <a:ext cx="1524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Connector 8"/>
          <p:cNvCxnSpPr/>
          <p:nvPr/>
        </p:nvCxnSpPr>
        <p:spPr>
          <a:xfrm rot="5400000">
            <a:off x="2095500" y="1741796"/>
            <a:ext cx="457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14600" y="1981200"/>
            <a:ext cx="4572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Algebraic Manipulations</a:t>
            </a:r>
          </a:p>
        </p:txBody>
      </p:sp>
      <p:sp>
        <p:nvSpPr>
          <p:cNvPr id="8" name="Content Placeholder 7"/>
          <p:cNvSpPr>
            <a:spLocks noGrp="1"/>
          </p:cNvSpPr>
          <p:nvPr>
            <p:ph idx="1"/>
          </p:nvPr>
        </p:nvSpPr>
        <p:spPr/>
        <p:txBody>
          <a:bodyPr/>
          <a:lstStyle/>
          <a:p>
            <a:endParaRPr lang="en-US" dirty="0"/>
          </a:p>
          <a:p>
            <a:endParaRPr lang="en-US" dirty="0"/>
          </a:p>
        </p:txBody>
      </p:sp>
      <p:graphicFrame>
        <p:nvGraphicFramePr>
          <p:cNvPr id="366594" name="Object 2"/>
          <p:cNvGraphicFramePr>
            <a:graphicFrameLocks noChangeAspect="1"/>
          </p:cNvGraphicFramePr>
          <p:nvPr/>
        </p:nvGraphicFramePr>
        <p:xfrm>
          <a:off x="514350" y="1219200"/>
          <a:ext cx="4927600" cy="774700"/>
        </p:xfrm>
        <a:graphic>
          <a:graphicData uri="http://schemas.openxmlformats.org/presentationml/2006/ole">
            <mc:AlternateContent xmlns:mc="http://schemas.openxmlformats.org/markup-compatibility/2006">
              <mc:Choice xmlns:v="urn:schemas-microsoft-com:vml" Requires="v">
                <p:oleObj name="Equation" r:id="rId2" imgW="4927600" imgH="774700" progId="Equation.DSMT4">
                  <p:embed/>
                </p:oleObj>
              </mc:Choice>
              <mc:Fallback>
                <p:oleObj name="Equation" r:id="rId2" imgW="4927600" imgH="7747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219200"/>
                        <a:ext cx="4927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35684" y="2209800"/>
            <a:ext cx="1524776" cy="523220"/>
          </a:xfrm>
          <a:prstGeom prst="rect">
            <a:avLst/>
          </a:prstGeom>
        </p:spPr>
        <p:txBody>
          <a:bodyPr wrap="none">
            <a:spAutoFit/>
          </a:bodyPr>
          <a:lstStyle/>
          <a:p>
            <a:pPr>
              <a:tabLst>
                <a:tab pos="1538288" algn="l"/>
              </a:tabLst>
            </a:pPr>
            <a:r>
              <a:rPr lang="en-US" sz="2800" b="1" dirty="0"/>
              <a:t>Solution:</a:t>
            </a:r>
          </a:p>
        </p:txBody>
      </p:sp>
      <p:sp>
        <p:nvSpPr>
          <p:cNvPr id="7" name="Rectangle 6"/>
          <p:cNvSpPr/>
          <p:nvPr/>
        </p:nvSpPr>
        <p:spPr>
          <a:xfrm>
            <a:off x="6553200" y="3714690"/>
            <a:ext cx="2422843" cy="400110"/>
          </a:xfrm>
          <a:prstGeom prst="rect">
            <a:avLst/>
          </a:prstGeom>
        </p:spPr>
        <p:txBody>
          <a:bodyPr wrap="none">
            <a:spAutoFit/>
          </a:bodyPr>
          <a:lstStyle/>
          <a:p>
            <a:r>
              <a:rPr lang="en-US" sz="2000" dirty="0">
                <a:solidFill>
                  <a:srgbClr val="008080"/>
                </a:solidFill>
              </a:rPr>
              <a:t>Multiply and simplify.</a:t>
            </a:r>
          </a:p>
        </p:txBody>
      </p:sp>
      <p:graphicFrame>
        <p:nvGraphicFramePr>
          <p:cNvPr id="28676" name="Object 4"/>
          <p:cNvGraphicFramePr>
            <a:graphicFrameLocks noChangeAspect="1"/>
          </p:cNvGraphicFramePr>
          <p:nvPr/>
        </p:nvGraphicFramePr>
        <p:xfrm>
          <a:off x="609600" y="2971800"/>
          <a:ext cx="2578100" cy="774700"/>
        </p:xfrm>
        <a:graphic>
          <a:graphicData uri="http://schemas.openxmlformats.org/presentationml/2006/ole">
            <mc:AlternateContent xmlns:mc="http://schemas.openxmlformats.org/markup-compatibility/2006">
              <mc:Choice xmlns:v="urn:schemas-microsoft-com:vml" Requires="v">
                <p:oleObj name="Equation" r:id="rId4" imgW="2577960" imgH="774360" progId="Equation.DSMT4">
                  <p:embed/>
                </p:oleObj>
              </mc:Choice>
              <mc:Fallback>
                <p:oleObj name="Equation" r:id="rId4" imgW="2577960" imgH="774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71800"/>
                        <a:ext cx="2578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3214048" y="2966112"/>
          <a:ext cx="1866900" cy="622300"/>
        </p:xfrm>
        <a:graphic>
          <a:graphicData uri="http://schemas.openxmlformats.org/presentationml/2006/ole">
            <mc:AlternateContent xmlns:mc="http://schemas.openxmlformats.org/markup-compatibility/2006">
              <mc:Choice xmlns:v="urn:schemas-microsoft-com:vml" Requires="v">
                <p:oleObj name="Equation" r:id="rId6" imgW="1866600" imgH="622080" progId="Equation.DSMT4">
                  <p:embed/>
                </p:oleObj>
              </mc:Choice>
              <mc:Fallback>
                <p:oleObj name="Equation" r:id="rId6" imgW="1866600" imgH="622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048" y="2966112"/>
                        <a:ext cx="1866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8" name="Object 6"/>
          <p:cNvGraphicFramePr>
            <a:graphicFrameLocks noChangeAspect="1"/>
          </p:cNvGraphicFramePr>
          <p:nvPr/>
        </p:nvGraphicFramePr>
        <p:xfrm>
          <a:off x="5154304" y="2979760"/>
          <a:ext cx="1447800" cy="622300"/>
        </p:xfrm>
        <a:graphic>
          <a:graphicData uri="http://schemas.openxmlformats.org/presentationml/2006/ole">
            <mc:AlternateContent xmlns:mc="http://schemas.openxmlformats.org/markup-compatibility/2006">
              <mc:Choice xmlns:v="urn:schemas-microsoft-com:vml" Requires="v">
                <p:oleObj name="Equation" r:id="rId8" imgW="1447560" imgH="622080" progId="Equation.DSMT4">
                  <p:embed/>
                </p:oleObj>
              </mc:Choice>
              <mc:Fallback>
                <p:oleObj name="Equation" r:id="rId8" imgW="1447560" imgH="622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4304" y="2979760"/>
                        <a:ext cx="1447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Algebraic Manipulations (cont.)</a:t>
            </a:r>
          </a:p>
        </p:txBody>
      </p:sp>
      <p:sp>
        <p:nvSpPr>
          <p:cNvPr id="5" name="Content Placeholder 4"/>
          <p:cNvSpPr>
            <a:spLocks noGrp="1"/>
          </p:cNvSpPr>
          <p:nvPr>
            <p:ph idx="1"/>
          </p:nvPr>
        </p:nvSpPr>
        <p:spPr/>
        <p:txBody>
          <a:bodyPr/>
          <a:lstStyle/>
          <a:p>
            <a:endParaRPr lang="en-US" dirty="0"/>
          </a:p>
          <a:p>
            <a:endParaRPr lang="en-US" dirty="0"/>
          </a:p>
        </p:txBody>
      </p:sp>
      <p:sp>
        <p:nvSpPr>
          <p:cNvPr id="7" name="Rectangle 6"/>
          <p:cNvSpPr/>
          <p:nvPr/>
        </p:nvSpPr>
        <p:spPr>
          <a:xfrm>
            <a:off x="5638800" y="1390650"/>
            <a:ext cx="2590800" cy="1785104"/>
          </a:xfrm>
          <a:prstGeom prst="rect">
            <a:avLst/>
          </a:prstGeom>
        </p:spPr>
        <p:txBody>
          <a:bodyPr wrap="square">
            <a:spAutoFit/>
          </a:bodyPr>
          <a:lstStyle/>
          <a:p>
            <a:r>
              <a:rPr lang="en-US" sz="2000" dirty="0">
                <a:solidFill>
                  <a:srgbClr val="008080"/>
                </a:solidFill>
              </a:rPr>
              <a:t>Use both the Sum and Difference Rule and the Constant Times a Function Rule. </a:t>
            </a:r>
          </a:p>
          <a:p>
            <a:pPr>
              <a:spcBef>
                <a:spcPts val="1200"/>
              </a:spcBef>
            </a:pPr>
            <a:r>
              <a:rPr lang="en-US" sz="2000" dirty="0">
                <a:solidFill>
                  <a:srgbClr val="008080"/>
                </a:solidFill>
              </a:rPr>
              <a:t>Apply the Power Rule.</a:t>
            </a:r>
          </a:p>
        </p:txBody>
      </p:sp>
      <p:graphicFrame>
        <p:nvGraphicFramePr>
          <p:cNvPr id="29700" name="Object 4"/>
          <p:cNvGraphicFramePr>
            <a:graphicFrameLocks noChangeAspect="1"/>
          </p:cNvGraphicFramePr>
          <p:nvPr/>
        </p:nvGraphicFramePr>
        <p:xfrm>
          <a:off x="1572904" y="2438400"/>
          <a:ext cx="2819400" cy="1028700"/>
        </p:xfrm>
        <a:graphic>
          <a:graphicData uri="http://schemas.openxmlformats.org/presentationml/2006/ole">
            <mc:AlternateContent xmlns:mc="http://schemas.openxmlformats.org/markup-compatibility/2006">
              <mc:Choice xmlns:v="urn:schemas-microsoft-com:vml" Requires="v">
                <p:oleObj name="Equation" r:id="rId2" imgW="2819160" imgH="1028520" progId="Equation.DSMT4">
                  <p:embed/>
                </p:oleObj>
              </mc:Choice>
              <mc:Fallback>
                <p:oleObj name="Equation" r:id="rId2" imgW="2819160" imgH="102852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904" y="2438400"/>
                        <a:ext cx="2819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572904" y="3608696"/>
          <a:ext cx="1828800" cy="889000"/>
        </p:xfrm>
        <a:graphic>
          <a:graphicData uri="http://schemas.openxmlformats.org/presentationml/2006/ole">
            <mc:AlternateContent xmlns:mc="http://schemas.openxmlformats.org/markup-compatibility/2006">
              <mc:Choice xmlns:v="urn:schemas-microsoft-com:vml" Requires="v">
                <p:oleObj name="Equation" r:id="rId4" imgW="1828800" imgH="888840" progId="Equation.DSMT4">
                  <p:embed/>
                </p:oleObj>
              </mc:Choice>
              <mc:Fallback>
                <p:oleObj name="Equation" r:id="rId4" imgW="1828800" imgH="8888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2904" y="3608696"/>
                        <a:ext cx="1828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9" name="Straight Connector 8"/>
          <p:cNvCxnSpPr/>
          <p:nvPr/>
        </p:nvCxnSpPr>
        <p:spPr>
          <a:xfrm rot="5400000">
            <a:off x="2846696" y="2846696"/>
            <a:ext cx="4572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314700" y="3113396"/>
            <a:ext cx="3810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9702" name="Object 6"/>
          <p:cNvGraphicFramePr>
            <a:graphicFrameLocks noChangeAspect="1"/>
          </p:cNvGraphicFramePr>
          <p:nvPr/>
        </p:nvGraphicFramePr>
        <p:xfrm>
          <a:off x="734704" y="1600200"/>
          <a:ext cx="774700" cy="469900"/>
        </p:xfrm>
        <a:graphic>
          <a:graphicData uri="http://schemas.openxmlformats.org/presentationml/2006/ole">
            <mc:AlternateContent xmlns:mc="http://schemas.openxmlformats.org/markup-compatibility/2006">
              <mc:Choice xmlns:v="urn:schemas-microsoft-com:vml" Requires="v">
                <p:oleObj name="Equation" r:id="rId6" imgW="774360" imgH="469800" progId="Equation.DSMT4">
                  <p:embed/>
                </p:oleObj>
              </mc:Choice>
              <mc:Fallback>
                <p:oleObj name="Equation" r:id="rId6" imgW="774360" imgH="469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704" y="16002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ct 7"/>
          <p:cNvGraphicFramePr>
            <a:graphicFrameLocks noChangeAspect="1"/>
          </p:cNvGraphicFramePr>
          <p:nvPr>
            <p:extLst>
              <p:ext uri="{D42A27DB-BD31-4B8C-83A1-F6EECF244321}">
                <p14:modId xmlns:p14="http://schemas.microsoft.com/office/powerpoint/2010/main" val="1568556559"/>
              </p:ext>
            </p:extLst>
          </p:nvPr>
        </p:nvGraphicFramePr>
        <p:xfrm>
          <a:off x="1590675" y="1346200"/>
          <a:ext cx="3048000" cy="927100"/>
        </p:xfrm>
        <a:graphic>
          <a:graphicData uri="http://schemas.openxmlformats.org/presentationml/2006/ole">
            <mc:AlternateContent xmlns:mc="http://schemas.openxmlformats.org/markup-compatibility/2006">
              <mc:Choice xmlns:v="urn:schemas-microsoft-com:vml" Requires="v">
                <p:oleObj name="Equation" r:id="rId8" imgW="3047760" imgH="927000" progId="Equation.DSMT4">
                  <p:embed/>
                </p:oleObj>
              </mc:Choice>
              <mc:Fallback>
                <p:oleObj name="Equation" r:id="rId8" imgW="3047760" imgH="927000" progId="Equation.DSMT4">
                  <p:embed/>
                  <p:pic>
                    <p:nvPicPr>
                      <p:cNvPr id="0" name="Picture 7"/>
                      <p:cNvPicPr>
                        <a:picLocks noChangeAspect="1" noChangeArrowheads="1"/>
                      </p:cNvPicPr>
                      <p:nvPr/>
                    </p:nvPicPr>
                    <p:blipFill>
                      <a:blip r:embed="rId9"/>
                      <a:srcRect/>
                      <a:stretch>
                        <a:fillRect/>
                      </a:stretch>
                    </p:blipFill>
                    <p:spPr bwMode="auto">
                      <a:xfrm>
                        <a:off x="1590675" y="1346200"/>
                        <a:ext cx="3048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Algebraic Manipulations (cont.)</a:t>
            </a:r>
          </a:p>
        </p:txBody>
      </p:sp>
      <p:sp>
        <p:nvSpPr>
          <p:cNvPr id="8" name="Content Placeholder 7"/>
          <p:cNvSpPr>
            <a:spLocks noGrp="1"/>
          </p:cNvSpPr>
          <p:nvPr>
            <p:ph idx="1"/>
          </p:nvPr>
        </p:nvSpPr>
        <p:spPr/>
        <p:txBody>
          <a:bodyPr/>
          <a:lstStyle/>
          <a:p>
            <a:endParaRPr lang="en-US" dirty="0"/>
          </a:p>
          <a:p>
            <a:endParaRPr lang="en-US" dirty="0"/>
          </a:p>
        </p:txBody>
      </p:sp>
      <p:graphicFrame>
        <p:nvGraphicFramePr>
          <p:cNvPr id="368642" name="Object 2"/>
          <p:cNvGraphicFramePr>
            <a:graphicFrameLocks noChangeAspect="1"/>
          </p:cNvGraphicFramePr>
          <p:nvPr>
            <p:extLst>
              <p:ext uri="{D42A27DB-BD31-4B8C-83A1-F6EECF244321}">
                <p14:modId xmlns:p14="http://schemas.microsoft.com/office/powerpoint/2010/main" val="2295405546"/>
              </p:ext>
            </p:extLst>
          </p:nvPr>
        </p:nvGraphicFramePr>
        <p:xfrm>
          <a:off x="520700" y="1143000"/>
          <a:ext cx="4279900" cy="927100"/>
        </p:xfrm>
        <a:graphic>
          <a:graphicData uri="http://schemas.openxmlformats.org/presentationml/2006/ole">
            <mc:AlternateContent xmlns:mc="http://schemas.openxmlformats.org/markup-compatibility/2006">
              <mc:Choice xmlns:v="urn:schemas-microsoft-com:vml" Requires="v">
                <p:oleObj name="Equation" r:id="rId2" imgW="4279680" imgH="927000" progId="Equation.DSMT4">
                  <p:embed/>
                </p:oleObj>
              </mc:Choice>
              <mc:Fallback>
                <p:oleObj name="Equation" r:id="rId2" imgW="4279680" imgH="927000" progId="Equation.DSMT4">
                  <p:embed/>
                  <p:pic>
                    <p:nvPicPr>
                      <p:cNvPr id="0"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143000"/>
                        <a:ext cx="42799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35684" y="2146300"/>
            <a:ext cx="1524776" cy="523220"/>
          </a:xfrm>
          <a:prstGeom prst="rect">
            <a:avLst/>
          </a:prstGeom>
        </p:spPr>
        <p:txBody>
          <a:bodyPr wrap="none">
            <a:spAutoFit/>
          </a:bodyPr>
          <a:lstStyle/>
          <a:p>
            <a:pPr>
              <a:tabLst>
                <a:tab pos="1538288" algn="l"/>
              </a:tabLst>
            </a:pPr>
            <a:r>
              <a:rPr lang="en-US" sz="2800" b="1" dirty="0"/>
              <a:t>Solution:</a:t>
            </a:r>
          </a:p>
        </p:txBody>
      </p:sp>
      <p:sp>
        <p:nvSpPr>
          <p:cNvPr id="7" name="Rectangle 6"/>
          <p:cNvSpPr/>
          <p:nvPr/>
        </p:nvSpPr>
        <p:spPr>
          <a:xfrm>
            <a:off x="5105400" y="4191000"/>
            <a:ext cx="3429000" cy="861774"/>
          </a:xfrm>
          <a:prstGeom prst="rect">
            <a:avLst/>
          </a:prstGeom>
        </p:spPr>
        <p:txBody>
          <a:bodyPr wrap="square">
            <a:spAutoFit/>
          </a:bodyPr>
          <a:lstStyle/>
          <a:p>
            <a:r>
              <a:rPr lang="en-US" sz="2000" dirty="0">
                <a:solidFill>
                  <a:srgbClr val="008080"/>
                </a:solidFill>
              </a:rPr>
              <a:t>Simplify by first dividing each </a:t>
            </a:r>
          </a:p>
          <a:p>
            <a:endParaRPr lang="en-US" sz="1000" dirty="0">
              <a:solidFill>
                <a:srgbClr val="008080"/>
              </a:solidFill>
            </a:endParaRPr>
          </a:p>
          <a:p>
            <a:r>
              <a:rPr lang="en-US" sz="2000" dirty="0">
                <a:solidFill>
                  <a:srgbClr val="008080"/>
                </a:solidFill>
              </a:rPr>
              <a:t>term in the numerator by </a:t>
            </a:r>
          </a:p>
        </p:txBody>
      </p:sp>
      <p:graphicFrame>
        <p:nvGraphicFramePr>
          <p:cNvPr id="368644" name="Object 4"/>
          <p:cNvGraphicFramePr>
            <a:graphicFrameLocks noChangeAspect="1"/>
          </p:cNvGraphicFramePr>
          <p:nvPr/>
        </p:nvGraphicFramePr>
        <p:xfrm>
          <a:off x="7899400" y="4495800"/>
          <a:ext cx="330200" cy="457200"/>
        </p:xfrm>
        <a:graphic>
          <a:graphicData uri="http://schemas.openxmlformats.org/presentationml/2006/ole">
            <mc:AlternateContent xmlns:mc="http://schemas.openxmlformats.org/markup-compatibility/2006">
              <mc:Choice xmlns:v="urn:schemas-microsoft-com:vml" Requires="v">
                <p:oleObj name="Equation" r:id="rId4" imgW="330200" imgH="457200" progId="Equation.DSMT4">
                  <p:embed/>
                </p:oleObj>
              </mc:Choice>
              <mc:Fallback>
                <p:oleObj name="Equation" r:id="rId4" imgW="330200" imgH="457200" progId="Equation.DSMT4">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00" y="4495800"/>
                        <a:ext cx="33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1143000" y="2827360"/>
          <a:ext cx="1803400" cy="927100"/>
        </p:xfrm>
        <a:graphic>
          <a:graphicData uri="http://schemas.openxmlformats.org/presentationml/2006/ole">
            <mc:AlternateContent xmlns:mc="http://schemas.openxmlformats.org/markup-compatibility/2006">
              <mc:Choice xmlns:v="urn:schemas-microsoft-com:vml" Requires="v">
                <p:oleObj name="Equation" r:id="rId6" imgW="1803240" imgH="927000" progId="Equation.DSMT4">
                  <p:embed/>
                </p:oleObj>
              </mc:Choice>
              <mc:Fallback>
                <p:oleObj name="Equation" r:id="rId6" imgW="1803240" imgH="927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827360"/>
                        <a:ext cx="1803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2971800" y="2833048"/>
          <a:ext cx="1117600" cy="1104900"/>
        </p:xfrm>
        <a:graphic>
          <a:graphicData uri="http://schemas.openxmlformats.org/presentationml/2006/ole">
            <mc:AlternateContent xmlns:mc="http://schemas.openxmlformats.org/markup-compatibility/2006">
              <mc:Choice xmlns:v="urn:schemas-microsoft-com:vml" Requires="v">
                <p:oleObj name="Equation" r:id="rId8" imgW="1117440" imgH="1104840" progId="Equation.DSMT4">
                  <p:embed/>
                </p:oleObj>
              </mc:Choice>
              <mc:Fallback>
                <p:oleObj name="Equation" r:id="rId8" imgW="1117440" imgH="11048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833048"/>
                        <a:ext cx="1117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1828800" y="4052248"/>
          <a:ext cx="1397000" cy="1104900"/>
        </p:xfrm>
        <a:graphic>
          <a:graphicData uri="http://schemas.openxmlformats.org/presentationml/2006/ole">
            <mc:AlternateContent xmlns:mc="http://schemas.openxmlformats.org/markup-compatibility/2006">
              <mc:Choice xmlns:v="urn:schemas-microsoft-com:vml" Requires="v">
                <p:oleObj name="Equation" r:id="rId10" imgW="1396800" imgH="1104840" progId="Equation.DSMT4">
                  <p:embed/>
                </p:oleObj>
              </mc:Choice>
              <mc:Fallback>
                <p:oleObj name="Equation" r:id="rId10" imgW="1396800" imgH="11048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4052248"/>
                        <a:ext cx="1397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3249304" y="4040872"/>
          <a:ext cx="1371600" cy="609600"/>
        </p:xfrm>
        <a:graphic>
          <a:graphicData uri="http://schemas.openxmlformats.org/presentationml/2006/ole">
            <mc:AlternateContent xmlns:mc="http://schemas.openxmlformats.org/markup-compatibility/2006">
              <mc:Choice xmlns:v="urn:schemas-microsoft-com:vml" Requires="v">
                <p:oleObj name="Equation" r:id="rId12" imgW="1371600" imgH="609480" progId="Equation.DSMT4">
                  <p:embed/>
                </p:oleObj>
              </mc:Choice>
              <mc:Fallback>
                <p:oleObj name="Equation" r:id="rId12" imgW="1371600" imgH="609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49304" y="4040872"/>
                        <a:ext cx="137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Slope and Rate of Change Considered Algebraically</a:t>
            </a:r>
          </a:p>
        </p:txBody>
      </p:sp>
      <p:sp>
        <p:nvSpPr>
          <p:cNvPr id="3" name="Content Placeholder 2"/>
          <p:cNvSpPr>
            <a:spLocks noGrp="1"/>
          </p:cNvSpPr>
          <p:nvPr>
            <p:ph idx="1"/>
          </p:nvPr>
        </p:nvSpPr>
        <p:spPr>
          <a:xfrm>
            <a:off x="457200" y="1280160"/>
            <a:ext cx="8229600" cy="3622530"/>
          </a:xfrm>
          <a:solidFill>
            <a:srgbClr val="FFFFCC"/>
          </a:solidFill>
          <a:ln w="28575">
            <a:solidFill>
              <a:srgbClr val="000000"/>
            </a:solidFill>
          </a:ln>
        </p:spPr>
        <p:txBody>
          <a:bodyPr>
            <a:spAutoFit/>
          </a:bodyPr>
          <a:lstStyle/>
          <a:p>
            <a:pPr algn="ctr">
              <a:tabLst>
                <a:tab pos="461963" algn="l"/>
              </a:tabLst>
            </a:pPr>
            <a:r>
              <a:rPr lang="en-US" b="1" dirty="0">
                <a:solidFill>
                  <a:srgbClr val="000000"/>
                </a:solidFill>
              </a:rPr>
              <a:t>The Three-Step Method for Finding a Derivative</a:t>
            </a:r>
          </a:p>
          <a:p>
            <a:pPr>
              <a:tabLst>
                <a:tab pos="461963" algn="l"/>
              </a:tabLst>
            </a:pPr>
            <a:endParaRPr lang="en-US" sz="1000" b="1" dirty="0">
              <a:solidFill>
                <a:srgbClr val="000000"/>
              </a:solidFill>
            </a:endParaRPr>
          </a:p>
          <a:p>
            <a:pPr>
              <a:spcBef>
                <a:spcPts val="1800"/>
              </a:spcBef>
              <a:tabLst>
                <a:tab pos="461963" algn="l"/>
              </a:tabLst>
            </a:pPr>
            <a:r>
              <a:rPr lang="en-US" b="1" dirty="0">
                <a:solidFill>
                  <a:srgbClr val="000000"/>
                </a:solidFill>
              </a:rPr>
              <a:t>1.	</a:t>
            </a:r>
            <a:r>
              <a:rPr lang="en-US" dirty="0">
                <a:solidFill>
                  <a:srgbClr val="000000"/>
                </a:solidFill>
              </a:rPr>
              <a:t>Form the ratio                               called the </a:t>
            </a:r>
            <a:r>
              <a:rPr lang="en-US" b="1" dirty="0">
                <a:solidFill>
                  <a:srgbClr val="C00000"/>
                </a:solidFill>
              </a:rPr>
              <a:t>difference </a:t>
            </a:r>
          </a:p>
          <a:p>
            <a:pPr>
              <a:tabLst>
                <a:tab pos="461963" algn="l"/>
              </a:tabLst>
            </a:pPr>
            <a:endParaRPr lang="en-US" sz="500" b="1" dirty="0">
              <a:solidFill>
                <a:srgbClr val="C00000"/>
              </a:solidFill>
            </a:endParaRPr>
          </a:p>
          <a:p>
            <a:pPr>
              <a:tabLst>
                <a:tab pos="461963" algn="l"/>
              </a:tabLst>
            </a:pPr>
            <a:r>
              <a:rPr lang="en-US" b="1" dirty="0">
                <a:solidFill>
                  <a:srgbClr val="C00000"/>
                </a:solidFill>
              </a:rPr>
              <a:t>	quotient</a:t>
            </a:r>
            <a:r>
              <a:rPr lang="en-US" dirty="0">
                <a:solidFill>
                  <a:srgbClr val="000000"/>
                </a:solidFill>
              </a:rPr>
              <a:t>.</a:t>
            </a:r>
          </a:p>
          <a:p>
            <a:pPr>
              <a:tabLst>
                <a:tab pos="461963" algn="l"/>
              </a:tabLst>
            </a:pPr>
            <a:r>
              <a:rPr lang="en-US" b="1" dirty="0">
                <a:solidFill>
                  <a:srgbClr val="000000"/>
                </a:solidFill>
              </a:rPr>
              <a:t>2.	</a:t>
            </a:r>
            <a:r>
              <a:rPr lang="en-US" dirty="0">
                <a:solidFill>
                  <a:srgbClr val="000000"/>
                </a:solidFill>
              </a:rPr>
              <a:t>Simplify the difference quotient algebraically.</a:t>
            </a:r>
          </a:p>
          <a:p>
            <a:pPr>
              <a:tabLst>
                <a:tab pos="461963" algn="l"/>
              </a:tabLst>
            </a:pPr>
            <a:endParaRPr lang="en-US" sz="1500" b="1" dirty="0">
              <a:solidFill>
                <a:srgbClr val="000000"/>
              </a:solidFill>
            </a:endParaRPr>
          </a:p>
          <a:p>
            <a:pPr>
              <a:tabLst>
                <a:tab pos="461963" algn="l"/>
              </a:tabLst>
            </a:pPr>
            <a:r>
              <a:rPr lang="en-US" b="1" dirty="0">
                <a:solidFill>
                  <a:srgbClr val="000000"/>
                </a:solidFill>
              </a:rPr>
              <a:t>3.	</a:t>
            </a:r>
            <a:r>
              <a:rPr lang="en-US" dirty="0">
                <a:solidFill>
                  <a:srgbClr val="000000"/>
                </a:solidFill>
              </a:rPr>
              <a:t>Calculate                                                        if it exists. </a:t>
            </a:r>
          </a:p>
          <a:p>
            <a:pPr>
              <a:tabLst>
                <a:tab pos="461963" algn="l"/>
              </a:tabLst>
            </a:pPr>
            <a:endParaRPr lang="en-US" sz="1800" dirty="0">
              <a:solidFill>
                <a:srgbClr val="000000"/>
              </a:solidFill>
            </a:endParaRPr>
          </a:p>
        </p:txBody>
      </p:sp>
      <p:graphicFrame>
        <p:nvGraphicFramePr>
          <p:cNvPr id="330756" name="Object 4"/>
          <p:cNvGraphicFramePr>
            <a:graphicFrameLocks noChangeAspect="1"/>
          </p:cNvGraphicFramePr>
          <p:nvPr/>
        </p:nvGraphicFramePr>
        <p:xfrm>
          <a:off x="3150602" y="2002808"/>
          <a:ext cx="2336800" cy="876300"/>
        </p:xfrm>
        <a:graphic>
          <a:graphicData uri="http://schemas.openxmlformats.org/presentationml/2006/ole">
            <mc:AlternateContent xmlns:mc="http://schemas.openxmlformats.org/markup-compatibility/2006">
              <mc:Choice xmlns:v="urn:schemas-microsoft-com:vml" Requires="v">
                <p:oleObj name="Equation" r:id="rId2" imgW="2336800" imgH="876300" progId="Equation.DSMT4">
                  <p:embed/>
                </p:oleObj>
              </mc:Choice>
              <mc:Fallback>
                <p:oleObj name="Equation" r:id="rId2" imgW="2336800" imgH="8763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602" y="2002808"/>
                        <a:ext cx="2336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0757" name="Object 5"/>
          <p:cNvGraphicFramePr>
            <a:graphicFrameLocks noChangeAspect="1"/>
          </p:cNvGraphicFramePr>
          <p:nvPr>
            <p:extLst>
              <p:ext uri="{D42A27DB-BD31-4B8C-83A1-F6EECF244321}">
                <p14:modId xmlns:p14="http://schemas.microsoft.com/office/powerpoint/2010/main" val="1909231910"/>
              </p:ext>
            </p:extLst>
          </p:nvPr>
        </p:nvGraphicFramePr>
        <p:xfrm>
          <a:off x="2423758" y="3786964"/>
          <a:ext cx="4445000" cy="1041400"/>
        </p:xfrm>
        <a:graphic>
          <a:graphicData uri="http://schemas.openxmlformats.org/presentationml/2006/ole">
            <mc:AlternateContent xmlns:mc="http://schemas.openxmlformats.org/markup-compatibility/2006">
              <mc:Choice xmlns:v="urn:schemas-microsoft-com:vml" Requires="v">
                <p:oleObj name="Equation" r:id="rId4" imgW="4444920" imgH="1041120" progId="Equation.DSMT4">
                  <p:embed/>
                </p:oleObj>
              </mc:Choice>
              <mc:Fallback>
                <p:oleObj name="Equation" r:id="rId4" imgW="4444920" imgH="1041120" progId="Equation.DSMT4">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758" y="3786964"/>
                        <a:ext cx="4445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Algebraic Manipulations (cont.)</a:t>
            </a:r>
          </a:p>
        </p:txBody>
      </p:sp>
      <p:sp>
        <p:nvSpPr>
          <p:cNvPr id="7" name="Content Placeholder 6"/>
          <p:cNvSpPr>
            <a:spLocks noGrp="1"/>
          </p:cNvSpPr>
          <p:nvPr>
            <p:ph idx="1"/>
          </p:nvPr>
        </p:nvSpPr>
        <p:spPr/>
        <p:txBody>
          <a:bodyPr/>
          <a:lstStyle/>
          <a:p>
            <a:endParaRPr lang="en-US" dirty="0"/>
          </a:p>
          <a:p>
            <a:endParaRPr lang="en-US" dirty="0"/>
          </a:p>
        </p:txBody>
      </p:sp>
      <p:sp>
        <p:nvSpPr>
          <p:cNvPr id="9" name="Rectangle 8"/>
          <p:cNvSpPr/>
          <p:nvPr/>
        </p:nvSpPr>
        <p:spPr>
          <a:xfrm>
            <a:off x="4800600" y="1543050"/>
            <a:ext cx="3505200" cy="1477328"/>
          </a:xfrm>
          <a:prstGeom prst="rect">
            <a:avLst/>
          </a:prstGeom>
        </p:spPr>
        <p:txBody>
          <a:bodyPr wrap="square">
            <a:spAutoFit/>
          </a:bodyPr>
          <a:lstStyle/>
          <a:p>
            <a:r>
              <a:rPr lang="en-US" sz="2000" dirty="0">
                <a:solidFill>
                  <a:srgbClr val="008080"/>
                </a:solidFill>
              </a:rPr>
              <a:t>Use the Sum and Difference Rule.</a:t>
            </a:r>
          </a:p>
          <a:p>
            <a:endParaRPr lang="en-US" sz="2000" dirty="0">
              <a:solidFill>
                <a:srgbClr val="008080"/>
              </a:solidFill>
            </a:endParaRPr>
          </a:p>
          <a:p>
            <a:pPr>
              <a:spcBef>
                <a:spcPts val="1200"/>
              </a:spcBef>
            </a:pPr>
            <a:r>
              <a:rPr lang="en-US" sz="2000" dirty="0">
                <a:solidFill>
                  <a:srgbClr val="008080"/>
                </a:solidFill>
              </a:rPr>
              <a:t>Apply the Power Rule.</a:t>
            </a:r>
          </a:p>
        </p:txBody>
      </p:sp>
      <p:sp>
        <p:nvSpPr>
          <p:cNvPr id="10" name="Rectangle 9"/>
          <p:cNvSpPr/>
          <p:nvPr/>
        </p:nvSpPr>
        <p:spPr>
          <a:xfrm>
            <a:off x="457200" y="3484543"/>
            <a:ext cx="8229600" cy="954107"/>
          </a:xfrm>
          <a:prstGeom prst="rect">
            <a:avLst/>
          </a:prstGeom>
        </p:spPr>
        <p:txBody>
          <a:bodyPr wrap="square">
            <a:spAutoFit/>
          </a:bodyPr>
          <a:lstStyle/>
          <a:p>
            <a:r>
              <a:rPr lang="en-US" sz="2800" dirty="0"/>
              <a:t>Or, we can factor and write the answer in fraction form with a single denominator, as shown below:</a:t>
            </a:r>
          </a:p>
        </p:txBody>
      </p:sp>
      <p:graphicFrame>
        <p:nvGraphicFramePr>
          <p:cNvPr id="31749" name="Object 5"/>
          <p:cNvGraphicFramePr>
            <a:graphicFrameLocks noChangeAspect="1"/>
          </p:cNvGraphicFramePr>
          <p:nvPr/>
        </p:nvGraphicFramePr>
        <p:xfrm>
          <a:off x="1371600" y="2370160"/>
          <a:ext cx="1866900" cy="889000"/>
        </p:xfrm>
        <a:graphic>
          <a:graphicData uri="http://schemas.openxmlformats.org/presentationml/2006/ole">
            <mc:AlternateContent xmlns:mc="http://schemas.openxmlformats.org/markup-compatibility/2006">
              <mc:Choice xmlns:v="urn:schemas-microsoft-com:vml" Requires="v">
                <p:oleObj name="Equation" r:id="rId2" imgW="1866600" imgH="888840" progId="Equation.DSMT4">
                  <p:embed/>
                </p:oleObj>
              </mc:Choice>
              <mc:Fallback>
                <p:oleObj name="Equation" r:id="rId2" imgW="1866600" imgH="88884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70160"/>
                        <a:ext cx="1866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nvGraphicFramePr>
        <p:xfrm>
          <a:off x="5249840" y="4612944"/>
          <a:ext cx="1384300" cy="1104900"/>
        </p:xfrm>
        <a:graphic>
          <a:graphicData uri="http://schemas.openxmlformats.org/presentationml/2006/ole">
            <mc:AlternateContent xmlns:mc="http://schemas.openxmlformats.org/markup-compatibility/2006">
              <mc:Choice xmlns:v="urn:schemas-microsoft-com:vml" Requires="v">
                <p:oleObj name="Equation" r:id="rId4" imgW="1384200" imgH="1104840" progId="Equation.DSMT4">
                  <p:embed/>
                </p:oleObj>
              </mc:Choice>
              <mc:Fallback>
                <p:oleObj name="Equation" r:id="rId4" imgW="1384200" imgH="110484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40" y="4612944"/>
                        <a:ext cx="13843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nvGraphicFramePr>
        <p:xfrm>
          <a:off x="2196152" y="4849504"/>
          <a:ext cx="749300" cy="469900"/>
        </p:xfrm>
        <a:graphic>
          <a:graphicData uri="http://schemas.openxmlformats.org/presentationml/2006/ole">
            <mc:AlternateContent xmlns:mc="http://schemas.openxmlformats.org/markup-compatibility/2006">
              <mc:Choice xmlns:v="urn:schemas-microsoft-com:vml" Requires="v">
                <p:oleObj name="Equation" r:id="rId6" imgW="749160" imgH="469800" progId="Equation.DSMT4">
                  <p:embed/>
                </p:oleObj>
              </mc:Choice>
              <mc:Fallback>
                <p:oleObj name="Equation" r:id="rId6" imgW="749160" imgH="469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6152" y="4849504"/>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nvGraphicFramePr>
        <p:xfrm>
          <a:off x="2971800" y="4572000"/>
          <a:ext cx="2222500" cy="889000"/>
        </p:xfrm>
        <a:graphic>
          <a:graphicData uri="http://schemas.openxmlformats.org/presentationml/2006/ole">
            <mc:AlternateContent xmlns:mc="http://schemas.openxmlformats.org/markup-compatibility/2006">
              <mc:Choice xmlns:v="urn:schemas-microsoft-com:vml" Requires="v">
                <p:oleObj name="Equation" r:id="rId8" imgW="2222280" imgH="888840" progId="Equation.DSMT4">
                  <p:embed/>
                </p:oleObj>
              </mc:Choice>
              <mc:Fallback>
                <p:oleObj name="Equation" r:id="rId8" imgW="2222280" imgH="8888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2222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547048" y="1488744"/>
          <a:ext cx="749300" cy="469900"/>
        </p:xfrm>
        <a:graphic>
          <a:graphicData uri="http://schemas.openxmlformats.org/presentationml/2006/ole">
            <mc:AlternateContent xmlns:mc="http://schemas.openxmlformats.org/markup-compatibility/2006">
              <mc:Choice xmlns:v="urn:schemas-microsoft-com:vml" Requires="v">
                <p:oleObj name="Equation" r:id="rId10" imgW="749160" imgH="469800" progId="Equation.DSMT4">
                  <p:embed/>
                </p:oleObj>
              </mc:Choice>
              <mc:Fallback>
                <p:oleObj name="Equation" r:id="rId10" imgW="749160" imgH="46980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048" y="1488744"/>
                        <a:ext cx="74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extLst>
              <p:ext uri="{D42A27DB-BD31-4B8C-83A1-F6EECF244321}">
                <p14:modId xmlns:p14="http://schemas.microsoft.com/office/powerpoint/2010/main" val="1084124072"/>
              </p:ext>
            </p:extLst>
          </p:nvPr>
        </p:nvGraphicFramePr>
        <p:xfrm>
          <a:off x="1403350" y="1212850"/>
          <a:ext cx="3086100" cy="1041400"/>
        </p:xfrm>
        <a:graphic>
          <a:graphicData uri="http://schemas.openxmlformats.org/presentationml/2006/ole">
            <mc:AlternateContent xmlns:mc="http://schemas.openxmlformats.org/markup-compatibility/2006">
              <mc:Choice xmlns:v="urn:schemas-microsoft-com:vml" Requires="v">
                <p:oleObj name="Equation" r:id="rId12" imgW="3085920" imgH="1041120" progId="Equation.DSMT4">
                  <p:embed/>
                </p:oleObj>
              </mc:Choice>
              <mc:Fallback>
                <p:oleObj name="Equation" r:id="rId12" imgW="3085920" imgH="1041120" progId="Equation.DSMT4">
                  <p:embed/>
                  <p:pic>
                    <p:nvPicPr>
                      <p:cNvPr id="0" name="Picture 11"/>
                      <p:cNvPicPr>
                        <a:picLocks noChangeAspect="1" noChangeArrowheads="1"/>
                      </p:cNvPicPr>
                      <p:nvPr/>
                    </p:nvPicPr>
                    <p:blipFill>
                      <a:blip r:embed="rId13"/>
                      <a:srcRect/>
                      <a:stretch>
                        <a:fillRect/>
                      </a:stretch>
                    </p:blipFill>
                    <p:spPr bwMode="auto">
                      <a:xfrm>
                        <a:off x="1403350" y="1212850"/>
                        <a:ext cx="3086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a:t>
            </a:r>
          </a:p>
        </p:txBody>
      </p:sp>
      <p:sp>
        <p:nvSpPr>
          <p:cNvPr id="3" name="Content Placeholder 2"/>
          <p:cNvSpPr>
            <a:spLocks noGrp="1"/>
          </p:cNvSpPr>
          <p:nvPr>
            <p:ph idx="1"/>
          </p:nvPr>
        </p:nvSpPr>
        <p:spPr/>
        <p:txBody>
          <a:bodyPr/>
          <a:lstStyle/>
          <a:p>
            <a:r>
              <a:rPr lang="en-US" dirty="0"/>
              <a:t>For the function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8</a:t>
            </a:r>
            <a:r>
              <a:rPr lang="en-US" i="1" dirty="0">
                <a:solidFill>
                  <a:srgbClr val="0000FF"/>
                </a:solidFill>
              </a:rPr>
              <a:t>x</a:t>
            </a:r>
            <a:r>
              <a:rPr lang="en-US" dirty="0">
                <a:solidFill>
                  <a:srgbClr val="0000FF"/>
                </a:solidFill>
              </a:rPr>
              <a:t> </a:t>
            </a:r>
            <a:r>
              <a:rPr lang="en-US" i="1" dirty="0">
                <a:solidFill>
                  <a:srgbClr val="0000FF"/>
                </a:solidFill>
              </a:rPr>
              <a:t>–</a:t>
            </a:r>
            <a:r>
              <a:rPr lang="en-US" dirty="0">
                <a:solidFill>
                  <a:srgbClr val="0000FF"/>
                </a:solidFill>
              </a:rPr>
              <a:t> </a:t>
            </a:r>
            <a:r>
              <a:rPr lang="en-US" i="1" dirty="0">
                <a:solidFill>
                  <a:srgbClr val="0000FF"/>
                </a:solidFill>
              </a:rPr>
              <a:t>x</a:t>
            </a:r>
            <a:r>
              <a:rPr lang="en-US" baseline="30000" dirty="0">
                <a:solidFill>
                  <a:srgbClr val="0000FF"/>
                </a:solidFill>
              </a:rPr>
              <a:t>2 </a:t>
            </a:r>
            <a:r>
              <a:rPr lang="en-US" dirty="0"/>
              <a:t>:</a:t>
            </a:r>
          </a:p>
          <a:p>
            <a:pPr>
              <a:tabLst>
                <a:tab pos="461963" algn="l"/>
              </a:tabLst>
            </a:pPr>
            <a:r>
              <a:rPr lang="en-US" b="1" dirty="0"/>
              <a:t>a.	</a:t>
            </a:r>
            <a:r>
              <a:rPr lang="en-US" dirty="0"/>
              <a:t>Find the slope of the tangent lines at </a:t>
            </a:r>
            <a:r>
              <a:rPr lang="en-US" i="1" dirty="0"/>
              <a:t>x</a:t>
            </a:r>
            <a:r>
              <a:rPr lang="en-US" dirty="0"/>
              <a:t> = 2, </a:t>
            </a:r>
            <a:r>
              <a:rPr lang="en-US" i="1" dirty="0"/>
              <a:t>x</a:t>
            </a:r>
            <a:r>
              <a:rPr lang="en-US" dirty="0"/>
              <a:t> = 4, 	and </a:t>
            </a:r>
            <a:r>
              <a:rPr lang="en-US" i="1" dirty="0"/>
              <a:t>x</a:t>
            </a:r>
            <a:r>
              <a:rPr lang="en-US" dirty="0"/>
              <a:t> = 5.</a:t>
            </a:r>
          </a:p>
          <a:p>
            <a:pPr>
              <a:tabLst>
                <a:tab pos="461963" algn="l"/>
              </a:tabLst>
            </a:pPr>
            <a:r>
              <a:rPr lang="en-US" b="1" dirty="0"/>
              <a:t>b.	</a:t>
            </a:r>
            <a:r>
              <a:rPr lang="en-US" dirty="0"/>
              <a:t>Find the equation of the tangent lines at </a:t>
            </a:r>
            <a:r>
              <a:rPr lang="en-US" i="1" dirty="0"/>
              <a:t>x</a:t>
            </a:r>
            <a:r>
              <a:rPr lang="en-US" dirty="0"/>
              <a:t> = 2, </a:t>
            </a:r>
            <a:r>
              <a:rPr lang="en-US" i="1" dirty="0"/>
              <a:t>x </a:t>
            </a:r>
            <a:r>
              <a:rPr lang="en-US" dirty="0"/>
              <a:t>= 4, 	and </a:t>
            </a:r>
            <a:r>
              <a:rPr lang="en-US" i="1" dirty="0"/>
              <a:t>x</a:t>
            </a:r>
            <a:r>
              <a:rPr lang="en-US" dirty="0"/>
              <a:t> = 5.</a:t>
            </a:r>
          </a:p>
          <a:p>
            <a:pPr>
              <a:tabLst>
                <a:tab pos="461963" algn="l"/>
              </a:tabLst>
            </a:pPr>
            <a:r>
              <a:rPr lang="en-US" b="1" dirty="0"/>
              <a:t>c.	</a:t>
            </a:r>
            <a:r>
              <a:rPr lang="en-US" dirty="0"/>
              <a:t>Sketch the curve and the three tangent lines.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p:txBody>
          <a:bodyPr/>
          <a:lstStyle/>
          <a:p>
            <a:r>
              <a:rPr lang="en-US" b="1" dirty="0"/>
              <a:t>Solutions:</a:t>
            </a:r>
          </a:p>
          <a:p>
            <a:pPr>
              <a:tabLst>
                <a:tab pos="461963" algn="l"/>
              </a:tabLst>
            </a:pPr>
            <a:r>
              <a:rPr lang="en-US" b="1" dirty="0"/>
              <a:t>a.	</a:t>
            </a:r>
            <a:r>
              <a:rPr lang="en-US" dirty="0"/>
              <a:t>First, find the derivative of the function:</a:t>
            </a:r>
          </a:p>
          <a:p>
            <a:pPr>
              <a:tabLst>
                <a:tab pos="461963" algn="l"/>
              </a:tabLst>
            </a:pPr>
            <a:endParaRPr lang="en-US" dirty="0"/>
          </a:p>
          <a:p>
            <a:pPr>
              <a:tabLst>
                <a:tab pos="461963" algn="l"/>
              </a:tabLst>
            </a:pPr>
            <a:endParaRPr lang="en-US" sz="2000" dirty="0"/>
          </a:p>
          <a:p>
            <a:pPr>
              <a:tabLst>
                <a:tab pos="461963" algn="l"/>
              </a:tabLst>
            </a:pPr>
            <a:r>
              <a:rPr lang="en-US" dirty="0"/>
              <a:t>	Then evaluate the derivative at each point to find 	the slope of the tangent line at that point.</a:t>
            </a:r>
          </a:p>
          <a:p>
            <a:r>
              <a:rPr lang="da-DK" dirty="0"/>
              <a:t>	At </a:t>
            </a:r>
            <a:r>
              <a:rPr lang="da-DK" i="1" dirty="0">
                <a:solidFill>
                  <a:srgbClr val="000099"/>
                </a:solidFill>
              </a:rPr>
              <a:t>x</a:t>
            </a:r>
            <a:r>
              <a:rPr lang="da-DK" dirty="0">
                <a:solidFill>
                  <a:srgbClr val="000099"/>
                </a:solidFill>
              </a:rPr>
              <a:t> = 2 </a:t>
            </a:r>
            <a:r>
              <a:rPr lang="da-DK" dirty="0">
                <a:solidFill>
                  <a:srgbClr val="000099"/>
                </a:solidFill>
                <a:sym typeface="Symbol" panose="05050102010706020507" pitchFamily="18" charset="2"/>
              </a:rPr>
              <a:t></a:t>
            </a:r>
            <a:r>
              <a:rPr lang="da-DK" dirty="0">
                <a:solidFill>
                  <a:srgbClr val="000099"/>
                </a:solidFill>
              </a:rPr>
              <a:t> </a:t>
            </a:r>
            <a:r>
              <a:rPr lang="da-DK" i="1" dirty="0">
                <a:solidFill>
                  <a:srgbClr val="000099"/>
                </a:solidFill>
              </a:rPr>
              <a:t>f</a:t>
            </a:r>
            <a:r>
              <a:rPr lang="da-DK" dirty="0">
                <a:solidFill>
                  <a:srgbClr val="000099"/>
                </a:solidFill>
              </a:rPr>
              <a:t> ′(2) = 8 − 4 = 4</a:t>
            </a:r>
            <a:r>
              <a:rPr lang="da-DK" dirty="0"/>
              <a:t>. </a:t>
            </a:r>
          </a:p>
          <a:p>
            <a:r>
              <a:rPr lang="da-DK" dirty="0"/>
              <a:t>	At </a:t>
            </a:r>
            <a:r>
              <a:rPr lang="da-DK" i="1" dirty="0">
                <a:solidFill>
                  <a:srgbClr val="000099"/>
                </a:solidFill>
              </a:rPr>
              <a:t>x</a:t>
            </a:r>
            <a:r>
              <a:rPr lang="da-DK" dirty="0">
                <a:solidFill>
                  <a:srgbClr val="000099"/>
                </a:solidFill>
              </a:rPr>
              <a:t> = 4 </a:t>
            </a:r>
            <a:r>
              <a:rPr lang="da-DK" dirty="0">
                <a:solidFill>
                  <a:srgbClr val="000099"/>
                </a:solidFill>
                <a:sym typeface="Symbol" panose="05050102010706020507" pitchFamily="18" charset="2"/>
              </a:rPr>
              <a:t></a:t>
            </a:r>
            <a:r>
              <a:rPr lang="da-DK" dirty="0">
                <a:solidFill>
                  <a:srgbClr val="000099"/>
                </a:solidFill>
              </a:rPr>
              <a:t> </a:t>
            </a:r>
            <a:r>
              <a:rPr lang="da-DK" i="1" dirty="0">
                <a:solidFill>
                  <a:srgbClr val="000099"/>
                </a:solidFill>
              </a:rPr>
              <a:t>f</a:t>
            </a:r>
            <a:r>
              <a:rPr lang="da-DK" dirty="0">
                <a:solidFill>
                  <a:srgbClr val="000099"/>
                </a:solidFill>
              </a:rPr>
              <a:t> ′(4) = 8 − 8 = 0</a:t>
            </a:r>
            <a:r>
              <a:rPr lang="da-DK" dirty="0"/>
              <a:t>. </a:t>
            </a:r>
          </a:p>
          <a:p>
            <a:r>
              <a:rPr lang="da-DK" dirty="0"/>
              <a:t>	At </a:t>
            </a:r>
            <a:r>
              <a:rPr lang="da-DK" i="1" dirty="0">
                <a:solidFill>
                  <a:srgbClr val="000099"/>
                </a:solidFill>
              </a:rPr>
              <a:t>x</a:t>
            </a:r>
            <a:r>
              <a:rPr lang="da-DK" dirty="0">
                <a:solidFill>
                  <a:srgbClr val="000099"/>
                </a:solidFill>
              </a:rPr>
              <a:t> = 5 </a:t>
            </a:r>
            <a:r>
              <a:rPr lang="da-DK" dirty="0">
                <a:solidFill>
                  <a:srgbClr val="000099"/>
                </a:solidFill>
                <a:sym typeface="Symbol" panose="05050102010706020507" pitchFamily="18" charset="2"/>
              </a:rPr>
              <a:t></a:t>
            </a:r>
            <a:r>
              <a:rPr lang="da-DK" dirty="0">
                <a:solidFill>
                  <a:srgbClr val="000099"/>
                </a:solidFill>
              </a:rPr>
              <a:t> </a:t>
            </a:r>
            <a:r>
              <a:rPr lang="da-DK" i="1" dirty="0">
                <a:solidFill>
                  <a:srgbClr val="000099"/>
                </a:solidFill>
              </a:rPr>
              <a:t>f</a:t>
            </a:r>
            <a:r>
              <a:rPr lang="da-DK" dirty="0">
                <a:solidFill>
                  <a:srgbClr val="000099"/>
                </a:solidFill>
              </a:rPr>
              <a:t> ′(5) = 8 − 10 = −2</a:t>
            </a:r>
            <a:r>
              <a:rPr lang="da-DK" dirty="0"/>
              <a:t>.</a:t>
            </a:r>
            <a:endParaRPr lang="en-US" dirty="0"/>
          </a:p>
        </p:txBody>
      </p:sp>
      <p:graphicFrame>
        <p:nvGraphicFramePr>
          <p:cNvPr id="32771" name="Object 3"/>
          <p:cNvGraphicFramePr>
            <a:graphicFrameLocks noChangeAspect="1"/>
          </p:cNvGraphicFramePr>
          <p:nvPr/>
        </p:nvGraphicFramePr>
        <p:xfrm>
          <a:off x="2286000" y="2514600"/>
          <a:ext cx="787400" cy="469900"/>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3083256" y="2514600"/>
          <a:ext cx="2489200" cy="381000"/>
        </p:xfrm>
        <a:graphic>
          <a:graphicData uri="http://schemas.openxmlformats.org/presentationml/2006/ole">
            <mc:AlternateContent xmlns:mc="http://schemas.openxmlformats.org/markup-compatibility/2006">
              <mc:Choice xmlns:v="urn:schemas-microsoft-com:vml" Requires="v">
                <p:oleObj name="Equation" r:id="rId4" imgW="2489040" imgH="380880" progId="Equation.DSMT4">
                  <p:embed/>
                </p:oleObj>
              </mc:Choice>
              <mc:Fallback>
                <p:oleObj name="Equation" r:id="rId4" imgW="2489040" imgH="3808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256" y="2514600"/>
                        <a:ext cx="248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5611504" y="2618096"/>
          <a:ext cx="1219200" cy="292100"/>
        </p:xfrm>
        <a:graphic>
          <a:graphicData uri="http://schemas.openxmlformats.org/presentationml/2006/ole">
            <mc:AlternateContent xmlns:mc="http://schemas.openxmlformats.org/markup-compatibility/2006">
              <mc:Choice xmlns:v="urn:schemas-microsoft-com:vml" Requires="v">
                <p:oleObj name="Equation" r:id="rId6" imgW="1218960" imgH="291960" progId="Equation.DSMT4">
                  <p:embed/>
                </p:oleObj>
              </mc:Choice>
              <mc:Fallback>
                <p:oleObj name="Equation" r:id="rId6" imgW="121896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1504" y="2618096"/>
                        <a:ext cx="1219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p:txBody>
          <a:bodyPr/>
          <a:lstStyle/>
          <a:p>
            <a:pPr>
              <a:tabLst>
                <a:tab pos="461963" algn="l"/>
              </a:tabLst>
            </a:pPr>
            <a:r>
              <a:rPr lang="en-US" b="1" dirty="0"/>
              <a:t>b.</a:t>
            </a:r>
            <a:r>
              <a:rPr lang="en-US" dirty="0"/>
              <a:t>	To find the equation of the tangent lines at each of 	the points, use the point-slope formula for the 	equation of a line, </a:t>
            </a:r>
            <a:r>
              <a:rPr lang="en-US" i="1" dirty="0"/>
              <a:t>y</a:t>
            </a:r>
            <a:r>
              <a:rPr lang="en-US" dirty="0"/>
              <a:t> – </a:t>
            </a:r>
            <a:r>
              <a:rPr lang="en-US" i="1" dirty="0"/>
              <a:t>y</a:t>
            </a:r>
            <a:r>
              <a:rPr lang="en-US" baseline="-25000" dirty="0"/>
              <a:t>1</a:t>
            </a:r>
            <a:r>
              <a:rPr lang="en-US" dirty="0"/>
              <a:t> = </a:t>
            </a:r>
            <a:r>
              <a:rPr lang="en-US" i="1" dirty="0"/>
              <a:t>m</a:t>
            </a:r>
            <a:r>
              <a:rPr lang="en-US" dirty="0"/>
              <a:t>(</a:t>
            </a:r>
            <a:r>
              <a:rPr lang="en-US" i="1" dirty="0"/>
              <a:t>x</a:t>
            </a:r>
            <a:r>
              <a:rPr lang="en-US" dirty="0"/>
              <a:t> – </a:t>
            </a:r>
            <a:r>
              <a:rPr lang="en-US" i="1" dirty="0"/>
              <a:t>x</a:t>
            </a:r>
            <a:r>
              <a:rPr lang="en-US" baseline="-25000" dirty="0"/>
              <a:t>1</a:t>
            </a:r>
            <a:r>
              <a:rPr lang="en-US" dirty="0"/>
              <a:t>). Insert each 	value of </a:t>
            </a:r>
            <a:r>
              <a:rPr lang="en-US" i="1" dirty="0"/>
              <a:t>x</a:t>
            </a:r>
            <a:r>
              <a:rPr lang="en-US" dirty="0"/>
              <a:t> into the function to find its 	corresponding </a:t>
            </a:r>
            <a:r>
              <a:rPr lang="en-US" i="1" dirty="0"/>
              <a:t>y</a:t>
            </a:r>
            <a:r>
              <a:rPr lang="en-US" dirty="0"/>
              <a:t>-value.</a:t>
            </a:r>
          </a:p>
          <a:p>
            <a:pPr>
              <a:tabLst>
                <a:tab pos="461963" algn="l"/>
              </a:tabLst>
            </a:pPr>
            <a:endParaRPr lang="en-US" sz="1500" dirty="0"/>
          </a:p>
          <a:p>
            <a:pPr>
              <a:tabLst>
                <a:tab pos="461963" algn="l"/>
              </a:tabLst>
            </a:pP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p:txBody>
          <a:bodyPr/>
          <a:lstStyle/>
          <a:p>
            <a:r>
              <a:rPr lang="en-US" dirty="0"/>
              <a:t>At </a:t>
            </a:r>
            <a:r>
              <a:rPr lang="en-US" i="1" dirty="0"/>
              <a:t>x</a:t>
            </a:r>
            <a:r>
              <a:rPr lang="en-US" dirty="0"/>
              <a:t> = 2 → </a:t>
            </a:r>
            <a:r>
              <a:rPr lang="en-US" i="1" dirty="0"/>
              <a:t>x</a:t>
            </a:r>
            <a:r>
              <a:rPr lang="en-US" baseline="-25000" dirty="0"/>
              <a:t>1</a:t>
            </a:r>
            <a:r>
              <a:rPr lang="en-US" dirty="0"/>
              <a:t> = </a:t>
            </a:r>
            <a:r>
              <a:rPr lang="en-US" dirty="0">
                <a:solidFill>
                  <a:srgbClr val="1F49FF"/>
                </a:solidFill>
              </a:rPr>
              <a:t>2</a:t>
            </a:r>
            <a:r>
              <a:rPr lang="en-US" dirty="0">
                <a:solidFill>
                  <a:schemeClr val="tx1"/>
                </a:solidFill>
              </a:rPr>
              <a:t>,</a:t>
            </a:r>
            <a:r>
              <a:rPr lang="en-US" dirty="0"/>
              <a:t> so </a:t>
            </a:r>
            <a:r>
              <a:rPr lang="en-US" i="1" dirty="0"/>
              <a:t>y</a:t>
            </a:r>
            <a:r>
              <a:rPr lang="en-US" baseline="-25000" dirty="0"/>
              <a:t>1 </a:t>
            </a:r>
            <a:r>
              <a:rPr lang="en-US" dirty="0"/>
              <a:t> = </a:t>
            </a:r>
            <a:r>
              <a:rPr lang="en-US" i="1" dirty="0"/>
              <a:t>f</a:t>
            </a:r>
            <a:r>
              <a:rPr lang="en-US" dirty="0"/>
              <a:t>(</a:t>
            </a:r>
            <a:r>
              <a:rPr lang="en-US" dirty="0">
                <a:solidFill>
                  <a:srgbClr val="1F49FF"/>
                </a:solidFill>
              </a:rPr>
              <a:t>2</a:t>
            </a:r>
            <a:r>
              <a:rPr lang="en-US" dirty="0"/>
              <a:t>) = 8 </a:t>
            </a:r>
            <a:r>
              <a:rPr lang="en-US" dirty="0">
                <a:sym typeface="Symbol"/>
              </a:rPr>
              <a:t> </a:t>
            </a:r>
            <a:r>
              <a:rPr lang="en-US" dirty="0">
                <a:solidFill>
                  <a:srgbClr val="1F49FF"/>
                </a:solidFill>
              </a:rPr>
              <a:t>2</a:t>
            </a:r>
            <a:r>
              <a:rPr lang="en-US" dirty="0"/>
              <a:t> – </a:t>
            </a:r>
            <a:r>
              <a:rPr lang="en-US" dirty="0">
                <a:solidFill>
                  <a:srgbClr val="1F49FF"/>
                </a:solidFill>
              </a:rPr>
              <a:t>2</a:t>
            </a:r>
            <a:r>
              <a:rPr lang="en-US" baseline="30000" dirty="0"/>
              <a:t>2</a:t>
            </a:r>
            <a:r>
              <a:rPr lang="en-US" dirty="0"/>
              <a:t> = 12.  From part </a:t>
            </a:r>
            <a:r>
              <a:rPr lang="en-US" b="1" dirty="0"/>
              <a:t>a.</a:t>
            </a:r>
            <a:r>
              <a:rPr lang="en-US" dirty="0"/>
              <a:t>, we know that </a:t>
            </a:r>
            <a:r>
              <a:rPr lang="da-DK" i="1" dirty="0"/>
              <a:t>f</a:t>
            </a:r>
            <a:r>
              <a:rPr lang="da-DK" dirty="0"/>
              <a:t> ′</a:t>
            </a:r>
            <a:r>
              <a:rPr lang="en-US" dirty="0"/>
              <a:t>(2) = 4 = </a:t>
            </a:r>
            <a:r>
              <a:rPr lang="en-US" i="1" dirty="0"/>
              <a:t>m</a:t>
            </a:r>
            <a:r>
              <a:rPr lang="en-US" dirty="0"/>
              <a:t>. </a:t>
            </a:r>
          </a:p>
          <a:p>
            <a:endParaRPr lang="en-US" sz="1000" dirty="0"/>
          </a:p>
          <a:p>
            <a:r>
              <a:rPr lang="en-US" dirty="0"/>
              <a:t>Putting this information into the point-slope formula, we get:</a:t>
            </a:r>
          </a:p>
          <a:p>
            <a:endParaRPr lang="en-US" dirty="0"/>
          </a:p>
          <a:p>
            <a:endParaRPr lang="en-US" dirty="0"/>
          </a:p>
          <a:p>
            <a:endParaRPr lang="en-US" dirty="0"/>
          </a:p>
        </p:txBody>
      </p:sp>
      <p:graphicFrame>
        <p:nvGraphicFramePr>
          <p:cNvPr id="33795" name="Object 3"/>
          <p:cNvGraphicFramePr>
            <a:graphicFrameLocks noChangeAspect="1"/>
          </p:cNvGraphicFramePr>
          <p:nvPr/>
        </p:nvGraphicFramePr>
        <p:xfrm>
          <a:off x="3581400" y="3421040"/>
          <a:ext cx="2298700" cy="469900"/>
        </p:xfrm>
        <a:graphic>
          <a:graphicData uri="http://schemas.openxmlformats.org/presentationml/2006/ole">
            <mc:AlternateContent xmlns:mc="http://schemas.openxmlformats.org/markup-compatibility/2006">
              <mc:Choice xmlns:v="urn:schemas-microsoft-com:vml" Requires="v">
                <p:oleObj name="Equation" r:id="rId2" imgW="2298600" imgH="469800" progId="Equation.DSMT4">
                  <p:embed/>
                </p:oleObj>
              </mc:Choice>
              <mc:Fallback>
                <p:oleObj name="Equation" r:id="rId2" imgW="22986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21040"/>
                        <a:ext cx="229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4218296" y="4038600"/>
          <a:ext cx="1485900" cy="355600"/>
        </p:xfrm>
        <a:graphic>
          <a:graphicData uri="http://schemas.openxmlformats.org/presentationml/2006/ole">
            <mc:AlternateContent xmlns:mc="http://schemas.openxmlformats.org/markup-compatibility/2006">
              <mc:Choice xmlns:v="urn:schemas-microsoft-com:vml" Requires="v">
                <p:oleObj name="Equation" r:id="rId4" imgW="1485720" imgH="355320" progId="Equation.DSMT4">
                  <p:embed/>
                </p:oleObj>
              </mc:Choice>
              <mc:Fallback>
                <p:oleObj name="Equation" r:id="rId4" imgW="1485720" imgH="355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296" y="4038600"/>
                        <a:ext cx="14859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p:txBody>
          <a:bodyPr/>
          <a:lstStyle/>
          <a:p>
            <a:r>
              <a:rPr lang="en-US" dirty="0"/>
              <a:t>At </a:t>
            </a:r>
            <a:r>
              <a:rPr lang="en-US" i="1" dirty="0"/>
              <a:t>x</a:t>
            </a:r>
            <a:r>
              <a:rPr lang="en-US" dirty="0"/>
              <a:t> = 4 → </a:t>
            </a:r>
            <a:r>
              <a:rPr lang="en-US" i="1" dirty="0"/>
              <a:t>x</a:t>
            </a:r>
            <a:r>
              <a:rPr lang="en-US" baseline="-25000" dirty="0"/>
              <a:t>1</a:t>
            </a:r>
            <a:r>
              <a:rPr lang="en-US" dirty="0"/>
              <a:t> = </a:t>
            </a:r>
            <a:r>
              <a:rPr lang="en-US" dirty="0">
                <a:solidFill>
                  <a:srgbClr val="1F49FF"/>
                </a:solidFill>
              </a:rPr>
              <a:t>4</a:t>
            </a:r>
            <a:r>
              <a:rPr lang="en-US" dirty="0">
                <a:solidFill>
                  <a:schemeClr val="tx1"/>
                </a:solidFill>
              </a:rPr>
              <a:t>,</a:t>
            </a:r>
            <a:r>
              <a:rPr lang="en-US" dirty="0"/>
              <a:t> so </a:t>
            </a:r>
            <a:r>
              <a:rPr lang="en-US" i="1" dirty="0"/>
              <a:t>y</a:t>
            </a:r>
            <a:r>
              <a:rPr lang="en-US" baseline="-25000" dirty="0"/>
              <a:t>1 </a:t>
            </a:r>
            <a:r>
              <a:rPr lang="en-US" dirty="0"/>
              <a:t> = </a:t>
            </a:r>
            <a:r>
              <a:rPr lang="en-US" i="1" dirty="0"/>
              <a:t>f</a:t>
            </a:r>
            <a:r>
              <a:rPr lang="en-US" dirty="0"/>
              <a:t>(</a:t>
            </a:r>
            <a:r>
              <a:rPr lang="en-US" dirty="0">
                <a:solidFill>
                  <a:srgbClr val="1F49FF"/>
                </a:solidFill>
              </a:rPr>
              <a:t>4</a:t>
            </a:r>
            <a:r>
              <a:rPr lang="en-US" dirty="0"/>
              <a:t>) = 8 </a:t>
            </a:r>
            <a:r>
              <a:rPr lang="en-US" dirty="0">
                <a:sym typeface="Symbol"/>
              </a:rPr>
              <a:t> </a:t>
            </a:r>
            <a:r>
              <a:rPr lang="en-US" dirty="0">
                <a:solidFill>
                  <a:srgbClr val="1F49FF"/>
                </a:solidFill>
              </a:rPr>
              <a:t>4</a:t>
            </a:r>
            <a:r>
              <a:rPr lang="en-US" dirty="0"/>
              <a:t> – </a:t>
            </a:r>
            <a:r>
              <a:rPr lang="en-US" dirty="0">
                <a:solidFill>
                  <a:srgbClr val="1F49FF"/>
                </a:solidFill>
              </a:rPr>
              <a:t>4</a:t>
            </a:r>
            <a:r>
              <a:rPr lang="en-US" baseline="30000" dirty="0"/>
              <a:t>2</a:t>
            </a:r>
            <a:r>
              <a:rPr lang="en-US" dirty="0"/>
              <a:t> = 16.  From part </a:t>
            </a:r>
            <a:r>
              <a:rPr lang="en-US" b="1" dirty="0"/>
              <a:t>a.</a:t>
            </a:r>
            <a:r>
              <a:rPr lang="en-US" dirty="0"/>
              <a:t>, we know that </a:t>
            </a:r>
            <a:r>
              <a:rPr lang="da-DK" i="1" dirty="0"/>
              <a:t>f</a:t>
            </a:r>
            <a:r>
              <a:rPr lang="da-DK" dirty="0"/>
              <a:t> ′</a:t>
            </a:r>
            <a:r>
              <a:rPr lang="en-US" dirty="0"/>
              <a:t>(4) = 0 = </a:t>
            </a:r>
            <a:r>
              <a:rPr lang="en-US" i="1" dirty="0"/>
              <a:t>m</a:t>
            </a:r>
            <a:r>
              <a:rPr lang="en-US" dirty="0"/>
              <a:t>.</a:t>
            </a:r>
          </a:p>
          <a:p>
            <a:endParaRPr lang="en-US" sz="1000" dirty="0"/>
          </a:p>
          <a:p>
            <a:r>
              <a:rPr lang="en-US" dirty="0"/>
              <a:t>Putting this information into the point-slope formula, we get:</a:t>
            </a:r>
          </a:p>
          <a:p>
            <a:endParaRPr lang="en-US" dirty="0"/>
          </a:p>
          <a:p>
            <a:endParaRPr lang="en-US" dirty="0"/>
          </a:p>
          <a:p>
            <a:endParaRPr lang="en-US" dirty="0"/>
          </a:p>
        </p:txBody>
      </p:sp>
      <p:graphicFrame>
        <p:nvGraphicFramePr>
          <p:cNvPr id="34819" name="Object 3"/>
          <p:cNvGraphicFramePr>
            <a:graphicFrameLocks noChangeAspect="1"/>
          </p:cNvGraphicFramePr>
          <p:nvPr/>
        </p:nvGraphicFramePr>
        <p:xfrm>
          <a:off x="3595048" y="3407392"/>
          <a:ext cx="2324100" cy="469900"/>
        </p:xfrm>
        <a:graphic>
          <a:graphicData uri="http://schemas.openxmlformats.org/presentationml/2006/ole">
            <mc:AlternateContent xmlns:mc="http://schemas.openxmlformats.org/markup-compatibility/2006">
              <mc:Choice xmlns:v="urn:schemas-microsoft-com:vml" Requires="v">
                <p:oleObj name="Equation" r:id="rId2" imgW="2323800" imgH="469800" progId="Equation.DSMT4">
                  <p:embed/>
                </p:oleObj>
              </mc:Choice>
              <mc:Fallback>
                <p:oleObj name="Equation" r:id="rId2" imgW="232380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048" y="3407392"/>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4226256" y="4052248"/>
          <a:ext cx="965200" cy="355600"/>
        </p:xfrm>
        <a:graphic>
          <a:graphicData uri="http://schemas.openxmlformats.org/presentationml/2006/ole">
            <mc:AlternateContent xmlns:mc="http://schemas.openxmlformats.org/markup-compatibility/2006">
              <mc:Choice xmlns:v="urn:schemas-microsoft-com:vml" Requires="v">
                <p:oleObj name="Equation" r:id="rId4" imgW="965160" imgH="355320" progId="Equation.DSMT4">
                  <p:embed/>
                </p:oleObj>
              </mc:Choice>
              <mc:Fallback>
                <p:oleObj name="Equation" r:id="rId4" imgW="965160" imgH="355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6256" y="4052248"/>
                        <a:ext cx="965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p:txBody>
          <a:bodyPr/>
          <a:lstStyle/>
          <a:p>
            <a:r>
              <a:rPr lang="en-US" dirty="0"/>
              <a:t>At </a:t>
            </a:r>
            <a:r>
              <a:rPr lang="en-US" i="1" dirty="0"/>
              <a:t>x</a:t>
            </a:r>
            <a:r>
              <a:rPr lang="en-US" dirty="0"/>
              <a:t> = 5 </a:t>
            </a:r>
            <a:r>
              <a:rPr lang="en-US" dirty="0">
                <a:sym typeface="Symbol" panose="05050102010706020507" pitchFamily="18" charset="2"/>
              </a:rPr>
              <a:t></a:t>
            </a:r>
            <a:r>
              <a:rPr lang="en-US" dirty="0"/>
              <a:t> </a:t>
            </a:r>
            <a:r>
              <a:rPr lang="en-US" i="1" dirty="0"/>
              <a:t>x</a:t>
            </a:r>
            <a:r>
              <a:rPr lang="en-US" baseline="-25000" dirty="0"/>
              <a:t>1</a:t>
            </a:r>
            <a:r>
              <a:rPr lang="en-US" dirty="0"/>
              <a:t> = </a:t>
            </a:r>
            <a:r>
              <a:rPr lang="en-US" dirty="0">
                <a:solidFill>
                  <a:srgbClr val="1F49FF"/>
                </a:solidFill>
              </a:rPr>
              <a:t>5</a:t>
            </a:r>
            <a:r>
              <a:rPr lang="en-US" dirty="0">
                <a:solidFill>
                  <a:schemeClr val="tx1"/>
                </a:solidFill>
              </a:rPr>
              <a:t>,</a:t>
            </a:r>
            <a:r>
              <a:rPr lang="en-US" dirty="0"/>
              <a:t> so </a:t>
            </a:r>
            <a:r>
              <a:rPr lang="en-US" i="1" dirty="0"/>
              <a:t>y</a:t>
            </a:r>
            <a:r>
              <a:rPr lang="en-US" baseline="-25000" dirty="0"/>
              <a:t>1 </a:t>
            </a:r>
            <a:r>
              <a:rPr lang="en-US" dirty="0"/>
              <a:t> = </a:t>
            </a:r>
            <a:r>
              <a:rPr lang="en-US" i="1" dirty="0"/>
              <a:t>f</a:t>
            </a:r>
            <a:r>
              <a:rPr lang="en-US" dirty="0"/>
              <a:t>(</a:t>
            </a:r>
            <a:r>
              <a:rPr lang="en-US" dirty="0">
                <a:solidFill>
                  <a:srgbClr val="1F49FF"/>
                </a:solidFill>
              </a:rPr>
              <a:t>5</a:t>
            </a:r>
            <a:r>
              <a:rPr lang="en-US" dirty="0"/>
              <a:t>) = 8 </a:t>
            </a:r>
            <a:r>
              <a:rPr lang="en-US" dirty="0">
                <a:sym typeface="Symbol"/>
              </a:rPr>
              <a:t> </a:t>
            </a:r>
            <a:r>
              <a:rPr lang="en-US" dirty="0">
                <a:solidFill>
                  <a:srgbClr val="1F49FF"/>
                </a:solidFill>
              </a:rPr>
              <a:t>5</a:t>
            </a:r>
            <a:r>
              <a:rPr lang="en-US" dirty="0"/>
              <a:t> – </a:t>
            </a:r>
            <a:r>
              <a:rPr lang="en-US" dirty="0">
                <a:solidFill>
                  <a:srgbClr val="1F49FF"/>
                </a:solidFill>
              </a:rPr>
              <a:t>5</a:t>
            </a:r>
            <a:r>
              <a:rPr lang="en-US" baseline="30000" dirty="0"/>
              <a:t>2</a:t>
            </a:r>
            <a:r>
              <a:rPr lang="en-US" dirty="0"/>
              <a:t> = 15.  From part </a:t>
            </a:r>
            <a:r>
              <a:rPr lang="en-US" b="1" dirty="0"/>
              <a:t>a.</a:t>
            </a:r>
            <a:r>
              <a:rPr lang="en-US" dirty="0"/>
              <a:t>, we know that </a:t>
            </a:r>
            <a:r>
              <a:rPr lang="da-DK" i="1" dirty="0"/>
              <a:t>f</a:t>
            </a:r>
            <a:r>
              <a:rPr lang="da-DK" dirty="0"/>
              <a:t> ′</a:t>
            </a:r>
            <a:r>
              <a:rPr lang="en-US" dirty="0"/>
              <a:t>(5) = –2 = </a:t>
            </a:r>
            <a:r>
              <a:rPr lang="en-US" i="1" dirty="0"/>
              <a:t>m</a:t>
            </a:r>
            <a:r>
              <a:rPr lang="en-US" dirty="0"/>
              <a:t>.</a:t>
            </a:r>
          </a:p>
          <a:p>
            <a:r>
              <a:rPr lang="en-US" dirty="0"/>
              <a:t>Putting this information into the point-slope formula, we get:</a:t>
            </a:r>
          </a:p>
          <a:p>
            <a:endParaRPr lang="en-US" dirty="0"/>
          </a:p>
          <a:p>
            <a:endParaRPr lang="en-US" dirty="0"/>
          </a:p>
          <a:p>
            <a:r>
              <a:rPr lang="en-US" dirty="0"/>
              <a:t>	</a:t>
            </a:r>
          </a:p>
        </p:txBody>
      </p:sp>
      <p:graphicFrame>
        <p:nvGraphicFramePr>
          <p:cNvPr id="35843" name="Object 3"/>
          <p:cNvGraphicFramePr>
            <a:graphicFrameLocks noChangeAspect="1"/>
          </p:cNvGraphicFramePr>
          <p:nvPr/>
        </p:nvGraphicFramePr>
        <p:xfrm>
          <a:off x="3581400" y="3254992"/>
          <a:ext cx="2489200" cy="469900"/>
        </p:xfrm>
        <a:graphic>
          <a:graphicData uri="http://schemas.openxmlformats.org/presentationml/2006/ole">
            <mc:AlternateContent xmlns:mc="http://schemas.openxmlformats.org/markup-compatibility/2006">
              <mc:Choice xmlns:v="urn:schemas-microsoft-com:vml" Requires="v">
                <p:oleObj name="Equation" r:id="rId2" imgW="2489040" imgH="469800" progId="Equation.DSMT4">
                  <p:embed/>
                </p:oleObj>
              </mc:Choice>
              <mc:Fallback>
                <p:oleObj name="Equation" r:id="rId2" imgW="248904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54992"/>
                        <a:ext cx="248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218296" y="3886200"/>
          <a:ext cx="1854200" cy="355600"/>
        </p:xfrm>
        <a:graphic>
          <a:graphicData uri="http://schemas.openxmlformats.org/presentationml/2006/ole">
            <mc:AlternateContent xmlns:mc="http://schemas.openxmlformats.org/markup-compatibility/2006">
              <mc:Choice xmlns:v="urn:schemas-microsoft-com:vml" Requires="v">
                <p:oleObj name="Equation" r:id="rId4" imgW="1854000" imgH="355320" progId="Equation.DSMT4">
                  <p:embed/>
                </p:oleObj>
              </mc:Choice>
              <mc:Fallback>
                <p:oleObj name="Equation" r:id="rId4" imgW="1854000" imgH="3553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296" y="3886200"/>
                        <a:ext cx="1854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Tangent Lines (cont.)</a:t>
            </a:r>
          </a:p>
        </p:txBody>
      </p:sp>
      <p:sp>
        <p:nvSpPr>
          <p:cNvPr id="3" name="Content Placeholder 2"/>
          <p:cNvSpPr>
            <a:spLocks noGrp="1"/>
          </p:cNvSpPr>
          <p:nvPr>
            <p:ph idx="1"/>
          </p:nvPr>
        </p:nvSpPr>
        <p:spPr>
          <a:xfrm>
            <a:off x="457200" y="1280160"/>
            <a:ext cx="4419600" cy="4572000"/>
          </a:xfrm>
        </p:spPr>
        <p:txBody>
          <a:bodyPr/>
          <a:lstStyle/>
          <a:p>
            <a:pPr>
              <a:tabLst>
                <a:tab pos="461963" algn="l"/>
              </a:tabLst>
            </a:pPr>
            <a:r>
              <a:rPr lang="en-US" b="1" dirty="0"/>
              <a:t>c.	</a:t>
            </a:r>
            <a:r>
              <a:rPr lang="en-US" dirty="0"/>
              <a:t>The graph is a parabola 	that opens downward. 	The vertex of the 	parabola 	occurs at       	</a:t>
            </a:r>
            <a:r>
              <a:rPr lang="en-US" dirty="0">
                <a:solidFill>
                  <a:srgbClr val="000099"/>
                </a:solidFill>
              </a:rPr>
              <a:t>(4, 16)</a:t>
            </a:r>
            <a:r>
              <a:rPr lang="en-US" dirty="0"/>
              <a:t>, where the 	tangent line has slope 0.</a:t>
            </a:r>
          </a:p>
        </p:txBody>
      </p:sp>
      <p:pic>
        <p:nvPicPr>
          <p:cNvPr id="378881" name="Picture 1"/>
          <p:cNvPicPr>
            <a:picLocks noChangeAspect="1" noChangeArrowheads="1"/>
          </p:cNvPicPr>
          <p:nvPr/>
        </p:nvPicPr>
        <p:blipFill>
          <a:blip r:embed="rId2" cstate="print"/>
          <a:srcRect/>
          <a:stretch>
            <a:fillRect/>
          </a:stretch>
        </p:blipFill>
        <p:spPr bwMode="auto">
          <a:xfrm>
            <a:off x="4898064" y="1295400"/>
            <a:ext cx="3712536" cy="36576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Velocity</a:t>
            </a:r>
          </a:p>
        </p:txBody>
      </p:sp>
      <p:sp>
        <p:nvSpPr>
          <p:cNvPr id="3" name="Content Placeholder 2"/>
          <p:cNvSpPr>
            <a:spLocks noGrp="1"/>
          </p:cNvSpPr>
          <p:nvPr>
            <p:ph idx="1"/>
          </p:nvPr>
        </p:nvSpPr>
        <p:spPr/>
        <p:txBody>
          <a:bodyPr/>
          <a:lstStyle/>
          <a:p>
            <a:r>
              <a:rPr lang="en-US" dirty="0"/>
              <a:t>Suppose that a sailboat is observed, over a period of </a:t>
            </a:r>
          </a:p>
          <a:p>
            <a:pPr>
              <a:spcBef>
                <a:spcPts val="0"/>
              </a:spcBef>
            </a:pPr>
            <a:r>
              <a:rPr lang="en-US" dirty="0"/>
              <a:t>5 minutes, to travel a distance from a starting point according to the function                           where </a:t>
            </a:r>
            <a:r>
              <a:rPr lang="en-US" i="1" dirty="0"/>
              <a:t>t</a:t>
            </a:r>
            <a:r>
              <a:rPr lang="en-US" dirty="0"/>
              <a:t> is time in minutes and </a:t>
            </a:r>
            <a:r>
              <a:rPr lang="en-US" i="1" dirty="0"/>
              <a:t>s</a:t>
            </a:r>
            <a:r>
              <a:rPr lang="en-US" dirty="0"/>
              <a:t> is the distance traveled in meters. </a:t>
            </a:r>
          </a:p>
          <a:p>
            <a:pPr>
              <a:tabLst>
                <a:tab pos="461963" algn="l"/>
              </a:tabLst>
            </a:pPr>
            <a:r>
              <a:rPr lang="en-US" b="1" dirty="0"/>
              <a:t>a.	</a:t>
            </a:r>
            <a:r>
              <a:rPr lang="en-US" dirty="0"/>
              <a:t>How fast is the boat moving at the starting point? </a:t>
            </a:r>
          </a:p>
          <a:p>
            <a:pPr marL="463550" indent="-463550"/>
            <a:r>
              <a:rPr lang="en-US" b="1" dirty="0"/>
              <a:t>b.	</a:t>
            </a:r>
            <a:r>
              <a:rPr lang="en-US" dirty="0"/>
              <a:t>How fast is the boat moving at the end of 3 minutes? </a:t>
            </a:r>
          </a:p>
        </p:txBody>
      </p:sp>
      <p:graphicFrame>
        <p:nvGraphicFramePr>
          <p:cNvPr id="376834" name="Object 2"/>
          <p:cNvGraphicFramePr>
            <a:graphicFrameLocks noChangeAspect="1"/>
          </p:cNvGraphicFramePr>
          <p:nvPr/>
        </p:nvGraphicFramePr>
        <p:xfrm>
          <a:off x="4254500" y="2182504"/>
          <a:ext cx="2070100" cy="482600"/>
        </p:xfrm>
        <a:graphic>
          <a:graphicData uri="http://schemas.openxmlformats.org/presentationml/2006/ole">
            <mc:AlternateContent xmlns:mc="http://schemas.openxmlformats.org/markup-compatibility/2006">
              <mc:Choice xmlns:v="urn:schemas-microsoft-com:vml" Requires="v">
                <p:oleObj name="Equation" r:id="rId2" imgW="2070100" imgH="482600" progId="Equation.DSMT4">
                  <p:embed/>
                </p:oleObj>
              </mc:Choice>
              <mc:Fallback>
                <p:oleObj name="Equation" r:id="rId2" imgW="2070100" imgH="482600" progId="Equation.DSMT4">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2182504"/>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10: Velocity (cont.)</a:t>
            </a:r>
          </a:p>
        </p:txBody>
      </p:sp>
      <p:sp>
        <p:nvSpPr>
          <p:cNvPr id="3" name="Content Placeholder 2"/>
          <p:cNvSpPr>
            <a:spLocks noGrp="1"/>
          </p:cNvSpPr>
          <p:nvPr>
            <p:ph idx="1"/>
          </p:nvPr>
        </p:nvSpPr>
        <p:spPr/>
        <p:txBody>
          <a:bodyPr/>
          <a:lstStyle/>
          <a:p>
            <a:r>
              <a:rPr lang="en-US" b="1" dirty="0"/>
              <a:t>Solutions:</a:t>
            </a:r>
          </a:p>
          <a:p>
            <a:pPr>
              <a:tabLst>
                <a:tab pos="461963" algn="l"/>
              </a:tabLst>
            </a:pPr>
            <a:r>
              <a:rPr lang="en-US" b="1" dirty="0"/>
              <a:t>a.	</a:t>
            </a:r>
            <a:r>
              <a:rPr lang="en-US" dirty="0"/>
              <a:t>The velocity at time </a:t>
            </a:r>
            <a:r>
              <a:rPr lang="en-US" i="1" dirty="0"/>
              <a:t>t</a:t>
            </a:r>
            <a:r>
              <a:rPr lang="en-US" dirty="0"/>
              <a:t> is</a:t>
            </a:r>
          </a:p>
          <a:p>
            <a:pPr>
              <a:tabLst>
                <a:tab pos="461963" algn="l"/>
              </a:tabLst>
            </a:pPr>
            <a:r>
              <a:rPr lang="en-US" dirty="0"/>
              <a:t>	The boat is at the starting point when </a:t>
            </a:r>
            <a:r>
              <a:rPr lang="en-US" i="1" dirty="0"/>
              <a:t>t</a:t>
            </a:r>
            <a:r>
              <a:rPr lang="en-US" dirty="0"/>
              <a:t> = 0.  </a:t>
            </a:r>
          </a:p>
          <a:p>
            <a:pPr>
              <a:tabLst>
                <a:tab pos="461963" algn="l"/>
              </a:tabLst>
            </a:pPr>
            <a:endParaRPr lang="en-US" dirty="0"/>
          </a:p>
          <a:p>
            <a:pPr>
              <a:tabLst>
                <a:tab pos="461963" algn="l"/>
              </a:tabLst>
            </a:pPr>
            <a:endParaRPr lang="en-US" dirty="0"/>
          </a:p>
          <a:p>
            <a:pPr>
              <a:tabLst>
                <a:tab pos="461963" algn="l"/>
              </a:tabLst>
            </a:pPr>
            <a:r>
              <a:rPr lang="en-US" b="1" dirty="0"/>
              <a:t>b.	</a:t>
            </a:r>
            <a:r>
              <a:rPr lang="en-US" dirty="0"/>
              <a:t>When </a:t>
            </a:r>
            <a:r>
              <a:rPr lang="en-US" i="1" dirty="0"/>
              <a:t>t</a:t>
            </a:r>
            <a:r>
              <a:rPr lang="en-US" dirty="0"/>
              <a:t> = 3,</a:t>
            </a:r>
          </a:p>
        </p:txBody>
      </p:sp>
      <p:graphicFrame>
        <p:nvGraphicFramePr>
          <p:cNvPr id="377859" name="Object 3"/>
          <p:cNvGraphicFramePr>
            <a:graphicFrameLocks noChangeAspect="1"/>
          </p:cNvGraphicFramePr>
          <p:nvPr/>
        </p:nvGraphicFramePr>
        <p:xfrm>
          <a:off x="4463526" y="1828800"/>
          <a:ext cx="3086100" cy="482600"/>
        </p:xfrm>
        <a:graphic>
          <a:graphicData uri="http://schemas.openxmlformats.org/presentationml/2006/ole">
            <mc:AlternateContent xmlns:mc="http://schemas.openxmlformats.org/markup-compatibility/2006">
              <mc:Choice xmlns:v="urn:schemas-microsoft-com:vml" Requires="v">
                <p:oleObj name="Equation" r:id="rId2" imgW="3086100" imgH="482600" progId="Equation.DSMT4">
                  <p:embed/>
                </p:oleObj>
              </mc:Choice>
              <mc:Fallback>
                <p:oleObj name="Equation" r:id="rId2" imgW="3086100" imgH="482600" progId="Equation.DSMT4">
                  <p:embed/>
                  <p:pic>
                    <p:nvPicPr>
                      <p:cNvPr id="0"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526" y="1828800"/>
                        <a:ext cx="3086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7862" name="Picture 6"/>
          <p:cNvPicPr>
            <a:picLocks noChangeAspect="1" noChangeArrowheads="1"/>
          </p:cNvPicPr>
          <p:nvPr/>
        </p:nvPicPr>
        <p:blipFill>
          <a:blip r:embed="rId4" cstate="print"/>
          <a:srcRect/>
          <a:stretch>
            <a:fillRect/>
          </a:stretch>
        </p:blipFill>
        <p:spPr bwMode="auto">
          <a:xfrm>
            <a:off x="5257800" y="3014832"/>
            <a:ext cx="3482975" cy="2720975"/>
          </a:xfrm>
          <a:prstGeom prst="rect">
            <a:avLst/>
          </a:prstGeom>
          <a:noFill/>
          <a:ln w="9525">
            <a:noFill/>
            <a:miter lim="800000"/>
            <a:headEnd/>
            <a:tailEnd/>
          </a:ln>
          <a:effectLst/>
        </p:spPr>
      </p:pic>
      <p:graphicFrame>
        <p:nvGraphicFramePr>
          <p:cNvPr id="37893" name="Object 5"/>
          <p:cNvGraphicFramePr>
            <a:graphicFrameLocks noChangeAspect="1"/>
          </p:cNvGraphicFramePr>
          <p:nvPr/>
        </p:nvGraphicFramePr>
        <p:xfrm>
          <a:off x="1025856" y="2895600"/>
          <a:ext cx="1587500" cy="469900"/>
        </p:xfrm>
        <a:graphic>
          <a:graphicData uri="http://schemas.openxmlformats.org/presentationml/2006/ole">
            <mc:AlternateContent xmlns:mc="http://schemas.openxmlformats.org/markup-compatibility/2006">
              <mc:Choice xmlns:v="urn:schemas-microsoft-com:vml" Requires="v">
                <p:oleObj name="Equation" r:id="rId5" imgW="1587240" imgH="469800" progId="Equation.DSMT4">
                  <p:embed/>
                </p:oleObj>
              </mc:Choice>
              <mc:Fallback>
                <p:oleObj name="Equation" r:id="rId5" imgW="1587240" imgH="469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856" y="2895600"/>
                        <a:ext cx="1587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2667000" y="2827360"/>
          <a:ext cx="1841500" cy="533400"/>
        </p:xfrm>
        <a:graphic>
          <a:graphicData uri="http://schemas.openxmlformats.org/presentationml/2006/ole">
            <mc:AlternateContent xmlns:mc="http://schemas.openxmlformats.org/markup-compatibility/2006">
              <mc:Choice xmlns:v="urn:schemas-microsoft-com:vml" Requires="v">
                <p:oleObj name="Equation" r:id="rId7" imgW="1841400" imgH="533160" progId="Equation.DSMT4">
                  <p:embed/>
                </p:oleObj>
              </mc:Choice>
              <mc:Fallback>
                <p:oleObj name="Equation" r:id="rId7" imgW="1841400" imgH="5331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827360"/>
                        <a:ext cx="1841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ct 7"/>
          <p:cNvGraphicFramePr>
            <a:graphicFrameLocks noChangeAspect="1"/>
          </p:cNvGraphicFramePr>
          <p:nvPr/>
        </p:nvGraphicFramePr>
        <p:xfrm>
          <a:off x="2647664" y="3497240"/>
          <a:ext cx="1816100" cy="368300"/>
        </p:xfrm>
        <a:graphic>
          <a:graphicData uri="http://schemas.openxmlformats.org/presentationml/2006/ole">
            <mc:AlternateContent xmlns:mc="http://schemas.openxmlformats.org/markup-compatibility/2006">
              <mc:Choice xmlns:v="urn:schemas-microsoft-com:vml" Requires="v">
                <p:oleObj name="Equation" r:id="rId9" imgW="1815840" imgH="368280" progId="Equation.DSMT4">
                  <p:embed/>
                </p:oleObj>
              </mc:Choice>
              <mc:Fallback>
                <p:oleObj name="Equation" r:id="rId9" imgW="1815840" imgH="3682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7664" y="3497240"/>
                        <a:ext cx="181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nvGraphicFramePr>
        <p:xfrm>
          <a:off x="990600" y="4378656"/>
          <a:ext cx="1638300" cy="469900"/>
        </p:xfrm>
        <a:graphic>
          <a:graphicData uri="http://schemas.openxmlformats.org/presentationml/2006/ole">
            <mc:AlternateContent xmlns:mc="http://schemas.openxmlformats.org/markup-compatibility/2006">
              <mc:Choice xmlns:v="urn:schemas-microsoft-com:vml" Requires="v">
                <p:oleObj name="Equation" r:id="rId11" imgW="1638000" imgH="469800" progId="Equation.DSMT4">
                  <p:embed/>
                </p:oleObj>
              </mc:Choice>
              <mc:Fallback>
                <p:oleObj name="Equation" r:id="rId11" imgW="163800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4378656"/>
                        <a:ext cx="1638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9"/>
          <p:cNvGraphicFramePr>
            <a:graphicFrameLocks noChangeAspect="1"/>
          </p:cNvGraphicFramePr>
          <p:nvPr/>
        </p:nvGraphicFramePr>
        <p:xfrm>
          <a:off x="2694296" y="4308144"/>
          <a:ext cx="1816100" cy="533400"/>
        </p:xfrm>
        <a:graphic>
          <a:graphicData uri="http://schemas.openxmlformats.org/presentationml/2006/ole">
            <mc:AlternateContent xmlns:mc="http://schemas.openxmlformats.org/markup-compatibility/2006">
              <mc:Choice xmlns:v="urn:schemas-microsoft-com:vml" Requires="v">
                <p:oleObj name="Equation" r:id="rId13" imgW="1815840" imgH="533160" progId="Equation.DSMT4">
                  <p:embed/>
                </p:oleObj>
              </mc:Choice>
              <mc:Fallback>
                <p:oleObj name="Equation" r:id="rId13" imgW="1815840" imgH="5331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4296" y="4308144"/>
                        <a:ext cx="1816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10"/>
          <p:cNvGraphicFramePr>
            <a:graphicFrameLocks noChangeAspect="1"/>
          </p:cNvGraphicFramePr>
          <p:nvPr/>
        </p:nvGraphicFramePr>
        <p:xfrm>
          <a:off x="2667000" y="5029200"/>
          <a:ext cx="1308100" cy="292100"/>
        </p:xfrm>
        <a:graphic>
          <a:graphicData uri="http://schemas.openxmlformats.org/presentationml/2006/ole">
            <mc:AlternateContent xmlns:mc="http://schemas.openxmlformats.org/markup-compatibility/2006">
              <mc:Choice xmlns:v="urn:schemas-microsoft-com:vml" Requires="v">
                <p:oleObj name="Equation" r:id="rId15" imgW="1307880" imgH="291960" progId="Equation.DSMT4">
                  <p:embed/>
                </p:oleObj>
              </mc:Choice>
              <mc:Fallback>
                <p:oleObj name="Equation" r:id="rId15" imgW="1307880" imgH="29196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67000" y="5029200"/>
                        <a:ext cx="1308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ct 11"/>
          <p:cNvGraphicFramePr>
            <a:graphicFrameLocks noChangeAspect="1"/>
          </p:cNvGraphicFramePr>
          <p:nvPr/>
        </p:nvGraphicFramePr>
        <p:xfrm>
          <a:off x="2667000" y="5513696"/>
          <a:ext cx="1803400" cy="368300"/>
        </p:xfrm>
        <a:graphic>
          <a:graphicData uri="http://schemas.openxmlformats.org/presentationml/2006/ole">
            <mc:AlternateContent xmlns:mc="http://schemas.openxmlformats.org/markup-compatibility/2006">
              <mc:Choice xmlns:v="urn:schemas-microsoft-com:vml" Requires="v">
                <p:oleObj name="Equation" r:id="rId17" imgW="1803240" imgH="368280" progId="Equation.DSMT4">
                  <p:embed/>
                </p:oleObj>
              </mc:Choice>
              <mc:Fallback>
                <p:oleObj name="Equation" r:id="rId17" imgW="1803240" imgH="3682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7000" y="5513696"/>
                        <a:ext cx="18034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8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a:t>
            </a:r>
          </a:p>
        </p:txBody>
      </p:sp>
      <p:sp>
        <p:nvSpPr>
          <p:cNvPr id="3" name="Content Placeholder 2"/>
          <p:cNvSpPr>
            <a:spLocks noGrp="1"/>
          </p:cNvSpPr>
          <p:nvPr>
            <p:ph idx="1"/>
          </p:nvPr>
        </p:nvSpPr>
        <p:spPr/>
        <p:txBody>
          <a:bodyPr/>
          <a:lstStyle/>
          <a:p>
            <a:r>
              <a:rPr lang="en-US" dirty="0"/>
              <a:t>Use the Three-Step Method to find</a:t>
            </a:r>
          </a:p>
          <a:p>
            <a:pPr>
              <a:lnSpc>
                <a:spcPct val="150000"/>
              </a:lnSpc>
            </a:pPr>
            <a:endParaRPr lang="en-US" dirty="0"/>
          </a:p>
          <a:p>
            <a:r>
              <a:rPr lang="en-US" b="1" dirty="0"/>
              <a:t>Solution:</a:t>
            </a:r>
          </a:p>
          <a:p>
            <a:pPr>
              <a:tabLst>
                <a:tab pos="461963" algn="l"/>
                <a:tab pos="1139825" algn="l"/>
              </a:tabLst>
            </a:pPr>
            <a:r>
              <a:rPr lang="en-US" b="1" dirty="0"/>
              <a:t>Step 1:</a:t>
            </a:r>
          </a:p>
          <a:p>
            <a:pPr>
              <a:tabLst>
                <a:tab pos="461963" algn="l"/>
                <a:tab pos="1139825" algn="l"/>
              </a:tabLst>
            </a:pPr>
            <a:r>
              <a:rPr lang="en-US" dirty="0"/>
              <a:t>Form the difference quotient.</a:t>
            </a:r>
          </a:p>
        </p:txBody>
      </p:sp>
      <p:graphicFrame>
        <p:nvGraphicFramePr>
          <p:cNvPr id="331778" name="Object 2"/>
          <p:cNvGraphicFramePr>
            <a:graphicFrameLocks noChangeAspect="1"/>
          </p:cNvGraphicFramePr>
          <p:nvPr/>
        </p:nvGraphicFramePr>
        <p:xfrm>
          <a:off x="2628900" y="1828800"/>
          <a:ext cx="3467100" cy="482600"/>
        </p:xfrm>
        <a:graphic>
          <a:graphicData uri="http://schemas.openxmlformats.org/presentationml/2006/ole">
            <mc:AlternateContent xmlns:mc="http://schemas.openxmlformats.org/markup-compatibility/2006">
              <mc:Choice xmlns:v="urn:schemas-microsoft-com:vml" Requires="v">
                <p:oleObj name="Equation" r:id="rId2" imgW="3467100" imgH="482600" progId="Equation.DSMT4">
                  <p:embed/>
                </p:oleObj>
              </mc:Choice>
              <mc:Fallback>
                <p:oleObj name="Equation" r:id="rId2" imgW="3467100" imgH="482600" progId="Equation.DSMT4">
                  <p:embed/>
                  <p:pic>
                    <p:nvPicPr>
                      <p:cNvPr id="0"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828800"/>
                        <a:ext cx="346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914400" y="4343400"/>
          <a:ext cx="2184400" cy="876300"/>
        </p:xfrm>
        <a:graphic>
          <a:graphicData uri="http://schemas.openxmlformats.org/presentationml/2006/ole">
            <mc:AlternateContent xmlns:mc="http://schemas.openxmlformats.org/markup-compatibility/2006">
              <mc:Choice xmlns:v="urn:schemas-microsoft-com:vml" Requires="v">
                <p:oleObj name="Equation" r:id="rId4" imgW="2184120" imgH="876240" progId="Equation.DSMT4">
                  <p:embed/>
                </p:oleObj>
              </mc:Choice>
              <mc:Fallback>
                <p:oleObj name="Equation" r:id="rId4" imgW="218412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343400"/>
                        <a:ext cx="2184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137848" y="4114800"/>
          <a:ext cx="4673600" cy="1066800"/>
        </p:xfrm>
        <a:graphic>
          <a:graphicData uri="http://schemas.openxmlformats.org/presentationml/2006/ole">
            <mc:AlternateContent xmlns:mc="http://schemas.openxmlformats.org/markup-compatibility/2006">
              <mc:Choice xmlns:v="urn:schemas-microsoft-com:vml" Requires="v">
                <p:oleObj name="Equation" r:id="rId6" imgW="4673520" imgH="1066680" progId="Equation.DSMT4">
                  <p:embed/>
                </p:oleObj>
              </mc:Choice>
              <mc:Fallback>
                <p:oleObj name="Equation" r:id="rId6" imgW="4673520" imgH="1066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7848" y="4114800"/>
                        <a:ext cx="4673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 Identifying Derivatives in Real-Life</a:t>
            </a:r>
          </a:p>
        </p:txBody>
      </p:sp>
      <p:sp>
        <p:nvSpPr>
          <p:cNvPr id="3" name="Content Placeholder 2"/>
          <p:cNvSpPr>
            <a:spLocks noGrp="1"/>
          </p:cNvSpPr>
          <p:nvPr>
            <p:ph idx="1"/>
          </p:nvPr>
        </p:nvSpPr>
        <p:spPr/>
        <p:txBody>
          <a:bodyPr/>
          <a:lstStyle/>
          <a:p>
            <a:pPr>
              <a:spcBef>
                <a:spcPts val="100"/>
              </a:spcBef>
              <a:tabLst>
                <a:tab pos="461963" algn="l"/>
                <a:tab pos="3425825" algn="l"/>
                <a:tab pos="3889375" algn="l"/>
              </a:tabLst>
            </a:pPr>
            <a:r>
              <a:rPr lang="en-US" dirty="0"/>
              <a:t>Determine which of the following represent (or might represent) the value of a derivative at a point, and if so, give a suitable description of a function </a:t>
            </a:r>
            <a:r>
              <a:rPr lang="en-US" i="1" dirty="0"/>
              <a:t>f. </a:t>
            </a:r>
          </a:p>
          <a:p>
            <a:pPr>
              <a:spcBef>
                <a:spcPts val="100"/>
              </a:spcBef>
              <a:tabLst>
                <a:tab pos="461963" algn="l"/>
                <a:tab pos="3425825" algn="l"/>
                <a:tab pos="3889375" algn="l"/>
              </a:tabLst>
            </a:pPr>
            <a:r>
              <a:rPr lang="en-US" b="1" dirty="0"/>
              <a:t>a.	</a:t>
            </a:r>
            <a:r>
              <a:rPr lang="en-US" dirty="0"/>
              <a:t>30 miles per hour.	</a:t>
            </a:r>
            <a:r>
              <a:rPr lang="en-US" b="1" dirty="0"/>
              <a:t>b.	</a:t>
            </a:r>
            <a:r>
              <a:rPr lang="en-US" dirty="0"/>
              <a:t>6 fish per day. </a:t>
            </a:r>
          </a:p>
          <a:p>
            <a:pPr>
              <a:spcBef>
                <a:spcPts val="100"/>
              </a:spcBef>
              <a:tabLst>
                <a:tab pos="461963" algn="l"/>
                <a:tab pos="3425825" algn="l"/>
                <a:tab pos="3889375" algn="l"/>
              </a:tabLst>
            </a:pPr>
            <a:r>
              <a:rPr lang="en-US" b="1" dirty="0"/>
              <a:t>c.	</a:t>
            </a:r>
            <a:r>
              <a:rPr lang="en-US" dirty="0"/>
              <a:t>23 ears of corn.	</a:t>
            </a:r>
            <a:r>
              <a:rPr lang="en-US" b="1" dirty="0"/>
              <a:t>d.	</a:t>
            </a:r>
            <a:r>
              <a:rPr lang="en-US" dirty="0"/>
              <a:t>19 neutrons per millisecond.</a:t>
            </a:r>
          </a:p>
          <a:p>
            <a:pPr>
              <a:spcBef>
                <a:spcPts val="100"/>
              </a:spcBef>
              <a:tabLst>
                <a:tab pos="461963" algn="l"/>
                <a:tab pos="3425825" algn="l"/>
                <a:tab pos="3889375" algn="l"/>
              </a:tabLst>
            </a:pPr>
            <a:r>
              <a:rPr lang="en-US" b="1" dirty="0"/>
              <a:t>Solutions:</a:t>
            </a:r>
          </a:p>
          <a:p>
            <a:pPr>
              <a:spcBef>
                <a:spcPts val="100"/>
              </a:spcBef>
              <a:tabLst>
                <a:tab pos="461963" algn="l"/>
                <a:tab pos="3425825" algn="l"/>
                <a:tab pos="3889375" algn="l"/>
              </a:tabLst>
            </a:pPr>
            <a:r>
              <a:rPr lang="en-US" b="1" dirty="0"/>
              <a:t>a.	</a:t>
            </a:r>
            <a:r>
              <a:rPr lang="en-US" dirty="0"/>
              <a:t>30 miles per hour is a rate of change; therefore, it is 	a possible derivative. A suitable function is </a:t>
            </a:r>
            <a:r>
              <a:rPr lang="en-US" i="1" dirty="0"/>
              <a:t>f</a:t>
            </a:r>
            <a:r>
              <a:rPr lang="en-US" dirty="0"/>
              <a:t>(</a:t>
            </a:r>
            <a:r>
              <a:rPr lang="en-US" i="1" dirty="0"/>
              <a:t>x</a:t>
            </a:r>
            <a:r>
              <a:rPr lang="en-US" dirty="0"/>
              <a:t>) 	where </a:t>
            </a:r>
            <a:r>
              <a:rPr lang="en-US" i="1" dirty="0"/>
              <a:t>f</a:t>
            </a:r>
            <a:r>
              <a:rPr lang="en-US" dirty="0"/>
              <a:t> is the total distance from an origin and </a:t>
            </a:r>
            <a:r>
              <a:rPr lang="en-US" i="1" dirty="0"/>
              <a:t>x</a:t>
            </a:r>
            <a:r>
              <a:rPr lang="en-US" dirty="0"/>
              <a:t> is 	the time of travel.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 Identifying Derivatives in </a:t>
            </a:r>
            <a:br>
              <a:rPr lang="en-US" dirty="0"/>
            </a:br>
            <a:r>
              <a:rPr lang="en-US" dirty="0"/>
              <a:t>Real-Life (cont.)</a:t>
            </a:r>
          </a:p>
        </p:txBody>
      </p:sp>
      <p:sp>
        <p:nvSpPr>
          <p:cNvPr id="3" name="Content Placeholder 2"/>
          <p:cNvSpPr>
            <a:spLocks noGrp="1"/>
          </p:cNvSpPr>
          <p:nvPr>
            <p:ph idx="1"/>
          </p:nvPr>
        </p:nvSpPr>
        <p:spPr>
          <a:xfrm>
            <a:off x="457200" y="1280160"/>
            <a:ext cx="5867400" cy="4572000"/>
          </a:xfrm>
        </p:spPr>
        <p:txBody>
          <a:bodyPr/>
          <a:lstStyle/>
          <a:p>
            <a:pPr marL="463550" indent="-463550">
              <a:spcBef>
                <a:spcPts val="100"/>
              </a:spcBef>
            </a:pPr>
            <a:r>
              <a:rPr lang="en-US" b="1" dirty="0"/>
              <a:t>b.	</a:t>
            </a:r>
            <a:r>
              <a:rPr lang="en-US" dirty="0"/>
              <a:t>6 fish per day is also a rate of change, and therefore is a possible derivative. A suitable function </a:t>
            </a:r>
            <a:r>
              <a:rPr lang="en-US" i="1" dirty="0"/>
              <a:t>f</a:t>
            </a:r>
            <a:r>
              <a:rPr lang="en-US" dirty="0"/>
              <a:t>(</a:t>
            </a:r>
            <a:r>
              <a:rPr lang="en-US" i="1" dirty="0"/>
              <a:t>x</a:t>
            </a:r>
            <a:r>
              <a:rPr lang="en-US" dirty="0"/>
              <a:t>) is the total number of fish sold by a pet store during June and </a:t>
            </a:r>
            <a:r>
              <a:rPr lang="en-US" i="1" dirty="0"/>
              <a:t>x</a:t>
            </a:r>
            <a:r>
              <a:rPr lang="en-US" dirty="0"/>
              <a:t> is the number of days since June 1. </a:t>
            </a:r>
          </a:p>
        </p:txBody>
      </p:sp>
      <p:sp>
        <p:nvSpPr>
          <p:cNvPr id="5" name="Rectangle 4"/>
          <p:cNvSpPr/>
          <p:nvPr/>
        </p:nvSpPr>
        <p:spPr>
          <a:xfrm>
            <a:off x="424926" y="4419600"/>
            <a:ext cx="8338074" cy="954107"/>
          </a:xfrm>
          <a:prstGeom prst="rect">
            <a:avLst/>
          </a:prstGeom>
        </p:spPr>
        <p:txBody>
          <a:bodyPr wrap="square">
            <a:spAutoFit/>
          </a:bodyPr>
          <a:lstStyle/>
          <a:p>
            <a:pPr>
              <a:spcBef>
                <a:spcPts val="100"/>
              </a:spcBef>
              <a:tabLst>
                <a:tab pos="461963" algn="l"/>
              </a:tabLst>
            </a:pPr>
            <a:r>
              <a:rPr lang="en-US" sz="2800" b="1" dirty="0"/>
              <a:t>c.	</a:t>
            </a:r>
            <a:r>
              <a:rPr lang="en-US" sz="2800" dirty="0"/>
              <a:t>23 ears of corn is a quantity 	rather than a rate. Thus 	it is not a derivative. </a:t>
            </a:r>
          </a:p>
        </p:txBody>
      </p:sp>
      <p:pic>
        <p:nvPicPr>
          <p:cNvPr id="379906" name="Picture 2"/>
          <p:cNvPicPr>
            <a:picLocks noChangeAspect="1" noChangeArrowheads="1"/>
          </p:cNvPicPr>
          <p:nvPr/>
        </p:nvPicPr>
        <p:blipFill>
          <a:blip r:embed="rId2" cstate="print"/>
          <a:srcRect/>
          <a:stretch>
            <a:fillRect/>
          </a:stretch>
        </p:blipFill>
        <p:spPr bwMode="auto">
          <a:xfrm rot="16200000" flipV="1">
            <a:off x="6034881" y="1737519"/>
            <a:ext cx="2925763" cy="2041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 Identifying Derivatives in </a:t>
            </a:r>
            <a:br>
              <a:rPr lang="en-US" dirty="0"/>
            </a:br>
            <a:r>
              <a:rPr lang="en-US" dirty="0"/>
              <a:t>Real-Life (cont.)</a:t>
            </a:r>
          </a:p>
        </p:txBody>
      </p:sp>
      <p:sp>
        <p:nvSpPr>
          <p:cNvPr id="3" name="Content Placeholder 2"/>
          <p:cNvSpPr>
            <a:spLocks noGrp="1"/>
          </p:cNvSpPr>
          <p:nvPr>
            <p:ph idx="1"/>
          </p:nvPr>
        </p:nvSpPr>
        <p:spPr/>
        <p:txBody>
          <a:bodyPr/>
          <a:lstStyle/>
          <a:p>
            <a:pPr marL="463550" indent="-463550">
              <a:spcBef>
                <a:spcPts val="100"/>
              </a:spcBef>
            </a:pPr>
            <a:r>
              <a:rPr lang="en-US" b="1" dirty="0"/>
              <a:t>d.	</a:t>
            </a:r>
            <a:r>
              <a:rPr lang="en-US" dirty="0"/>
              <a:t>19 neutrons per millisecond is a rate of change; therefore, it is a possible derivative. A suitable function </a:t>
            </a:r>
            <a:r>
              <a:rPr lang="en-US" i="1" dirty="0"/>
              <a:t>f</a:t>
            </a:r>
            <a:r>
              <a:rPr lang="en-US" dirty="0"/>
              <a:t>(</a:t>
            </a:r>
            <a:r>
              <a:rPr lang="en-US" i="1" dirty="0"/>
              <a:t>x</a:t>
            </a:r>
            <a:r>
              <a:rPr lang="en-US" dirty="0"/>
              <a:t>) is the total number of neutrons emitted by a nuclear sample, and </a:t>
            </a:r>
            <a:r>
              <a:rPr lang="en-US" i="1" dirty="0"/>
              <a:t>x</a:t>
            </a:r>
            <a:r>
              <a:rPr lang="en-US" dirty="0"/>
              <a:t> is the time since the sample arrived at the college physics laboratory.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 (cont.)</a:t>
            </a:r>
          </a:p>
        </p:txBody>
      </p:sp>
      <p:sp>
        <p:nvSpPr>
          <p:cNvPr id="3" name="Content Placeholder 2"/>
          <p:cNvSpPr>
            <a:spLocks noGrp="1"/>
          </p:cNvSpPr>
          <p:nvPr>
            <p:ph idx="1"/>
          </p:nvPr>
        </p:nvSpPr>
        <p:spPr/>
        <p:txBody>
          <a:bodyPr/>
          <a:lstStyle/>
          <a:p>
            <a:pPr>
              <a:tabLst>
                <a:tab pos="461963" algn="l"/>
                <a:tab pos="1258888" algn="l"/>
              </a:tabLst>
            </a:pPr>
            <a:r>
              <a:rPr lang="en-US" b="1" dirty="0"/>
              <a:t>Step 2:</a:t>
            </a:r>
          </a:p>
          <a:p>
            <a:pPr>
              <a:tabLst>
                <a:tab pos="461963" algn="l"/>
                <a:tab pos="1258888" algn="l"/>
              </a:tabLst>
            </a:pPr>
            <a:r>
              <a:rPr lang="en-US" dirty="0"/>
              <a:t>Simplify the difference quotient.</a:t>
            </a:r>
          </a:p>
        </p:txBody>
      </p:sp>
      <p:graphicFrame>
        <p:nvGraphicFramePr>
          <p:cNvPr id="4099" name="Object 3"/>
          <p:cNvGraphicFramePr>
            <a:graphicFrameLocks noChangeAspect="1"/>
          </p:cNvGraphicFramePr>
          <p:nvPr/>
        </p:nvGraphicFramePr>
        <p:xfrm>
          <a:off x="781336" y="2367888"/>
          <a:ext cx="4394200" cy="1066800"/>
        </p:xfrm>
        <a:graphic>
          <a:graphicData uri="http://schemas.openxmlformats.org/presentationml/2006/ole">
            <mc:AlternateContent xmlns:mc="http://schemas.openxmlformats.org/markup-compatibility/2006">
              <mc:Choice xmlns:v="urn:schemas-microsoft-com:vml" Requires="v">
                <p:oleObj name="Equation" r:id="rId2" imgW="4394160" imgH="1066680" progId="Equation.DSMT4">
                  <p:embed/>
                </p:oleObj>
              </mc:Choice>
              <mc:Fallback>
                <p:oleObj name="Equation" r:id="rId2" imgW="4394160" imgH="1066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36" y="2367888"/>
                        <a:ext cx="439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717344" y="3524536"/>
          <a:ext cx="5854700" cy="876300"/>
        </p:xfrm>
        <a:graphic>
          <a:graphicData uri="http://schemas.openxmlformats.org/presentationml/2006/ole">
            <mc:AlternateContent xmlns:mc="http://schemas.openxmlformats.org/markup-compatibility/2006">
              <mc:Choice xmlns:v="urn:schemas-microsoft-com:vml" Requires="v">
                <p:oleObj name="Equation" r:id="rId4" imgW="5854680" imgH="876240" progId="Equation.DSMT4">
                  <p:embed/>
                </p:oleObj>
              </mc:Choice>
              <mc:Fallback>
                <p:oleObj name="Equation" r:id="rId4" imgW="585468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7344" y="3524536"/>
                        <a:ext cx="585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703696" y="4564040"/>
          <a:ext cx="3263900" cy="876300"/>
        </p:xfrm>
        <a:graphic>
          <a:graphicData uri="http://schemas.openxmlformats.org/presentationml/2006/ole">
            <mc:AlternateContent xmlns:mc="http://schemas.openxmlformats.org/markup-compatibility/2006">
              <mc:Choice xmlns:v="urn:schemas-microsoft-com:vml" Requires="v">
                <p:oleObj name="Equation" r:id="rId6" imgW="3263760" imgH="876240" progId="Equation.DSMT4">
                  <p:embed/>
                </p:oleObj>
              </mc:Choice>
              <mc:Fallback>
                <p:oleObj name="Equation" r:id="rId6" imgW="326376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696" y="4564040"/>
                        <a:ext cx="3263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5059363" y="4505325"/>
          <a:ext cx="3263900" cy="977900"/>
        </p:xfrm>
        <a:graphic>
          <a:graphicData uri="http://schemas.openxmlformats.org/presentationml/2006/ole">
            <mc:AlternateContent xmlns:mc="http://schemas.openxmlformats.org/markup-compatibility/2006">
              <mc:Choice xmlns:v="urn:schemas-microsoft-com:vml" Requires="v">
                <p:oleObj name="Equation" r:id="rId8" imgW="3263760" imgH="977760" progId="Equation.DSMT4">
                  <p:embed/>
                </p:oleObj>
              </mc:Choice>
              <mc:Fallback>
                <p:oleObj name="Equation" r:id="rId8" imgW="3263760" imgH="9777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9363" y="4505325"/>
                        <a:ext cx="3263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5083792" y="5584208"/>
          <a:ext cx="2730500" cy="381000"/>
        </p:xfrm>
        <a:graphic>
          <a:graphicData uri="http://schemas.openxmlformats.org/presentationml/2006/ole">
            <mc:AlternateContent xmlns:mc="http://schemas.openxmlformats.org/markup-compatibility/2006">
              <mc:Choice xmlns:v="urn:schemas-microsoft-com:vml" Requires="v">
                <p:oleObj name="Equation" r:id="rId10" imgW="2730240" imgH="380880" progId="Equation.DSMT4">
                  <p:embed/>
                </p:oleObj>
              </mc:Choice>
              <mc:Fallback>
                <p:oleObj name="Equation" r:id="rId10" imgW="2730240" imgH="380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3792" y="5584208"/>
                        <a:ext cx="2730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5257800" y="4648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629400" y="52578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Derivative (cont.)</a:t>
            </a:r>
          </a:p>
        </p:txBody>
      </p:sp>
      <p:sp>
        <p:nvSpPr>
          <p:cNvPr id="3" name="Content Placeholder 2"/>
          <p:cNvSpPr>
            <a:spLocks noGrp="1"/>
          </p:cNvSpPr>
          <p:nvPr>
            <p:ph idx="1"/>
          </p:nvPr>
        </p:nvSpPr>
        <p:spPr/>
        <p:txBody>
          <a:bodyPr/>
          <a:lstStyle/>
          <a:p>
            <a:pPr>
              <a:tabLst>
                <a:tab pos="461963" algn="l"/>
                <a:tab pos="1258888" algn="l"/>
              </a:tabLst>
            </a:pPr>
            <a:r>
              <a:rPr lang="en-US" b="1" dirty="0"/>
              <a:t>Step 3:</a:t>
            </a:r>
          </a:p>
          <a:p>
            <a:pPr>
              <a:tabLst>
                <a:tab pos="461963" algn="l"/>
                <a:tab pos="1258888" algn="l"/>
              </a:tabLst>
            </a:pPr>
            <a:r>
              <a:rPr lang="en-US" dirty="0"/>
              <a:t>Find the limit.</a:t>
            </a:r>
          </a:p>
        </p:txBody>
      </p:sp>
      <p:graphicFrame>
        <p:nvGraphicFramePr>
          <p:cNvPr id="333828" name="Object 4"/>
          <p:cNvGraphicFramePr>
            <a:graphicFrameLocks noChangeAspect="1"/>
          </p:cNvGraphicFramePr>
          <p:nvPr/>
        </p:nvGraphicFramePr>
        <p:xfrm>
          <a:off x="528638" y="3822700"/>
          <a:ext cx="3746500" cy="482600"/>
        </p:xfrm>
        <a:graphic>
          <a:graphicData uri="http://schemas.openxmlformats.org/presentationml/2006/ole">
            <mc:AlternateContent xmlns:mc="http://schemas.openxmlformats.org/markup-compatibility/2006">
              <mc:Choice xmlns:v="urn:schemas-microsoft-com:vml" Requires="v">
                <p:oleObj name="Equation" r:id="rId2" imgW="3746500" imgH="482600" progId="Equation.DSMT4">
                  <p:embed/>
                </p:oleObj>
              </mc:Choice>
              <mc:Fallback>
                <p:oleObj name="Equation" r:id="rId2" imgW="3746500" imgH="482600" progId="Equation.DSMT4">
                  <p:embed/>
                  <p:pic>
                    <p:nvPicPr>
                      <p:cNvPr id="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822700"/>
                        <a:ext cx="3746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537648" y="2438400"/>
          <a:ext cx="3136900" cy="622300"/>
        </p:xfrm>
        <a:graphic>
          <a:graphicData uri="http://schemas.openxmlformats.org/presentationml/2006/ole">
            <mc:AlternateContent xmlns:mc="http://schemas.openxmlformats.org/markup-compatibility/2006">
              <mc:Choice xmlns:v="urn:schemas-microsoft-com:vml" Requires="v">
                <p:oleObj name="Equation" r:id="rId4" imgW="3136680" imgH="622080" progId="Equation.DSMT4">
                  <p:embed/>
                </p:oleObj>
              </mc:Choice>
              <mc:Fallback>
                <p:oleObj name="Equation" r:id="rId4" imgW="3136680" imgH="622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648" y="2438400"/>
                        <a:ext cx="3136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4724400" y="2481616"/>
          <a:ext cx="2895600" cy="381000"/>
        </p:xfrm>
        <a:graphic>
          <a:graphicData uri="http://schemas.openxmlformats.org/presentationml/2006/ole">
            <mc:AlternateContent xmlns:mc="http://schemas.openxmlformats.org/markup-compatibility/2006">
              <mc:Choice xmlns:v="urn:schemas-microsoft-com:vml" Requires="v">
                <p:oleObj name="Equation" r:id="rId6" imgW="2895480" imgH="380880" progId="Equation.DSMT4">
                  <p:embed/>
                </p:oleObj>
              </mc:Choice>
              <mc:Fallback>
                <p:oleObj name="Equation" r:id="rId6" imgW="289548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481616"/>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4710752" y="3186752"/>
          <a:ext cx="1270000" cy="381000"/>
        </p:xfrm>
        <a:graphic>
          <a:graphicData uri="http://schemas.openxmlformats.org/presentationml/2006/ole">
            <mc:AlternateContent xmlns:mc="http://schemas.openxmlformats.org/markup-compatibility/2006">
              <mc:Choice xmlns:v="urn:schemas-microsoft-com:vml" Requires="v">
                <p:oleObj name="Equation" r:id="rId8" imgW="1269720" imgH="380880" progId="Equation.DSMT4">
                  <p:embed/>
                </p:oleObj>
              </mc:Choice>
              <mc:Fallback>
                <p:oleObj name="Equation" r:id="rId8" imgW="1269720" imgH="3808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752" y="3186752"/>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3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Existence of Derivatives</a:t>
            </a:r>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bwMode="auto">
          <a:xfrm>
            <a:off x="457200" y="1280160"/>
            <a:ext cx="8229600" cy="2908489"/>
          </a:xfrm>
          <a:prstGeom prst="rect">
            <a:avLst/>
          </a:pr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Conditions of a Non-Differentiable Function</a:t>
            </a:r>
          </a:p>
          <a:p>
            <a:r>
              <a:rPr lang="en-US" sz="2800" dirty="0">
                <a:solidFill>
                  <a:srgbClr val="000000"/>
                </a:solidFill>
              </a:rPr>
              <a:t>A function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is not differentiable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 if any of the following is true: </a:t>
            </a:r>
          </a:p>
          <a:p>
            <a:pPr>
              <a:spcBef>
                <a:spcPts val="600"/>
              </a:spcBef>
              <a:tabLst>
                <a:tab pos="461963" algn="l"/>
              </a:tabLst>
            </a:pPr>
            <a:r>
              <a:rPr lang="en-US" sz="2800" b="1" dirty="0">
                <a:solidFill>
                  <a:srgbClr val="000000"/>
                </a:solidFill>
              </a:rPr>
              <a:t>1.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is discontinuous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a:t>
            </a:r>
          </a:p>
          <a:p>
            <a:pPr>
              <a:spcBef>
                <a:spcPts val="600"/>
              </a:spcBef>
              <a:tabLst>
                <a:tab pos="461963" algn="l"/>
              </a:tabLst>
            </a:pPr>
            <a:r>
              <a:rPr lang="en-US" sz="2800" b="1" dirty="0">
                <a:solidFill>
                  <a:srgbClr val="000000"/>
                </a:solidFill>
              </a:rPr>
              <a:t>2.	</a:t>
            </a:r>
            <a:r>
              <a:rPr lang="en-US" sz="2800" dirty="0">
                <a:solidFill>
                  <a:srgbClr val="000000"/>
                </a:solidFill>
              </a:rPr>
              <a:t>The graph of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has a sharp corner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a:t>
            </a:r>
          </a:p>
          <a:p>
            <a:pPr>
              <a:spcBef>
                <a:spcPts val="600"/>
              </a:spcBef>
              <a:tabLst>
                <a:tab pos="461963" algn="l"/>
              </a:tabLst>
            </a:pPr>
            <a:r>
              <a:rPr lang="en-US" sz="2800" b="1" dirty="0">
                <a:solidFill>
                  <a:srgbClr val="000000"/>
                </a:solidFill>
              </a:rPr>
              <a:t>3.	</a:t>
            </a:r>
            <a:r>
              <a:rPr lang="en-US" sz="2800" dirty="0">
                <a:solidFill>
                  <a:srgbClr val="000000"/>
                </a:solidFill>
              </a:rPr>
              <a:t>The tangent line at </a:t>
            </a:r>
            <a:r>
              <a:rPr lang="en-US" sz="2800" i="1" dirty="0">
                <a:solidFill>
                  <a:srgbClr val="000000"/>
                </a:solidFill>
              </a:rPr>
              <a:t>x</a:t>
            </a:r>
            <a:r>
              <a:rPr lang="en-US" sz="2800" dirty="0">
                <a:solidFill>
                  <a:srgbClr val="000000"/>
                </a:solidFill>
              </a:rPr>
              <a:t> = </a:t>
            </a:r>
            <a:r>
              <a:rPr lang="en-US" sz="2800" i="1" dirty="0">
                <a:solidFill>
                  <a:srgbClr val="000000"/>
                </a:solidFill>
              </a:rPr>
              <a:t>a</a:t>
            </a:r>
            <a:r>
              <a:rPr lang="en-US" sz="2800" dirty="0">
                <a:solidFill>
                  <a:srgbClr val="000000"/>
                </a:solidFill>
              </a:rPr>
              <a:t> is a vertical line. </a:t>
            </a:r>
            <a:endParaRPr kumimoji="0" lang="en-US" sz="280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057774" y="1219200"/>
            <a:ext cx="3705226" cy="3657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2: Non-Differentiable Functions</a:t>
            </a:r>
          </a:p>
        </p:txBody>
      </p:sp>
      <p:sp>
        <p:nvSpPr>
          <p:cNvPr id="3" name="Content Placeholder 2"/>
          <p:cNvSpPr>
            <a:spLocks noGrp="1"/>
          </p:cNvSpPr>
          <p:nvPr>
            <p:ph idx="1"/>
          </p:nvPr>
        </p:nvSpPr>
        <p:spPr>
          <a:xfrm>
            <a:off x="457200" y="1280160"/>
            <a:ext cx="4800600" cy="4572000"/>
          </a:xfrm>
        </p:spPr>
        <p:txBody>
          <a:bodyPr/>
          <a:lstStyle/>
          <a:p>
            <a:pPr marL="463550" indent="-463550"/>
            <a:endParaRPr lang="en-US" sz="500" b="1" dirty="0"/>
          </a:p>
          <a:p>
            <a:pPr marL="463550" indent="-463550"/>
            <a:r>
              <a:rPr lang="en-US" b="1" dirty="0"/>
              <a:t>a. 	                 </a:t>
            </a:r>
            <a:r>
              <a:rPr lang="en-US" dirty="0"/>
              <a:t>is not defined at</a:t>
            </a:r>
          </a:p>
          <a:p>
            <a:pPr marL="463550" indent="-463550"/>
            <a:endParaRPr lang="en-US" sz="800" dirty="0"/>
          </a:p>
          <a:p>
            <a:pPr marL="463550" indent="-463550"/>
            <a:r>
              <a:rPr lang="en-US" dirty="0"/>
              <a:t>	</a:t>
            </a:r>
            <a:r>
              <a:rPr lang="en-US" i="1" dirty="0"/>
              <a:t>x</a:t>
            </a:r>
            <a:r>
              <a:rPr lang="en-US" dirty="0"/>
              <a:t> = 0. Thus there cannot be a tangent line at </a:t>
            </a:r>
            <a:r>
              <a:rPr lang="en-US" i="1" dirty="0"/>
              <a:t>x</a:t>
            </a:r>
            <a:r>
              <a:rPr lang="en-US" dirty="0"/>
              <a:t> = 0 and similarly the limit does not exist. </a:t>
            </a:r>
            <a:endParaRPr lang="en-US" b="1" dirty="0"/>
          </a:p>
        </p:txBody>
      </p:sp>
      <p:graphicFrame>
        <p:nvGraphicFramePr>
          <p:cNvPr id="334850" name="Object 2"/>
          <p:cNvGraphicFramePr>
            <a:graphicFrameLocks noChangeAspect="1"/>
          </p:cNvGraphicFramePr>
          <p:nvPr/>
        </p:nvGraphicFramePr>
        <p:xfrm>
          <a:off x="1005858" y="1295400"/>
          <a:ext cx="1270000" cy="838200"/>
        </p:xfrm>
        <a:graphic>
          <a:graphicData uri="http://schemas.openxmlformats.org/presentationml/2006/ole">
            <mc:AlternateContent xmlns:mc="http://schemas.openxmlformats.org/markup-compatibility/2006">
              <mc:Choice xmlns:v="urn:schemas-microsoft-com:vml" Requires="v">
                <p:oleObj name="Equation" r:id="rId3" imgW="1270000" imgH="838200" progId="Equation.DSMT4">
                  <p:embed/>
                </p:oleObj>
              </mc:Choice>
              <mc:Fallback>
                <p:oleObj name="Equation" r:id="rId3" imgW="1270000" imgH="8382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58" y="12954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2603</Words>
  <Application>Microsoft Office PowerPoint</Application>
  <PresentationFormat>On-screen Show (4:3)</PresentationFormat>
  <Paragraphs>254</Paragraphs>
  <Slides>52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9" baseType="lpstr">
      <vt:lpstr>Symbol</vt:lpstr>
      <vt:lpstr>Calibri</vt:lpstr>
      <vt:lpstr>Arial</vt:lpstr>
      <vt:lpstr>Courier New</vt:lpstr>
      <vt:lpstr>Office Theme</vt:lpstr>
      <vt:lpstr>Equation</vt:lpstr>
      <vt:lpstr>MathType 6.0 Equation</vt:lpstr>
      <vt:lpstr>Section 2.3</vt:lpstr>
      <vt:lpstr>Objectives</vt:lpstr>
      <vt:lpstr>Slope and Rate of Change Considered Algebraically</vt:lpstr>
      <vt:lpstr>Slope and Rate of Change Considered Algebraically</vt:lpstr>
      <vt:lpstr>Example 1: Finding a Derivative</vt:lpstr>
      <vt:lpstr>Example 1: Finding a Derivative (cont.)</vt:lpstr>
      <vt:lpstr>Example 1: Finding a Derivative (cont.)</vt:lpstr>
      <vt:lpstr>Existence of Derivatives</vt:lpstr>
      <vt:lpstr>Example 2: Non-Differentiable Functions</vt:lpstr>
      <vt:lpstr>Example 2: Non-Differentiable Functions (cont.)</vt:lpstr>
      <vt:lpstr>Example 2: Non-Differentiable Functions (cont.)</vt:lpstr>
      <vt:lpstr>The Power Rule</vt:lpstr>
      <vt:lpstr>The Power Rule</vt:lpstr>
      <vt:lpstr>The Power Rule </vt:lpstr>
      <vt:lpstr>Example 3: Using the Definition of Derivative</vt:lpstr>
      <vt:lpstr>Example 3: Using the Definition of Derivative (cont.)</vt:lpstr>
      <vt:lpstr>Example 3: Using the Definition of Derivative (cont.)</vt:lpstr>
      <vt:lpstr>Example 3: Using the Definition of Derivative (cont.)</vt:lpstr>
      <vt:lpstr>Example 3: Using the Definition of Derivative (cont.)</vt:lpstr>
      <vt:lpstr>The Power Rule</vt:lpstr>
      <vt:lpstr>The Power Rule</vt:lpstr>
      <vt:lpstr>The Power Rule</vt:lpstr>
      <vt:lpstr>Polynomial and Polynomial-Like Functions </vt:lpstr>
      <vt:lpstr>Polynomial and Polynomial-Like Functions </vt:lpstr>
      <vt:lpstr>Example 4: Finding the Derivatives of Functions</vt:lpstr>
      <vt:lpstr>Example 4: Finding the Derivatives  of Functions (cont.)</vt:lpstr>
      <vt:lpstr>Example 5: Rewriting a Fraction to Find  the Derivative</vt:lpstr>
      <vt:lpstr>Example 6: Using Derivative Notation</vt:lpstr>
      <vt:lpstr>The Sum and Difference Rule</vt:lpstr>
      <vt:lpstr>The Sum and Difference Rule</vt:lpstr>
      <vt:lpstr>Example 7: Using the Rules</vt:lpstr>
      <vt:lpstr>Example 7: Using the Rules (cont.)</vt:lpstr>
      <vt:lpstr>Example 7: Using the Rules (cont.)</vt:lpstr>
      <vt:lpstr>Example 7: Using the Rules (cont.)</vt:lpstr>
      <vt:lpstr>Example 7: Using the Rules (cont.)</vt:lpstr>
      <vt:lpstr>Example 7: Using the Rules (cont.)</vt:lpstr>
      <vt:lpstr>Example 8: Algebraic Manipulations</vt:lpstr>
      <vt:lpstr>Example 8: Algebraic Manipulations (cont.)</vt:lpstr>
      <vt:lpstr>Example 8: Algebraic Manipulations (cont.)</vt:lpstr>
      <vt:lpstr>Example 8: Algebraic Manipulations (cont.)</vt:lpstr>
      <vt:lpstr>Example 9: Tangent Lines</vt:lpstr>
      <vt:lpstr>Example 9: Tangent Lines (cont.)</vt:lpstr>
      <vt:lpstr>Example 9: Tangent Lines (cont.)</vt:lpstr>
      <vt:lpstr>Example 9: Tangent Lines (cont.)</vt:lpstr>
      <vt:lpstr>Example 9: Tangent Lines (cont.)</vt:lpstr>
      <vt:lpstr>Example 9: Tangent Lines (cont.)</vt:lpstr>
      <vt:lpstr>Example 9: Tangent Lines (cont.)</vt:lpstr>
      <vt:lpstr>Example 10: Velocity</vt:lpstr>
      <vt:lpstr>Example 10: Velocity (cont.)</vt:lpstr>
      <vt:lpstr>Example 11: Identifying Derivatives in Real-Life</vt:lpstr>
      <vt:lpstr>Example 11: Identifying Derivatives in  Real-Life (cont.)</vt:lpstr>
      <vt:lpstr>Example 11: Identifying Derivatives in  Real-Life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Claudia Vance</cp:lastModifiedBy>
  <cp:revision>71</cp:revision>
  <dcterms:created xsi:type="dcterms:W3CDTF">2013-04-26T14:43:13Z</dcterms:created>
  <dcterms:modified xsi:type="dcterms:W3CDTF">2021-07-29T17:28:31Z</dcterms:modified>
</cp:coreProperties>
</file>