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5" Type="http://schemas.openxmlformats.org/officeDocument/2006/relationships/image" Target="../media/image4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1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287EF-4A20-4C02-8A0F-DDA51F62AB30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1AE5B-8F72-4CF1-B041-00EE087C9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4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6.png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28.png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28" Type="http://schemas.openxmlformats.org/officeDocument/2006/relationships/image" Target="../media/image45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36.bin"/><Relationship Id="rId31" Type="http://schemas.openxmlformats.org/officeDocument/2006/relationships/oleObject" Target="../embeddings/oleObject42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0.bin"/><Relationship Id="rId30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50.png"/><Relationship Id="rId4" Type="http://schemas.openxmlformats.org/officeDocument/2006/relationships/image" Target="../media/image4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5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Marginal Analysis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Marginal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</a:t>
            </a:r>
          </a:p>
          <a:p>
            <a:endParaRPr lang="en-US" sz="1000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sz="1000" b="1" dirty="0" smtClean="0"/>
          </a:p>
          <a:p>
            <a:r>
              <a:rPr lang="en-US" dirty="0" smtClean="0"/>
              <a:t>Thus the revenue is increasing at a rate of </a:t>
            </a:r>
            <a:r>
              <a:rPr lang="en-US" dirty="0" smtClean="0">
                <a:solidFill>
                  <a:srgbClr val="FF0000"/>
                </a:solidFill>
              </a:rPr>
              <a:t>$109 </a:t>
            </a:r>
            <a:r>
              <a:rPr lang="en-US" dirty="0" smtClean="0"/>
              <a:t>per table as the sixteenth table is sold.</a:t>
            </a:r>
            <a:endParaRPr lang="en-US" b="1" dirty="0"/>
          </a:p>
        </p:txBody>
      </p:sp>
      <p:pic>
        <p:nvPicPr>
          <p:cNvPr id="2053" name="Picture 5" descr="C:\Documents and Settings\Nagesh\Desktop\CH_5_Sec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9597" y="1757362"/>
            <a:ext cx="2768203" cy="2362200"/>
          </a:xfrm>
          <a:prstGeom prst="rect">
            <a:avLst/>
          </a:prstGeom>
          <a:noFill/>
        </p:spPr>
      </p:pic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47048" y="2106304"/>
          <a:ext cx="116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1168200" imgH="469800" progId="Equation.DSMT4">
                  <p:embed/>
                </p:oleObj>
              </mc:Choice>
              <mc:Fallback>
                <p:oleObj name="Equation" r:id="rId4" imgW="11682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106304"/>
                        <a:ext cx="116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779896" y="2242784"/>
          <a:ext cx="83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6" imgW="838080" imgH="304560" progId="Equation.DSMT4">
                  <p:embed/>
                </p:oleObj>
              </mc:Choice>
              <mc:Fallback>
                <p:oleObj name="Equation" r:id="rId6" imgW="8380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2242784"/>
                        <a:ext cx="838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639704" y="1877704"/>
          <a:ext cx="1943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8" imgW="1942920" imgH="927000" progId="Equation.DSMT4">
                  <p:embed/>
                </p:oleObj>
              </mc:Choice>
              <mc:Fallback>
                <p:oleObj name="Equation" r:id="rId8" imgW="19429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1877704"/>
                        <a:ext cx="1943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585648" y="1869744"/>
          <a:ext cx="1701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0" imgW="1701720" imgH="876240" progId="Equation.DSMT4">
                  <p:embed/>
                </p:oleObj>
              </mc:Choice>
              <mc:Fallback>
                <p:oleObj name="Equation" r:id="rId10" imgW="170172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1869744"/>
                        <a:ext cx="1701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47048" y="3061648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2" imgW="1269720" imgH="469800" progId="Equation.DSMT4">
                  <p:embed/>
                </p:oleObj>
              </mc:Choice>
              <mc:Fallback>
                <p:oleObj name="Equation" r:id="rId12" imgW="12697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061648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856096" y="2868304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4" imgW="2184120" imgH="838080" progId="Equation.DSMT4">
                  <p:embed/>
                </p:oleObj>
              </mc:Choice>
              <mc:Fallback>
                <p:oleObj name="Equation" r:id="rId14" imgW="21841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096" y="2868304"/>
                        <a:ext cx="218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087504" y="2860344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6" imgW="1371600" imgH="838080" progId="Equation.DSMT4">
                  <p:embed/>
                </p:oleObj>
              </mc:Choice>
              <mc:Fallback>
                <p:oleObj name="Equation" r:id="rId16" imgW="1371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2860344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967142" y="401161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8" imgW="1460160" imgH="469800" progId="Equation.DSMT4">
                  <p:embed/>
                </p:oleObj>
              </mc:Choice>
              <mc:Fallback>
                <p:oleObj name="Equation" r:id="rId18" imgW="14601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142" y="401161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420960" y="38100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20" imgW="1523880" imgH="838080" progId="Equation.DSMT4">
                  <p:embed/>
                </p:oleObj>
              </mc:Choice>
              <mc:Fallback>
                <p:oleObj name="Equation" r:id="rId20" imgW="15238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60" y="38100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972256" y="4093192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22" imgW="1307880" imgH="291960" progId="Equation.DSMT4">
                  <p:embed/>
                </p:oleObj>
              </mc:Choice>
              <mc:Fallback>
                <p:oleObj name="Equation" r:id="rId22" imgW="13078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256" y="4093192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308600" y="4052248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24" imgW="1091880" imgH="368280" progId="Equation.DSMT4">
                  <p:embed/>
                </p:oleObj>
              </mc:Choice>
              <mc:Fallback>
                <p:oleObj name="Equation" r:id="rId24" imgW="109188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4052248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Marginal Profit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Marginal profit</a:t>
            </a:r>
            <a:r>
              <a:rPr lang="en-US" dirty="0" smtClean="0">
                <a:solidFill>
                  <a:srgbClr val="000000"/>
                </a:solidFill>
              </a:rPr>
              <a:t> is the rate of change of the profit per unit change in sales when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items are produced and sold.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Marginal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table manufacturer in Example 2 has a cost function of                               along with his revenue </a:t>
            </a:r>
          </a:p>
          <a:p>
            <a:endParaRPr lang="en-US" sz="1000" dirty="0" smtClean="0"/>
          </a:p>
          <a:p>
            <a:r>
              <a:rPr lang="en-US" dirty="0" smtClean="0"/>
              <a:t>function of                                 find </a:t>
            </a:r>
          </a:p>
          <a:p>
            <a:endParaRPr lang="en-US" sz="1000" dirty="0" smtClean="0"/>
          </a:p>
          <a:p>
            <a:pPr>
              <a:tabLst>
                <a:tab pos="461963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All break-even points.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The marginal profit when </a:t>
            </a:r>
            <a:r>
              <a:rPr lang="en-US" i="1" dirty="0" smtClean="0"/>
              <a:t>x</a:t>
            </a:r>
            <a:r>
              <a:rPr lang="en-US" dirty="0" smtClean="0"/>
              <a:t> = 10, </a:t>
            </a:r>
            <a:r>
              <a:rPr lang="en-US" i="1" dirty="0" smtClean="0"/>
              <a:t>x</a:t>
            </a:r>
            <a:r>
              <a:rPr lang="en-US" dirty="0" smtClean="0"/>
              <a:t> = 20, </a:t>
            </a:r>
            <a:r>
              <a:rPr lang="en-US" i="1" dirty="0" smtClean="0"/>
              <a:t>x</a:t>
            </a:r>
            <a:r>
              <a:rPr lang="en-US" dirty="0" smtClean="0"/>
              <a:t> = 30.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62542" y="1752600"/>
          <a:ext cx="229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298700" imgH="482600" progId="Equation.DSMT4">
                  <p:embed/>
                </p:oleObj>
              </mc:Choice>
              <mc:Fallback>
                <p:oleObj name="Equation" r:id="rId3" imgW="2298700" imgH="482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542" y="1752600"/>
                        <a:ext cx="2298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076444"/>
              </p:ext>
            </p:extLst>
          </p:nvPr>
        </p:nvGraphicFramePr>
        <p:xfrm>
          <a:off x="2209800" y="2199042"/>
          <a:ext cx="2514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514600" imgH="876300" progId="Equation.DSMT4">
                  <p:embed/>
                </p:oleObj>
              </mc:Choice>
              <mc:Fallback>
                <p:oleObj name="Equation" r:id="rId5" imgW="2514600" imgH="876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99042"/>
                        <a:ext cx="2514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Marginal Profit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21040" cy="4572000"/>
          </a:xfrm>
        </p:spPr>
        <p:txBody>
          <a:bodyPr/>
          <a:lstStyle/>
          <a:p>
            <a:r>
              <a:rPr lang="en-US" b="1" dirty="0" smtClean="0"/>
              <a:t>Solutions:</a:t>
            </a:r>
            <a:endParaRPr lang="en-US" dirty="0"/>
          </a:p>
        </p:txBody>
      </p:sp>
      <p:pic>
        <p:nvPicPr>
          <p:cNvPr id="4100" name="Picture 4" descr="C:\Documents and Settings\Nagesh\Desktop\CH_5_Sec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4211" y="1758950"/>
            <a:ext cx="4021189" cy="36576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57200" y="5500048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Break-even points occur when 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 = 2 </a:t>
            </a:r>
            <a:r>
              <a:rPr lang="en-US" sz="2800" dirty="0" smtClean="0"/>
              <a:t>and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 = 50</a:t>
            </a:r>
            <a:r>
              <a:rPr lang="en-US" sz="2800" dirty="0" smtClean="0"/>
              <a:t>. </a:t>
            </a:r>
            <a:endParaRPr lang="en-US" sz="2800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717344" y="1760560"/>
          <a:ext cx="3073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4" imgW="3073320" imgH="876240" progId="Equation.DSMT4">
                  <p:embed/>
                </p:oleObj>
              </mc:Choice>
              <mc:Fallback>
                <p:oleObj name="Equation" r:id="rId4" imgW="307332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1760560"/>
                        <a:ext cx="3073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690048" y="2653352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6" imgW="3035160" imgH="380880" progId="Equation.DSMT4">
                  <p:embed/>
                </p:oleObj>
              </mc:Choice>
              <mc:Fallback>
                <p:oleObj name="Equation" r:id="rId6" imgW="30351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2653352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35672" y="3110552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8" imgW="3035160" imgH="380880" progId="Equation.DSMT4">
                  <p:embed/>
                </p:oleObj>
              </mc:Choice>
              <mc:Fallback>
                <p:oleObj name="Equation" r:id="rId8" imgW="3035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72" y="3110552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27712" y="3581400"/>
          <a:ext cx="303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0" imgW="3035160" imgH="571320" progId="Equation.DSMT4">
                  <p:embed/>
                </p:oleObj>
              </mc:Choice>
              <mc:Fallback>
                <p:oleObj name="Equation" r:id="rId10" imgW="30351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12" y="3581400"/>
                        <a:ext cx="303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816592" y="414209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2" imgW="2755800" imgH="469800" progId="Equation.DSMT4">
                  <p:embed/>
                </p:oleObj>
              </mc:Choice>
              <mc:Fallback>
                <p:oleObj name="Equation" r:id="rId12" imgW="2755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592" y="414209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60696" y="4661848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4" imgW="1206360" imgH="291960" progId="Equation.DSMT4">
                  <p:embed/>
                </p:oleObj>
              </mc:Choice>
              <mc:Fallback>
                <p:oleObj name="Equation" r:id="rId14" imgW="12063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4661848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039504" y="509175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6" imgW="711000" imgH="279360" progId="Equation.DSMT4">
                  <p:embed/>
                </p:oleObj>
              </mc:Choice>
              <mc:Fallback>
                <p:oleObj name="Equation" r:id="rId16" imgW="711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504" y="509175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155208" y="4661848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8" imgW="1396800" imgH="291960" progId="Equation.DSMT4">
                  <p:embed/>
                </p:oleObj>
              </mc:Choice>
              <mc:Fallback>
                <p:oleObj name="Equation" r:id="rId18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08" y="4661848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833048" y="51054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20" imgW="914400" imgH="291960" progId="Equation.DSMT4">
                  <p:embed/>
                </p:oleObj>
              </mc:Choice>
              <mc:Fallback>
                <p:oleObj name="Equation" r:id="rId20" imgW="914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048" y="51054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052958" y="1287440"/>
            <a:ext cx="6710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a.</a:t>
            </a:r>
            <a:r>
              <a:rPr lang="en-US" sz="2800" dirty="0" smtClean="0"/>
              <a:t> Break-even points occur where </a:t>
            </a:r>
            <a:r>
              <a:rPr lang="en-US" sz="2800" i="1" dirty="0" smtClean="0">
                <a:solidFill>
                  <a:srgbClr val="000099"/>
                </a:solidFill>
              </a:rPr>
              <a:t>C</a:t>
            </a:r>
            <a:r>
              <a:rPr lang="en-US" sz="2800" dirty="0" smtClean="0">
                <a:solidFill>
                  <a:srgbClr val="000099"/>
                </a:solidFill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dirty="0" smtClean="0">
                <a:solidFill>
                  <a:srgbClr val="000099"/>
                </a:solidFill>
              </a:rPr>
              <a:t>) = </a:t>
            </a:r>
            <a:r>
              <a:rPr lang="en-US" sz="2800" i="1" dirty="0" smtClean="0">
                <a:solidFill>
                  <a:srgbClr val="000099"/>
                </a:solidFill>
              </a:rPr>
              <a:t>R</a:t>
            </a:r>
            <a:r>
              <a:rPr lang="en-US" sz="2800" dirty="0" smtClean="0">
                <a:solidFill>
                  <a:srgbClr val="000099"/>
                </a:solidFill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</a:rPr>
              <a:t>x</a:t>
            </a:r>
            <a:r>
              <a:rPr lang="en-US" sz="2800" dirty="0" smtClean="0">
                <a:solidFill>
                  <a:srgbClr val="000099"/>
                </a:solidFill>
              </a:rPr>
              <a:t>)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Marginal Profit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943600" y="1449080"/>
            <a:ext cx="2743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Marginal profit is rate of change of profit, so first we must find the profit function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The profit function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90600" y="1336344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616120" imgH="469800" progId="Equation.DSMT4">
                  <p:embed/>
                </p:oleObj>
              </mc:Choice>
              <mc:Fallback>
                <p:oleObj name="Equation" r:id="rId3" imgW="26161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36344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11656" y="1905000"/>
          <a:ext cx="391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3911400" imgH="1028520" progId="Equation.DSMT4">
                  <p:embed/>
                </p:oleObj>
              </mc:Choice>
              <mc:Fallback>
                <p:oleObj name="Equation" r:id="rId5" imgW="391140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656" y="1905000"/>
                        <a:ext cx="391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17344" y="3055960"/>
          <a:ext cx="3289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3288960" imgH="876240" progId="Equation.DSMT4">
                  <p:embed/>
                </p:oleObj>
              </mc:Choice>
              <mc:Fallback>
                <p:oleObj name="Equation" r:id="rId7" imgW="3288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3055960"/>
                        <a:ext cx="3289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25304" y="4038600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9" imgW="2920680" imgH="838080" progId="Equation.DSMT4">
                  <p:embed/>
                </p:oleObj>
              </mc:Choice>
              <mc:Fallback>
                <p:oleObj name="Equation" r:id="rId9" imgW="2920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4038600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Marginal Profit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400800" y="1495961"/>
            <a:ext cx="2362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Now we can find the derivative of </a:t>
            </a:r>
            <a:r>
              <a:rPr lang="en-US" sz="2000" i="1" dirty="0" smtClean="0">
                <a:solidFill>
                  <a:srgbClr val="008080"/>
                </a:solidFill>
              </a:rPr>
              <a:t>P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to calculate the various marginal profits.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97256" y="1488744"/>
          <a:ext cx="77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774360" imgH="469800" progId="Equation.DSMT4">
                  <p:embed/>
                </p:oleObj>
              </mc:Choice>
              <mc:Fallback>
                <p:oleObj name="Equation" r:id="rId3" imgW="774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56" y="1488744"/>
                        <a:ext cx="77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600200" y="12954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2705040" imgH="838080" progId="Equation.DSMT4">
                  <p:embed/>
                </p:oleObj>
              </mc:Choice>
              <mc:Fallback>
                <p:oleObj name="Equation" r:id="rId5" imgW="27050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95400"/>
                        <a:ext cx="270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370696" y="1295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696" y="1295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609600" y="2438400"/>
          <a:ext cx="93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9" imgW="939600" imgH="469800" progId="Equation.DSMT4">
                  <p:embed/>
                </p:oleObj>
              </mc:Choice>
              <mc:Fallback>
                <p:oleObj name="Equation" r:id="rId9" imgW="9396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93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1586552" y="222344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1" imgW="1981080" imgH="838080" progId="Equation.DSMT4">
                  <p:embed/>
                </p:oleObj>
              </mc:Choice>
              <mc:Fallback>
                <p:oleObj name="Equation" r:id="rId11" imgW="19810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2223448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581400" y="25146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3" imgW="1485720" imgH="291960" progId="Equation.DSMT4">
                  <p:embed/>
                </p:oleObj>
              </mc:Choice>
              <mc:Fallback>
                <p:oleObj name="Equation" r:id="rId13" imgW="148572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5140656" y="2465696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5" imgW="825480" imgH="368280" progId="Equation.DSMT4">
                  <p:embed/>
                </p:oleObj>
              </mc:Choice>
              <mc:Fallback>
                <p:oleObj name="Equation" r:id="rId15" imgW="82548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656" y="2465696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23248" y="3352800"/>
          <a:ext cx="93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7" imgW="939600" imgH="469800" progId="Equation.DSMT4">
                  <p:embed/>
                </p:oleObj>
              </mc:Choice>
              <mc:Fallback>
                <p:oleObj name="Equation" r:id="rId17" imgW="93960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3352800"/>
                        <a:ext cx="93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600200" y="3151496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9" imgW="1981080" imgH="838080" progId="Equation.DSMT4">
                  <p:embed/>
                </p:oleObj>
              </mc:Choice>
              <mc:Fallback>
                <p:oleObj name="Equation" r:id="rId19" imgW="1981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51496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3608696" y="3429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21" imgW="1485720" imgH="291960" progId="Equation.DSMT4">
                  <p:embed/>
                </p:oleObj>
              </mc:Choice>
              <mc:Fallback>
                <p:oleObj name="Equation" r:id="rId21" imgW="148572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3429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5167952" y="3393744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23" imgW="825480" imgH="368280" progId="Equation.DSMT4">
                  <p:embed/>
                </p:oleObj>
              </mc:Choice>
              <mc:Fallback>
                <p:oleObj name="Equation" r:id="rId23" imgW="82548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952" y="3393744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36896" y="429449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25" imgW="952200" imgH="469800" progId="Equation.DSMT4">
                  <p:embed/>
                </p:oleObj>
              </mc:Choice>
              <mc:Fallback>
                <p:oleObj name="Equation" r:id="rId25" imgW="95220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96" y="429449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1600200" y="4114800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27" imgW="1993680" imgH="838080" progId="Equation.DSMT4">
                  <p:embed/>
                </p:oleObj>
              </mc:Choice>
              <mc:Fallback>
                <p:oleObj name="Equation" r:id="rId27" imgW="19936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199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3616656" y="4391356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29" imgW="1650960" imgH="291960" progId="Equation.DSMT4">
                  <p:embed/>
                </p:oleObj>
              </mc:Choice>
              <mc:Fallback>
                <p:oleObj name="Equation" r:id="rId29" imgW="165096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656" y="4391356"/>
                        <a:ext cx="165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5346700" y="4343400"/>
          <a:ext cx="105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31" imgW="1054080" imgH="368280" progId="Equation.DSMT4">
                  <p:embed/>
                </p:oleObj>
              </mc:Choice>
              <mc:Fallback>
                <p:oleObj name="Equation" r:id="rId31" imgW="105408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343400"/>
                        <a:ext cx="105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Marginal Profit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</a:t>
            </a:r>
            <a:r>
              <a:rPr lang="en-US" i="1" dirty="0" smtClean="0"/>
              <a:t>P</a:t>
            </a:r>
            <a:r>
              <a:rPr lang="en-US" dirty="0" smtClean="0"/>
              <a:t>′(</a:t>
            </a:r>
            <a:r>
              <a:rPr lang="en-US" i="1" dirty="0" smtClean="0"/>
              <a:t>x</a:t>
            </a:r>
            <a:r>
              <a:rPr lang="en-US" dirty="0" smtClean="0"/>
              <a:t>) is actually getting smaller as </a:t>
            </a:r>
            <a:r>
              <a:rPr lang="en-US" i="1" dirty="0" smtClean="0"/>
              <a:t>x</a:t>
            </a:r>
            <a:r>
              <a:rPr lang="en-US" dirty="0" smtClean="0"/>
              <a:t> gets larger. Marginal analysis shows that the rate of growth of profit per table is actually decreasing at a rate of $18 per table when 30 tables are manufactured and sold. This does not necessarily mean there is a loss, but as production increases, the profit per table is growing less because costs are increasing faster than revenue.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Marginal Average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Marginal Average Cost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Marginal average cost</a:t>
            </a:r>
            <a:r>
              <a:rPr lang="en-US" dirty="0" smtClean="0">
                <a:solidFill>
                  <a:srgbClr val="C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′(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the rate of change of the average cost per unit change in production. This is an approximation of the change in average cost when one more item is produced.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858904" y="1815152"/>
          <a:ext cx="228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228501" imgH="406224" progId="Equation.DSMT4">
                  <p:embed/>
                </p:oleObj>
              </mc:Choice>
              <mc:Fallback>
                <p:oleObj name="Equation" r:id="rId3" imgW="228501" imgH="4062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1815152"/>
                        <a:ext cx="228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Average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                                                 represents the cost in dollars of producing </a:t>
            </a:r>
            <a:r>
              <a:rPr lang="en-US" i="1" dirty="0" smtClean="0"/>
              <a:t>x</a:t>
            </a:r>
            <a:r>
              <a:rPr lang="en-US" dirty="0" smtClean="0"/>
              <a:t> radios.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average cost function.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average cost of producing 1000 radios.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Find the marginal average cost if 1000 radios are 	produced.</a:t>
            </a:r>
            <a:endParaRPr lang="en-US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894242" y="1322696"/>
          <a:ext cx="3848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3848100" imgH="482600" progId="Equation.DSMT4">
                  <p:embed/>
                </p:oleObj>
              </mc:Choice>
              <mc:Fallback>
                <p:oleObj name="Equation" r:id="rId3" imgW="3848100" imgH="482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4242" y="1322696"/>
                        <a:ext cx="3848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 descr="C:\Documents and Settings\Nagesh\Desktop\CH_5_Sec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3786496"/>
            <a:ext cx="22098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Average Cost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Solutions:</a:t>
            </a:r>
          </a:p>
          <a:p>
            <a:endParaRPr lang="en-US" sz="1000" b="1" dirty="0" smtClean="0"/>
          </a:p>
          <a:p>
            <a:r>
              <a:rPr lang="en-US" b="1" dirty="0" smtClean="0"/>
              <a:t>a.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b.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781800" y="4188110"/>
            <a:ext cx="15744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1000.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066800" y="1828800"/>
          <a:ext cx="1727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726920" imgH="876240" progId="Equation.DSMT4">
                  <p:embed/>
                </p:oleObj>
              </mc:Choice>
              <mc:Fallback>
                <p:oleObj name="Equation" r:id="rId3" imgW="172692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28800"/>
                        <a:ext cx="1727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32100" y="1828800"/>
          <a:ext cx="3340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3340080" imgH="876240" progId="Equation.DSMT4">
                  <p:embed/>
                </p:oleObj>
              </mc:Choice>
              <mc:Fallback>
                <p:oleObj name="Equation" r:id="rId5" imgW="33400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28800"/>
                        <a:ext cx="3340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854656" y="2792104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3009600" imgH="838080" progId="Equation.DSMT4">
                  <p:embed/>
                </p:oleObj>
              </mc:Choice>
              <mc:Fallback>
                <p:oleObj name="Equation" r:id="rId7" imgW="3009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656" y="2792104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080448" y="4052248"/>
          <a:ext cx="119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1193760" imgH="507960" progId="Equation.DSMT4">
                  <p:embed/>
                </p:oleObj>
              </mc:Choice>
              <mc:Fallback>
                <p:oleObj name="Equation" r:id="rId9" imgW="11937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4052248"/>
                        <a:ext cx="119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321256" y="3899848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1" imgW="3784320" imgH="838080" progId="Equation.DSMT4">
                  <p:embed/>
                </p:oleObj>
              </mc:Choice>
              <mc:Fallback>
                <p:oleObj name="Equation" r:id="rId11" imgW="3784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3899848"/>
                        <a:ext cx="378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2307608" y="4900613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3" imgW="1968480" imgH="291960" progId="Equation.DSMT4">
                  <p:embed/>
                </p:oleObj>
              </mc:Choice>
              <mc:Fallback>
                <p:oleObj name="Equation" r:id="rId13" imgW="1968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7608" y="4900613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370696" y="4863152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5" imgW="1002960" imgH="368280" progId="Equation.DSMT4">
                  <p:embed/>
                </p:oleObj>
              </mc:Choice>
              <mc:Fallback>
                <p:oleObj name="Equation" r:id="rId15" imgW="10029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696" y="4863152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Calculate marginal cost, marginal revenue, marginal profit, and marginal average cost.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Average Cost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5791200" y="1382047"/>
            <a:ext cx="297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the equation so that there are no fractions.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121392" y="1308956"/>
          <a:ext cx="4089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4089240" imgH="507960" progId="Equation.DSMT4">
                  <p:embed/>
                </p:oleObj>
              </mc:Choice>
              <mc:Fallback>
                <p:oleObj name="Equation" r:id="rId3" imgW="408924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1308956"/>
                        <a:ext cx="4089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028700" y="2008496"/>
          <a:ext cx="453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4533840" imgH="507960" progId="Equation.DSMT4">
                  <p:embed/>
                </p:oleObj>
              </mc:Choice>
              <mc:Fallback>
                <p:oleObj name="Equation" r:id="rId5" imgW="453384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008496"/>
                        <a:ext cx="453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42448" y="2743200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7" imgW="2361960" imgH="380880" progId="Equation.DSMT4">
                  <p:embed/>
                </p:oleObj>
              </mc:Choice>
              <mc:Fallback>
                <p:oleObj name="Equation" r:id="rId7" imgW="2361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2743200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42448" y="3429000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9" imgW="1993680" imgH="838080" progId="Equation.DSMT4">
                  <p:embed/>
                </p:oleObj>
              </mc:Choice>
              <mc:Fallback>
                <p:oleObj name="Equation" r:id="rId9" imgW="1993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3429000"/>
                        <a:ext cx="199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867400" y="28194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rate of change of the average cost to find the marginal average cost.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Average Cost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tabLst>
                <a:tab pos="461963" algn="l"/>
              </a:tabLst>
            </a:pPr>
            <a:r>
              <a:rPr lang="en-US" dirty="0" smtClean="0"/>
              <a:t>	The average cost per radio is increasing at a rate of 	1.8 cents per radio when 1000 radios are produced.</a:t>
            </a:r>
            <a:endParaRPr lang="en-US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5410200" y="1564936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1000 in the function for marginal average cost.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982640" y="1564944"/>
          <a:ext cx="129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1295280" imgH="507960" progId="Equation.DSMT4">
                  <p:embed/>
                </p:oleObj>
              </mc:Choice>
              <mc:Fallback>
                <p:oleObj name="Equation" r:id="rId3" imgW="129528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40" y="1564944"/>
                        <a:ext cx="129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402196" y="1420504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2120760" imgH="838080" progId="Equation.DSMT4">
                  <p:embed/>
                </p:oleObj>
              </mc:Choice>
              <mc:Fallback>
                <p:oleObj name="Equation" r:id="rId5" imgW="2120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196" y="1420504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402196" y="2416792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7" imgW="2031840" imgH="291960" progId="Equation.DSMT4">
                  <p:embed/>
                </p:oleObj>
              </mc:Choice>
              <mc:Fallback>
                <p:oleObj name="Equation" r:id="rId7" imgW="2031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196" y="2416792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02196" y="28956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9" imgW="1282680" imgH="368280" progId="Equation.DSMT4">
                  <p:embed/>
                </p:oleObj>
              </mc:Choice>
              <mc:Fallback>
                <p:oleObj name="Equation" r:id="rId9" imgW="12826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196" y="28956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Marginal Propensity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marginal propensity to save is 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0.02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, what is the marginal propensity to consume?</a:t>
            </a:r>
          </a:p>
          <a:p>
            <a:r>
              <a:rPr lang="en-US" b="1" dirty="0" smtClean="0"/>
              <a:t>Solution:</a:t>
            </a:r>
          </a:p>
          <a:p>
            <a:endParaRPr lang="en-US" sz="1000" dirty="0" smtClean="0"/>
          </a:p>
          <a:p>
            <a:r>
              <a:rPr lang="en-US" dirty="0" smtClean="0"/>
              <a:t>Since 				      </a:t>
            </a:r>
            <a:r>
              <a:rPr lang="en-US" sz="2000" dirty="0" smtClean="0">
                <a:solidFill>
                  <a:srgbClr val="008080"/>
                </a:solidFill>
              </a:rPr>
              <a:t>We replace </a:t>
            </a:r>
            <a:r>
              <a:rPr lang="en-US" sz="2000" i="1" dirty="0" smtClean="0">
                <a:solidFill>
                  <a:srgbClr val="008080"/>
                </a:solidFill>
              </a:rPr>
              <a:t>S′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with 0.02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</a:p>
          <a:p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510352" y="2999096"/>
          <a:ext cx="243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2438280" imgH="469800" progId="Equation.DSMT4">
                  <p:embed/>
                </p:oleObj>
              </mc:Choice>
              <mc:Fallback>
                <p:oleObj name="Equation" r:id="rId3" imgW="2438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2999096"/>
                        <a:ext cx="243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510352" y="3622344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5" imgW="2450880" imgH="469800" progId="Equation.DSMT4">
                  <p:embed/>
                </p:oleObj>
              </mc:Choice>
              <mc:Fallback>
                <p:oleObj name="Equation" r:id="rId5" imgW="24508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352" y="3622344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Marginal Cost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Marginal cost</a:t>
            </a:r>
            <a:r>
              <a:rPr lang="en-US" dirty="0" smtClean="0">
                <a:solidFill>
                  <a:srgbClr val="000000"/>
                </a:solidFill>
              </a:rPr>
              <a:t> is the rate of change of total cost per unit change in quantity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 This concept is illustrated geometrically in Figure 2.4.1.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Cost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6610" y="1066800"/>
            <a:ext cx="477078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608050" y="5619690"/>
            <a:ext cx="1427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Figure 2.4.1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Marginal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 smtClean="0"/>
              <a:t>A specialty item manufacturer determines that the cost of producing </a:t>
            </a:r>
            <a:r>
              <a:rPr lang="en-US" i="1" dirty="0" smtClean="0"/>
              <a:t>x</a:t>
            </a:r>
            <a:r>
              <a:rPr lang="en-US" dirty="0" smtClean="0"/>
              <a:t> ballpoint pens is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500 + 3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in dollars.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</a:t>
            </a:r>
            <a:r>
              <a:rPr lang="en-US" i="1" dirty="0" smtClean="0"/>
              <a:t>C</a:t>
            </a:r>
            <a:r>
              <a:rPr lang="en-US" dirty="0" smtClean="0"/>
              <a:t>(101) − </a:t>
            </a:r>
            <a:r>
              <a:rPr lang="en-US" i="1" dirty="0" smtClean="0"/>
              <a:t>C</a:t>
            </a:r>
            <a:r>
              <a:rPr lang="en-US" dirty="0" smtClean="0"/>
              <a:t>(100), the cost of producing the 	101</a:t>
            </a:r>
            <a:r>
              <a:rPr lang="en-US" baseline="30000" dirty="0" smtClean="0"/>
              <a:t>st</a:t>
            </a:r>
            <a:r>
              <a:rPr lang="en-US" dirty="0" smtClean="0"/>
              <a:t> 	pen.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</a:t>
            </a:r>
            <a:r>
              <a:rPr lang="en-US" i="1" dirty="0" smtClean="0"/>
              <a:t>C </a:t>
            </a:r>
            <a:r>
              <a:rPr lang="en-US" dirty="0" smtClean="0"/>
              <a:t>′(100), the marginal cost at </a:t>
            </a:r>
            <a:r>
              <a:rPr lang="en-US" i="1" dirty="0" smtClean="0"/>
              <a:t>x</a:t>
            </a:r>
            <a:r>
              <a:rPr lang="en-US" dirty="0" smtClean="0"/>
              <a:t> = 100 pens.</a:t>
            </a:r>
            <a:endParaRPr lang="en-US" dirty="0"/>
          </a:p>
        </p:txBody>
      </p:sp>
      <p:pic>
        <p:nvPicPr>
          <p:cNvPr id="4" name="Picture 2" descr="C:\Documents and Settings\Nagesh\Desktop\CH_5_Sec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700000">
            <a:off x="7240924" y="3907175"/>
            <a:ext cx="828675" cy="1857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Marginal Cost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fr-FR" b="1" dirty="0" smtClean="0"/>
              <a:t>Solutions:</a:t>
            </a:r>
          </a:p>
          <a:p>
            <a:pPr>
              <a:tabLst>
                <a:tab pos="463550" algn="l"/>
              </a:tabLst>
            </a:pPr>
            <a:r>
              <a:rPr lang="fr-FR" b="1" dirty="0" smtClean="0"/>
              <a:t>a.	</a:t>
            </a:r>
            <a:r>
              <a:rPr lang="fr-FR" i="1" dirty="0" smtClean="0">
                <a:solidFill>
                  <a:srgbClr val="0000FF"/>
                </a:solidFill>
              </a:rPr>
              <a:t>C</a:t>
            </a:r>
            <a:r>
              <a:rPr lang="fr-FR" dirty="0" smtClean="0">
                <a:solidFill>
                  <a:srgbClr val="0000FF"/>
                </a:solidFill>
              </a:rPr>
              <a:t>(101) </a:t>
            </a:r>
            <a:r>
              <a:rPr lang="fr-FR" dirty="0" smtClean="0">
                <a:solidFill>
                  <a:srgbClr val="000099"/>
                </a:solidFill>
              </a:rPr>
              <a:t>= 500 + 3(101) = 500 + 303 = </a:t>
            </a:r>
            <a:r>
              <a:rPr lang="fr-FR" dirty="0" smtClean="0">
                <a:solidFill>
                  <a:srgbClr val="FF00FF"/>
                </a:solidFill>
              </a:rPr>
              <a:t>803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</a:t>
            </a:r>
            <a:r>
              <a:rPr lang="fr-FR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(100) </a:t>
            </a:r>
            <a:r>
              <a:rPr lang="en-US" dirty="0" smtClean="0">
                <a:solidFill>
                  <a:srgbClr val="000099"/>
                </a:solidFill>
              </a:rPr>
              <a:t>= 500 + 3(100) = 500 + 300 = </a:t>
            </a:r>
            <a:r>
              <a:rPr lang="en-US" dirty="0" smtClean="0">
                <a:solidFill>
                  <a:srgbClr val="009900"/>
                </a:solidFill>
              </a:rPr>
              <a:t>800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</a:t>
            </a:r>
            <a:r>
              <a:rPr lang="fr-FR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(101) −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(100) </a:t>
            </a:r>
            <a:r>
              <a:rPr lang="en-US" dirty="0" smtClean="0">
                <a:solidFill>
                  <a:srgbClr val="000099"/>
                </a:solidFill>
              </a:rPr>
              <a:t>= </a:t>
            </a:r>
            <a:r>
              <a:rPr lang="en-US" dirty="0" smtClean="0">
                <a:solidFill>
                  <a:srgbClr val="FF00FF"/>
                </a:solidFill>
              </a:rPr>
              <a:t>803</a:t>
            </a:r>
            <a:r>
              <a:rPr lang="en-US" dirty="0" smtClean="0">
                <a:solidFill>
                  <a:srgbClr val="000099"/>
                </a:solidFill>
              </a:rPr>
              <a:t> − </a:t>
            </a:r>
            <a:r>
              <a:rPr lang="en-US" dirty="0" smtClean="0">
                <a:solidFill>
                  <a:srgbClr val="009900"/>
                </a:solidFill>
              </a:rPr>
              <a:t>800</a:t>
            </a:r>
            <a:r>
              <a:rPr lang="en-US" dirty="0" smtClean="0">
                <a:solidFill>
                  <a:srgbClr val="000099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/>
              <a:t>	So, when the production level is increased from 	100 to 101 pens, the total cost is increased by $3. 	Therefore, the cost of producing the 101</a:t>
            </a:r>
            <a:r>
              <a:rPr lang="en-US" baseline="30000" dirty="0" smtClean="0"/>
              <a:t>st</a:t>
            </a:r>
            <a:r>
              <a:rPr lang="en-US" dirty="0" smtClean="0"/>
              <a:t> pen is </a:t>
            </a:r>
            <a:r>
              <a:rPr lang="en-US" dirty="0" smtClean="0">
                <a:solidFill>
                  <a:srgbClr val="FF0000"/>
                </a:solidFill>
              </a:rPr>
              <a:t>$3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Marginal Cost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  <a:tabLst>
                <a:tab pos="461963" algn="l"/>
                <a:tab pos="2743200" algn="l"/>
              </a:tabLst>
              <a:defRPr/>
            </a:pPr>
            <a:r>
              <a:rPr lang="fr-FR" b="1" dirty="0" smtClean="0">
                <a:solidFill>
                  <a:schemeClr val="tx1"/>
                </a:solidFill>
              </a:rPr>
              <a:t>b.	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500 + 3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008080"/>
                </a:solidFill>
              </a:rPr>
              <a:t>The given cost function.</a:t>
            </a:r>
          </a:p>
          <a:p>
            <a:pPr lvl="0" eaLnBrk="0" fontAlgn="base" hangingPunct="0">
              <a:spcAft>
                <a:spcPct val="0"/>
              </a:spcAft>
              <a:tabLst>
                <a:tab pos="461963" algn="l"/>
                <a:tab pos="2743200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rgbClr val="000099"/>
                </a:solidFill>
              </a:rPr>
              <a:t>C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3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008080"/>
                </a:solidFill>
              </a:rPr>
              <a:t>Marginal cost is the derivative of the cost function.</a:t>
            </a:r>
          </a:p>
          <a:p>
            <a:pPr lvl="0" eaLnBrk="0" fontAlgn="base" hangingPunct="0">
              <a:spcAft>
                <a:spcPct val="0"/>
              </a:spcAft>
              <a:tabLst>
                <a:tab pos="461963" algn="l"/>
                <a:tab pos="2743200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C </a:t>
            </a:r>
            <a:r>
              <a:rPr lang="en-US" dirty="0" smtClean="0">
                <a:solidFill>
                  <a:srgbClr val="0000FF"/>
                </a:solidFill>
              </a:rPr>
              <a:t>′(100)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$3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008080"/>
                </a:solidFill>
              </a:rPr>
              <a:t>The marginal cost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100. </a:t>
            </a:r>
          </a:p>
          <a:p>
            <a:pPr>
              <a:tabLst>
                <a:tab pos="463550" algn="l"/>
              </a:tabLst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Marginal Revenue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Marginal revenue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the rate of change of the total revenue per unit change in sales when the level of sales is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items.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Marginal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a manufacturer has determined that the price of certain custom-made tables he produces can be determined by the demand function                   </a:t>
            </a:r>
          </a:p>
          <a:p>
            <a:endParaRPr lang="en-US" sz="10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where </a:t>
            </a:r>
            <a:r>
              <a:rPr lang="en-US" i="1" dirty="0" smtClean="0"/>
              <a:t>x</a:t>
            </a:r>
            <a:r>
              <a:rPr lang="en-US" dirty="0" smtClean="0"/>
              <a:t> is the number of tables produced and sold.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revenue function.</a:t>
            </a:r>
          </a:p>
          <a:p>
            <a:pPr>
              <a:tabLst>
                <a:tab pos="461963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Determine the marginal revenue when </a:t>
            </a:r>
            <a:r>
              <a:rPr lang="en-US" i="1" dirty="0" smtClean="0"/>
              <a:t>x</a:t>
            </a:r>
            <a:r>
              <a:rPr lang="en-US" dirty="0" smtClean="0"/>
              <a:t> = 16 tables.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86229"/>
              </p:ext>
            </p:extLst>
          </p:nvPr>
        </p:nvGraphicFramePr>
        <p:xfrm>
          <a:off x="3200400" y="2667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2743200" imgH="838200" progId="Equation.DSMT4">
                  <p:embed/>
                </p:oleObj>
              </mc:Choice>
              <mc:Fallback>
                <p:oleObj name="Equation" r:id="rId3" imgW="27432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667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607</Words>
  <Application>Microsoft Office PowerPoint</Application>
  <PresentationFormat>On-screen Show (4:3)</PresentationFormat>
  <Paragraphs>104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2.4</vt:lpstr>
      <vt:lpstr>Objectives</vt:lpstr>
      <vt:lpstr>Marginal Cost</vt:lpstr>
      <vt:lpstr>Marginal Cost</vt:lpstr>
      <vt:lpstr>Example 1: Marginal Cost</vt:lpstr>
      <vt:lpstr>Example 1: Marginal Cost (cont.)</vt:lpstr>
      <vt:lpstr>Example 1: Marginal Cost (cont.)</vt:lpstr>
      <vt:lpstr>Marginal Revenue</vt:lpstr>
      <vt:lpstr>Example 2: Marginal Revenue</vt:lpstr>
      <vt:lpstr>Example 2: Marginal Revenue (cont.)</vt:lpstr>
      <vt:lpstr>Marginal Profit</vt:lpstr>
      <vt:lpstr>Example 3: Marginal Profit</vt:lpstr>
      <vt:lpstr>Example 3: Marginal Profit (cont.)</vt:lpstr>
      <vt:lpstr>Example 3: Marginal Profit (cont.)</vt:lpstr>
      <vt:lpstr>Example 3: Marginal Profit (cont.)</vt:lpstr>
      <vt:lpstr>Example 3: Marginal Profit (cont.)</vt:lpstr>
      <vt:lpstr>Marginal Average Cost</vt:lpstr>
      <vt:lpstr>Example 4: Marginal Average Cost</vt:lpstr>
      <vt:lpstr>Example 4: Marginal Average Cost (cont.)</vt:lpstr>
      <vt:lpstr>Example 4: Marginal Average Cost (cont.)</vt:lpstr>
      <vt:lpstr>Example 4: Marginal Average Cost (cont.)</vt:lpstr>
      <vt:lpstr>Example 5: Marginal Propensity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2017-08-03T14:26:33Z</dcterms:modified>
</cp:coreProperties>
</file>