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2"/>
      <p:bold r:id="rId43"/>
      <p:italic r:id="rId44"/>
      <p:boldItalic r:id="rId4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4" Type="http://schemas.openxmlformats.org/officeDocument/2006/relationships/image" Target="../media/image7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5.wmf"/><Relationship Id="rId1" Type="http://schemas.openxmlformats.org/officeDocument/2006/relationships/image" Target="../media/image94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4" Type="http://schemas.openxmlformats.org/officeDocument/2006/relationships/image" Target="../media/image111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4.wmf"/><Relationship Id="rId1" Type="http://schemas.openxmlformats.org/officeDocument/2006/relationships/image" Target="../media/image1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6.wmf"/><Relationship Id="rId1" Type="http://schemas.openxmlformats.org/officeDocument/2006/relationships/image" Target="../media/image115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8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9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51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34946-D288-47DE-B82B-1781FC91B3DD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5340F-FD10-4DF9-834E-1045D77120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772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7" Type="http://schemas.openxmlformats.org/officeDocument/2006/relationships/image" Target="../media/image5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6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image" Target="../media/image74.jpeg"/><Relationship Id="rId7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7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7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82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8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8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1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9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9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95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4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0" Type="http://schemas.openxmlformats.org/officeDocument/2006/relationships/image" Target="../media/image99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9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3.bin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106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3" Type="http://schemas.openxmlformats.org/officeDocument/2006/relationships/image" Target="../media/image112.jpeg"/><Relationship Id="rId7" Type="http://schemas.openxmlformats.org/officeDocument/2006/relationships/image" Target="../media/image10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0" Type="http://schemas.openxmlformats.org/officeDocument/2006/relationships/oleObject" Target="../embeddings/oleObject108.bin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110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14.wmf"/><Relationship Id="rId5" Type="http://schemas.openxmlformats.org/officeDocument/2006/relationships/oleObject" Target="../embeddings/oleObject110.bin"/><Relationship Id="rId4" Type="http://schemas.openxmlformats.org/officeDocument/2006/relationships/image" Target="../media/image113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jpeg"/><Relationship Id="rId7" Type="http://schemas.openxmlformats.org/officeDocument/2006/relationships/image" Target="../media/image1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115.wmf"/><Relationship Id="rId4" Type="http://schemas.openxmlformats.org/officeDocument/2006/relationships/oleObject" Target="../embeddings/oleObject111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118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11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121.wmf"/><Relationship Id="rId5" Type="http://schemas.openxmlformats.org/officeDocument/2006/relationships/oleObject" Target="../embeddings/oleObject116.bin"/><Relationship Id="rId4" Type="http://schemas.openxmlformats.org/officeDocument/2006/relationships/image" Target="../media/image120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More About Limits and Continuity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Undefined Limit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  <a:r>
              <a:rPr lang="en-US" dirty="0" smtClean="0"/>
              <a:t>For                                             which is not 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 smtClean="0"/>
              <a:t>defined, and further, is not of the form       The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expression            cannot be simplified as the expression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in Example 2 was. When the limit of the denominator is 0 and the limit of the numerator is some number other than 0, then the limit of the function does not exist. </a:t>
            </a:r>
            <a:endParaRPr lang="en-US" dirty="0"/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548640" y="1191904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4483100" imgH="838200" progId="Equation.DSMT4">
                  <p:embed/>
                </p:oleObj>
              </mc:Choice>
              <mc:Fallback>
                <p:oleObj name="Equation" r:id="rId3" imgW="4483100" imgH="838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191904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06870"/>
              </p:ext>
            </p:extLst>
          </p:nvPr>
        </p:nvGraphicFramePr>
        <p:xfrm>
          <a:off x="2546350" y="2144305"/>
          <a:ext cx="339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5" imgW="3390840" imgH="838080" progId="Equation.DSMT4">
                  <p:embed/>
                </p:oleObj>
              </mc:Choice>
              <mc:Fallback>
                <p:oleObj name="Equation" r:id="rId5" imgW="3390840" imgH="8380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144305"/>
                        <a:ext cx="339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6197600" y="2855505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7" imgW="368300" imgH="838200" progId="Equation.DSMT4">
                  <p:embed/>
                </p:oleObj>
              </mc:Choice>
              <mc:Fallback>
                <p:oleObj name="Equation" r:id="rId7" imgW="368300" imgH="838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2855505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/>
        </p:nvGraphicFramePr>
        <p:xfrm>
          <a:off x="2182504" y="3541305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9" imgW="761669" imgH="837836" progId="Equation.DSMT4">
                  <p:embed/>
                </p:oleObj>
              </mc:Choice>
              <mc:Fallback>
                <p:oleObj name="Equation" r:id="rId9" imgW="761669" imgH="83783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504" y="3541305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Undefined Limit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show this and to determine the nature of the graph of the function near </a:t>
            </a:r>
            <a:r>
              <a:rPr lang="en-US" i="1" dirty="0" smtClean="0"/>
              <a:t>x</a:t>
            </a:r>
            <a:r>
              <a:rPr lang="en-US" dirty="0" smtClean="0"/>
              <a:t> = 5, we analyze the left- and right-hand limits:</a:t>
            </a:r>
            <a:r>
              <a:rPr lang="en-US" b="1" dirty="0" smtClean="0"/>
              <a:t> </a:t>
            </a:r>
            <a:endParaRPr lang="en-US" dirty="0"/>
          </a:p>
        </p:txBody>
      </p:sp>
      <p:graphicFrame>
        <p:nvGraphicFramePr>
          <p:cNvPr id="1484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702737"/>
              </p:ext>
            </p:extLst>
          </p:nvPr>
        </p:nvGraphicFramePr>
        <p:xfrm>
          <a:off x="1479550" y="2756848"/>
          <a:ext cx="6184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3" imgW="6184800" imgH="939600" progId="Equation.DSMT4">
                  <p:embed/>
                </p:oleObj>
              </mc:Choice>
              <mc:Fallback>
                <p:oleObj name="Equation" r:id="rId3" imgW="6184800" imgH="939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756848"/>
                        <a:ext cx="6184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3906198"/>
            <a:ext cx="8229600" cy="190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we see that                 does not exist and that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graph of the function is unbounded in the negative direction as              and unbounded in the positive direction as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3070860" y="3969480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5" imgW="1143000" imgH="571500" progId="Equation.DSMT4">
                  <p:embed/>
                </p:oleObj>
              </mc:Choice>
              <mc:Fallback>
                <p:oleObj name="Equation" r:id="rId5" imgW="1143000" imgH="5715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860" y="3969480"/>
                        <a:ext cx="114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2270760" y="489658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7" imgW="990170" imgH="380835" progId="Equation.DSMT4">
                  <p:embed/>
                </p:oleObj>
              </mc:Choice>
              <mc:Fallback>
                <p:oleObj name="Equation" r:id="rId7" imgW="990170" imgH="380835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760" y="489658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2321560" y="5328380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9" imgW="1066800" imgH="381000" progId="Equation.DSMT4">
                  <p:embed/>
                </p:oleObj>
              </mc:Choice>
              <mc:Fallback>
                <p:oleObj name="Equation" r:id="rId9" imgW="1066800" imgH="3810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60" y="5328380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Piecewise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function </a:t>
            </a:r>
            <a:r>
              <a:rPr lang="en-US" i="1" dirty="0" smtClean="0"/>
              <a:t>f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defined piecewise as follows: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Find                if it exists.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501170"/>
              </p:ext>
            </p:extLst>
          </p:nvPr>
        </p:nvGraphicFramePr>
        <p:xfrm>
          <a:off x="2927350" y="1927842"/>
          <a:ext cx="3289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3288960" imgH="1015920" progId="Equation.DSMT4">
                  <p:embed/>
                </p:oleObj>
              </mc:Choice>
              <mc:Fallback>
                <p:oleObj name="Equation" r:id="rId3" imgW="3288960" imgH="101592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1927842"/>
                        <a:ext cx="32893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244600" y="3143160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5" imgW="1143000" imgH="571500" progId="Equation.DSMT4">
                  <p:embed/>
                </p:oleObj>
              </mc:Choice>
              <mc:Fallback>
                <p:oleObj name="Equation" r:id="rId5" imgW="1143000" imgH="5715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3143160"/>
                        <a:ext cx="114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4787900" y="4702792"/>
          <a:ext cx="397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7" imgW="3975100" imgH="368300" progId="Equation.DSMT4">
                  <p:embed/>
                </p:oleObj>
              </mc:Choice>
              <mc:Fallback>
                <p:oleObj name="Equation" r:id="rId7" imgW="3975100" imgH="3683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702792"/>
                        <a:ext cx="3975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33400" y="4648200"/>
          <a:ext cx="1270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9" imgW="1269720" imgH="609480" progId="Equation.DSMT4">
                  <p:embed/>
                </p:oleObj>
              </mc:Choice>
              <mc:Fallback>
                <p:oleObj name="Equation" r:id="rId9" imgW="126972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48200"/>
                        <a:ext cx="1270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828800" y="4673600"/>
          <a:ext cx="1244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1" imgW="1244520" imgH="583920" progId="Equation.DSMT4">
                  <p:embed/>
                </p:oleObj>
              </mc:Choice>
              <mc:Fallback>
                <p:oleObj name="Equation" r:id="rId11" imgW="124452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673600"/>
                        <a:ext cx="1244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124200" y="4634552"/>
          <a:ext cx="90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3" imgW="901440" imgH="469800" progId="Equation.DSMT4">
                  <p:embed/>
                </p:oleObj>
              </mc:Choice>
              <mc:Fallback>
                <p:oleObj name="Equation" r:id="rId13" imgW="9014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634552"/>
                        <a:ext cx="901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038600" y="47244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5" imgW="482400" imgH="291960" progId="Equation.DSMT4">
                  <p:embed/>
                </p:oleObj>
              </mc:Choice>
              <mc:Fallback>
                <p:oleObj name="Equation" r:id="rId15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7244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Piecewise Function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4483100" y="1917700"/>
          <a:ext cx="420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4203700" imgH="368300" progId="Equation.DSMT4">
                  <p:embed/>
                </p:oleObj>
              </mc:Choice>
              <mc:Fallback>
                <p:oleObj name="Equation" r:id="rId3" imgW="4203700" imgH="3683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1917700"/>
                        <a:ext cx="420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251704"/>
              </p:ext>
            </p:extLst>
          </p:nvPr>
        </p:nvGraphicFramePr>
        <p:xfrm>
          <a:off x="503238" y="2743200"/>
          <a:ext cx="7556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5" imgW="7556400" imgH="609480" progId="Equation.DSMT4">
                  <p:embed/>
                </p:oleObj>
              </mc:Choice>
              <mc:Fallback>
                <p:oleObj name="Equation" r:id="rId5" imgW="7556400" imgH="609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2743200"/>
                        <a:ext cx="7556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33400" y="1295400"/>
          <a:ext cx="1270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7" imgW="1269720" imgH="609480" progId="Equation.DSMT4">
                  <p:embed/>
                </p:oleObj>
              </mc:Choice>
              <mc:Fallback>
                <p:oleObj name="Equation" r:id="rId7" imgW="1269720" imgH="60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270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828800" y="129540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9" imgW="1790640" imgH="609480" progId="Equation.DSMT4">
                  <p:embed/>
                </p:oleObj>
              </mc:Choice>
              <mc:Fallback>
                <p:oleObj name="Equation" r:id="rId9" imgW="17906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540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657600" y="13716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1" imgW="952200" imgH="291960" progId="Equation.DSMT4">
                  <p:embed/>
                </p:oleObj>
              </mc:Choice>
              <mc:Fallback>
                <p:oleObj name="Equation" r:id="rId11" imgW="952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716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648200" y="13716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3716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Limits of Rational Functions as </a:t>
            </a:r>
            <a:br>
              <a:rPr lang="en-US" dirty="0" smtClean="0"/>
            </a:br>
            <a:r>
              <a:rPr lang="en-US" i="1" dirty="0" smtClean="0"/>
              <a:t>x </a:t>
            </a:r>
            <a:r>
              <a:rPr lang="en-US" dirty="0" smtClean="0">
                <a:sym typeface="Symbol" panose="05050102010706020507" pitchFamily="18" charset="2"/>
              </a:rPr>
              <a:t></a:t>
            </a:r>
            <a:r>
              <a:rPr lang="en-US" dirty="0" smtClean="0"/>
              <a:t> +</a:t>
            </a:r>
            <a:r>
              <a:rPr lang="en-US" dirty="0" smtClean="0">
                <a:latin typeface="Symbol" pitchFamily="18" charset="2"/>
                <a:sym typeface="Symbol"/>
              </a:rPr>
              <a:t></a:t>
            </a:r>
            <a:r>
              <a:rPr lang="en-US" dirty="0" smtClean="0"/>
              <a:t> or </a:t>
            </a:r>
            <a:r>
              <a:rPr lang="en-US" i="1" dirty="0" smtClean="0"/>
              <a:t>x </a:t>
            </a:r>
            <a:r>
              <a:rPr lang="en-US" dirty="0" smtClean="0">
                <a:sym typeface="Symbol" panose="05050102010706020507" pitchFamily="18" charset="2"/>
              </a:rPr>
              <a:t></a:t>
            </a:r>
            <a:r>
              <a:rPr lang="en-US" dirty="0" smtClean="0"/>
              <a:t> −</a:t>
            </a:r>
            <a:r>
              <a:rPr lang="en-US" dirty="0" smtClean="0">
                <a:latin typeface="Symbol" pitchFamily="18" charset="2"/>
                <a:sym typeface="Symbol"/>
              </a:rPr>
              <a:t>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0692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Rational Function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rational function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function of the form</a:t>
            </a: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are polynomials.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156089"/>
              </p:ext>
            </p:extLst>
          </p:nvPr>
        </p:nvGraphicFramePr>
        <p:xfrm>
          <a:off x="3619500" y="2438400"/>
          <a:ext cx="1905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1904760" imgH="1015920" progId="Equation.DSMT4">
                  <p:embed/>
                </p:oleObj>
              </mc:Choice>
              <mc:Fallback>
                <p:oleObj name="Equation" r:id="rId3" imgW="1904760" imgH="10159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2438400"/>
                        <a:ext cx="1905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Properties of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  <a:r>
              <a:rPr lang="en-US" dirty="0" smtClean="0"/>
              <a:t>Use a graphing utility and graph the function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                             On the TI-84 Plus, use a window of</a:t>
            </a:r>
          </a:p>
          <a:p>
            <a:pPr>
              <a:spcBef>
                <a:spcPts val="1900"/>
              </a:spcBef>
            </a:pPr>
            <a:r>
              <a:rPr lang="en-US" dirty="0" smtClean="0"/>
              <a:t>[−10, 10] by [−3, 3].   </a:t>
            </a: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093940"/>
              </p:ext>
            </p:extLst>
          </p:nvPr>
        </p:nvGraphicFramePr>
        <p:xfrm>
          <a:off x="587375" y="1295400"/>
          <a:ext cx="415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4152600" imgH="939600" progId="Equation.DSMT4">
                  <p:embed/>
                </p:oleObj>
              </mc:Choice>
              <mc:Fallback>
                <p:oleObj name="Equation" r:id="rId3" imgW="4152600" imgH="939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1295400"/>
                        <a:ext cx="415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5" name="Object 3"/>
          <p:cNvGraphicFramePr>
            <a:graphicFrameLocks noChangeAspect="1"/>
          </p:cNvGraphicFramePr>
          <p:nvPr/>
        </p:nvGraphicFramePr>
        <p:xfrm>
          <a:off x="548640" y="2743770"/>
          <a:ext cx="2260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5" imgW="2260600" imgH="990600" progId="Equation.DSMT4">
                  <p:embed/>
                </p:oleObj>
              </mc:Choice>
              <mc:Fallback>
                <p:oleObj name="Equation" r:id="rId5" imgW="2260600" imgH="990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743770"/>
                        <a:ext cx="2260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4281101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</a:pPr>
            <a:r>
              <a:rPr lang="en-US" sz="2800" dirty="0" smtClean="0"/>
              <a:t>As </a:t>
            </a:r>
            <a:r>
              <a:rPr lang="en-US" sz="2800" i="1" dirty="0" smtClean="0"/>
              <a:t>x</a:t>
            </a:r>
            <a:r>
              <a:rPr lang="en-US" sz="2800" dirty="0" smtClean="0"/>
              <a:t> gets larger we see the </a:t>
            </a:r>
          </a:p>
          <a:p>
            <a:pPr>
              <a:spcBef>
                <a:spcPts val="0"/>
              </a:spcBef>
            </a:pPr>
            <a:r>
              <a:rPr lang="en-US" sz="2800" i="1" dirty="0" smtClean="0"/>
              <a:t>y</a:t>
            </a:r>
            <a:r>
              <a:rPr lang="en-US" sz="2800" dirty="0" smtClean="0"/>
              <a:t>-values level off just above the </a:t>
            </a:r>
            <a:r>
              <a:rPr lang="en-US" sz="2800" i="1" dirty="0" smtClean="0"/>
              <a:t>x</a:t>
            </a:r>
            <a:r>
              <a:rPr lang="en-US" sz="2800" dirty="0" smtClean="0"/>
              <a:t>-axis (see Figure).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10200" y="3565525"/>
            <a:ext cx="26670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Properties of Limits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There is a natural way to investigate this algebraically.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Individually, both the numerator and denominator get very large. That is, they both approach +</a:t>
            </a:r>
            <a:r>
              <a:rPr lang="en-US" dirty="0" smtClean="0">
                <a:latin typeface="Symbol" pitchFamily="18" charset="2"/>
                <a:sym typeface="Symbol"/>
              </a:rPr>
              <a:t></a:t>
            </a:r>
            <a:r>
              <a:rPr lang="en-US" dirty="0" smtClean="0"/>
              <a:t>.  </a:t>
            </a:r>
            <a:endParaRPr lang="en-US" dirty="0"/>
          </a:p>
        </p:txBody>
      </p:sp>
      <p:graphicFrame>
        <p:nvGraphicFramePr>
          <p:cNvPr id="140292" name="Object 4"/>
          <p:cNvGraphicFramePr>
            <a:graphicFrameLocks noChangeAspect="1"/>
          </p:cNvGraphicFramePr>
          <p:nvPr/>
        </p:nvGraphicFramePr>
        <p:xfrm>
          <a:off x="1479550" y="2971800"/>
          <a:ext cx="618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6184900" imgH="571500" progId="Equation.DSMT4">
                  <p:embed/>
                </p:oleObj>
              </mc:Choice>
              <mc:Fallback>
                <p:oleObj name="Equation" r:id="rId3" imgW="6184900" imgH="5715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971800"/>
                        <a:ext cx="6184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3776651"/>
            <a:ext cx="8229600" cy="155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this approach leads to an expression of the form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which is called an indeterminate form. We still do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 know what the limit is or even if the limit exists.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33400" y="4112843"/>
          <a:ext cx="66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660400" imgH="838200" progId="Equation.DSMT4">
                  <p:embed/>
                </p:oleObj>
              </mc:Choice>
              <mc:Fallback>
                <p:oleObj name="Equation" r:id="rId5" imgW="6604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12843"/>
                        <a:ext cx="66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Properties of Limits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10319" y="3117790"/>
            <a:ext cx="24953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Divide each term by </a:t>
            </a:r>
            <a:r>
              <a:rPr lang="en-US" sz="2000" i="1" dirty="0" smtClean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10319" y="496570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066800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ts val="1200"/>
              </a:spcBef>
              <a:defRPr/>
            </a:pPr>
            <a:r>
              <a:rPr lang="en-US" sz="2800" dirty="0" smtClean="0"/>
              <a:t>Now, if we divide each term in the numerator and denominator by </a:t>
            </a:r>
            <a:r>
              <a:rPr lang="en-US" sz="2800" i="1" dirty="0" smtClean="0"/>
              <a:t>x</a:t>
            </a:r>
            <a:r>
              <a:rPr lang="en-US" sz="2800" dirty="0" smtClean="0"/>
              <a:t>, we will have an expression with fractions whose limits we can find. </a:t>
            </a:r>
            <a:endParaRPr lang="en-US" sz="2800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990600" y="2854656"/>
          <a:ext cx="1892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1892160" imgH="927000" progId="Equation.DSMT4">
                  <p:embed/>
                </p:oleObj>
              </mc:Choice>
              <mc:Fallback>
                <p:oleObj name="Equation" r:id="rId3" imgW="18921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54656"/>
                        <a:ext cx="1892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909248" y="2452048"/>
          <a:ext cx="229870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2298600" imgH="1714320" progId="Equation.DSMT4">
                  <p:embed/>
                </p:oleObj>
              </mc:Choice>
              <mc:Fallback>
                <p:oleObj name="Equation" r:id="rId5" imgW="2298600" imgH="1714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248" y="2452048"/>
                        <a:ext cx="2298700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909248" y="4294496"/>
          <a:ext cx="204470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7" imgW="2044440" imgH="1714320" progId="Equation.DSMT4">
                  <p:embed/>
                </p:oleObj>
              </mc:Choice>
              <mc:Fallback>
                <p:oleObj name="Equation" r:id="rId7" imgW="2044440" imgH="1714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248" y="4294496"/>
                        <a:ext cx="2044700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Properties of Limits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32703" y="1809690"/>
            <a:ext cx="23237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limit Property 6.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32703" y="2356512"/>
            <a:ext cx="3134897" cy="887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limit Properties 4 and 7.</a:t>
            </a:r>
          </a:p>
          <a:p>
            <a:pPr>
              <a:spcBef>
                <a:spcPts val="135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Also, use 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136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329514"/>
              </p:ext>
            </p:extLst>
          </p:nvPr>
        </p:nvGraphicFramePr>
        <p:xfrm>
          <a:off x="5378450" y="2737512"/>
          <a:ext cx="1358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3" imgW="1358900" imgH="685800" progId="Equation.DSMT4">
                  <p:embed/>
                </p:oleObj>
              </mc:Choice>
              <mc:Fallback>
                <p:oleObj name="Equation" r:id="rId3" imgW="1358900" imgH="685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2737512"/>
                        <a:ext cx="1358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4324350" y="3423312"/>
          <a:ext cx="3314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5" imgW="3314700" imgH="723900" progId="Equation.DSMT4">
                  <p:embed/>
                </p:oleObj>
              </mc:Choice>
              <mc:Fallback>
                <p:oleObj name="Equation" r:id="rId5" imgW="3314700" imgH="7239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3423312"/>
                        <a:ext cx="3314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516040" y="1219200"/>
          <a:ext cx="20447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7" imgW="2044440" imgH="1866600" progId="Equation.DSMT4">
                  <p:embed/>
                </p:oleObj>
              </mc:Choice>
              <mc:Fallback>
                <p:oleObj name="Equation" r:id="rId7" imgW="2044440" imgH="1866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40" y="1219200"/>
                        <a:ext cx="2044700" cy="186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512248" y="320836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9" imgW="1015920" imgH="838080" progId="Equation.DSMT4">
                  <p:embed/>
                </p:oleObj>
              </mc:Choice>
              <mc:Fallback>
                <p:oleObj name="Equation" r:id="rId9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248" y="320836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548908" y="3222008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11" imgW="520560" imgH="838080" progId="Equation.DSMT4">
                  <p:embed/>
                </p:oleObj>
              </mc:Choice>
              <mc:Fallback>
                <p:oleObj name="Equation" r:id="rId11" imgW="52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8908" y="3222008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2258" y="2035792"/>
            <a:ext cx="3643142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Properties of Limits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Since the constants +5 and –1 will have little effect on the fraction for very large values of </a:t>
            </a:r>
          </a:p>
          <a:p>
            <a:pPr>
              <a:spcBef>
                <a:spcPts val="0"/>
              </a:spcBef>
            </a:pPr>
            <a:r>
              <a:rPr lang="en-US" i="1" dirty="0" smtClean="0"/>
              <a:t>x</a:t>
            </a:r>
            <a:r>
              <a:rPr lang="en-US" dirty="0" smtClean="0"/>
              <a:t> (i.e., in the millions), then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dirty="0" smtClean="0"/>
              <a:t>            is approximately the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dirty="0" smtClean="0"/>
              <a:t>same as                Thus the limit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of     seems quite reasonable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from this point of view. The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graph shows that the line   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is indeed a horizontal asymptote.</a:t>
            </a:r>
            <a:endParaRPr lang="en-US" dirty="0"/>
          </a:p>
        </p:txBody>
      </p:sp>
      <p:graphicFrame>
        <p:nvGraphicFramePr>
          <p:cNvPr id="114691" name="Object 3"/>
          <p:cNvGraphicFramePr>
            <a:graphicFrameLocks noChangeAspect="1"/>
          </p:cNvGraphicFramePr>
          <p:nvPr/>
        </p:nvGraphicFramePr>
        <p:xfrm>
          <a:off x="548640" y="243044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4" imgW="927100" imgH="838200" progId="Equation.DSMT4">
                  <p:embed/>
                </p:oleObj>
              </mc:Choice>
              <mc:Fallback>
                <p:oleObj name="Equation" r:id="rId4" imgW="927100" imgH="8382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43044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77403"/>
              </p:ext>
            </p:extLst>
          </p:nvPr>
        </p:nvGraphicFramePr>
        <p:xfrm>
          <a:off x="1809750" y="2997486"/>
          <a:ext cx="107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6" imgW="1079280" imgH="825480" progId="Equation.DSMT4">
                  <p:embed/>
                </p:oleObj>
              </mc:Choice>
              <mc:Fallback>
                <p:oleObj name="Equation" r:id="rId6" imgW="1079280" imgH="8254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2997486"/>
                        <a:ext cx="1079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3" name="Object 5"/>
          <p:cNvGraphicFramePr>
            <a:graphicFrameLocks noChangeAspect="1"/>
          </p:cNvGraphicFramePr>
          <p:nvPr/>
        </p:nvGraphicFramePr>
        <p:xfrm>
          <a:off x="912458" y="353449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8" imgW="253890" imgH="837836" progId="Equation.DSMT4">
                  <p:embed/>
                </p:oleObj>
              </mc:Choice>
              <mc:Fallback>
                <p:oleObj name="Equation" r:id="rId8" imgW="253890" imgH="83783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458" y="353449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4" name="Object 6"/>
          <p:cNvGraphicFramePr>
            <a:graphicFrameLocks noChangeAspect="1"/>
          </p:cNvGraphicFramePr>
          <p:nvPr/>
        </p:nvGraphicFramePr>
        <p:xfrm>
          <a:off x="4254500" y="4597024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10" imgW="761669" imgH="837836" progId="Equation.DSMT4">
                  <p:embed/>
                </p:oleObj>
              </mc:Choice>
              <mc:Fallback>
                <p:oleObj name="Equation" r:id="rId10" imgW="761669" imgH="83783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4597024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the properties of limits to determine limits of functions.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Find limits of rational functions.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Identify continuous functions.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Properties of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In Example 5 we divided each term in the numerator and denominator by </a:t>
            </a:r>
            <a:r>
              <a:rPr lang="en-US" i="1" dirty="0" smtClean="0"/>
              <a:t>x</a:t>
            </a:r>
            <a:r>
              <a:rPr lang="en-US" dirty="0" smtClean="0"/>
              <a:t>. In this example, we will divide each term by</a:t>
            </a:r>
            <a:r>
              <a:rPr lang="en-US" i="1" dirty="0" smtClean="0"/>
              <a:t> x</a:t>
            </a:r>
            <a:r>
              <a:rPr lang="en-US" baseline="30000" dirty="0" smtClean="0"/>
              <a:t>3</a:t>
            </a:r>
            <a:r>
              <a:rPr lang="en-US" dirty="0" smtClean="0"/>
              <a:t>, since the technique is to divide by the highest power of </a:t>
            </a:r>
            <a:r>
              <a:rPr lang="en-US" i="1" dirty="0" smtClean="0"/>
              <a:t>x</a:t>
            </a:r>
            <a:r>
              <a:rPr lang="en-US" dirty="0" smtClean="0"/>
              <a:t> present in the function. </a:t>
            </a:r>
            <a:endParaRPr lang="en-US" dirty="0"/>
          </a:p>
        </p:txBody>
      </p:sp>
      <p:graphicFrame>
        <p:nvGraphicFramePr>
          <p:cNvPr id="1157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843677"/>
              </p:ext>
            </p:extLst>
          </p:nvPr>
        </p:nvGraphicFramePr>
        <p:xfrm>
          <a:off x="517525" y="1344304"/>
          <a:ext cx="4229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4228920" imgH="939600" progId="Equation.DSMT4">
                  <p:embed/>
                </p:oleObj>
              </mc:Choice>
              <mc:Fallback>
                <p:oleObj name="Equation" r:id="rId3" imgW="4228920" imgH="939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1344304"/>
                        <a:ext cx="4229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Properties of Limits (cont.)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212080" y="1898650"/>
            <a:ext cx="26829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Divide each term by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3</a:t>
            </a:r>
            <a:r>
              <a:rPr lang="en-US" sz="2000" i="1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12080" y="380365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12080" y="4794250"/>
            <a:ext cx="3657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Since the numerator is 0 and the denominator is not 0, the fraction has the value 0.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506104" y="1668440"/>
          <a:ext cx="187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3" imgW="1879560" imgH="927000" progId="Equation.DSMT4">
                  <p:embed/>
                </p:oleObj>
              </mc:Choice>
              <mc:Fallback>
                <p:oleObj name="Equation" r:id="rId3" imgW="18795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104" y="1668440"/>
                        <a:ext cx="187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411104" y="1203280"/>
          <a:ext cx="24257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5" imgW="2425680" imgH="1815840" progId="Equation.DSMT4">
                  <p:embed/>
                </p:oleObj>
              </mc:Choice>
              <mc:Fallback>
                <p:oleObj name="Equation" r:id="rId5" imgW="2425680" imgH="1815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104" y="1203280"/>
                        <a:ext cx="24257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416792" y="3159456"/>
          <a:ext cx="240030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7" imgW="2400120" imgH="1714320" progId="Equation.DSMT4">
                  <p:embed/>
                </p:oleObj>
              </mc:Choice>
              <mc:Fallback>
                <p:oleObj name="Equation" r:id="rId7" imgW="2400120" imgH="1714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792" y="3159456"/>
                        <a:ext cx="2400300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411104" y="5015552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9" imgW="1028520" imgH="838080" progId="Equation.DSMT4">
                  <p:embed/>
                </p:oleObj>
              </mc:Choice>
              <mc:Fallback>
                <p:oleObj name="Equation" r:id="rId9" imgW="1028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104" y="5015552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477904" y="500190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500190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4024952" y="527144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952" y="527144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Properties of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458657"/>
              </p:ext>
            </p:extLst>
          </p:nvPr>
        </p:nvGraphicFramePr>
        <p:xfrm>
          <a:off x="530225" y="1205552"/>
          <a:ext cx="5308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3" imgW="5308560" imgH="1015920" progId="Equation.DSMT4">
                  <p:embed/>
                </p:oleObj>
              </mc:Choice>
              <mc:Fallback>
                <p:oleObj name="Equation" r:id="rId3" imgW="5308560" imgH="10159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205552"/>
                        <a:ext cx="5308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962400" y="47785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Divide each by the highest power of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present, which in this function is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3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115704" y="3151496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5" imgW="2971800" imgH="1028520" progId="Equation.DSMT4">
                  <p:embed/>
                </p:oleObj>
              </mc:Choice>
              <mc:Fallback>
                <p:oleObj name="Equation" r:id="rId5" imgW="297180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704" y="3151496"/>
                        <a:ext cx="2971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114800" y="2737512"/>
          <a:ext cx="37719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7" imgW="3771720" imgH="1815840" progId="Equation.DSMT4">
                  <p:embed/>
                </p:oleObj>
              </mc:Choice>
              <mc:Fallback>
                <p:oleObj name="Equation" r:id="rId7" imgW="3771720" imgH="1815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37512"/>
                        <a:ext cx="37719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Properties of Limits (cont.)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433204" y="1453488"/>
          <a:ext cx="341630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3" imgW="3416040" imgH="1714320" progId="Equation.DSMT4">
                  <p:embed/>
                </p:oleObj>
              </mc:Choice>
              <mc:Fallback>
                <p:oleObj name="Equation" r:id="rId3" imgW="3416040" imgH="1714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204" y="1453488"/>
                        <a:ext cx="3416300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426192" y="32766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5" imgW="672840" imgH="838080" progId="Equation.DSMT4">
                  <p:embed/>
                </p:oleObj>
              </mc:Choice>
              <mc:Fallback>
                <p:oleObj name="Equation" r:id="rId5" imgW="672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6192" y="32766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162300" y="3435588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Since      is undefined, the limit is either </a:t>
            </a: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+</a:t>
            </a:r>
            <a:r>
              <a:rPr lang="en-US" sz="2000" dirty="0" smtClean="0">
                <a:solidFill>
                  <a:srgbClr val="008080"/>
                </a:solidFill>
                <a:sym typeface="Symbol"/>
              </a:rPr>
              <a:t></a:t>
            </a:r>
            <a:r>
              <a:rPr lang="en-US" sz="2000" dirty="0" smtClean="0">
                <a:solidFill>
                  <a:srgbClr val="008080"/>
                </a:solidFill>
              </a:rPr>
              <a:t> or −</a:t>
            </a:r>
            <a:r>
              <a:rPr lang="en-US" sz="2000" dirty="0" smtClean="0">
                <a:solidFill>
                  <a:srgbClr val="008080"/>
                </a:solidFill>
                <a:sym typeface="Symbol"/>
              </a:rPr>
              <a:t></a:t>
            </a:r>
            <a:r>
              <a:rPr lang="en-US" sz="2000" dirty="0" smtClean="0">
                <a:solidFill>
                  <a:srgbClr val="008080"/>
                </a:solidFill>
              </a:rPr>
              <a:t>. (See Example 3.)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24500" y="2068452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891888" y="3311856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7" imgW="304560" imgH="622080" progId="Equation.DSMT4">
                  <p:embed/>
                </p:oleObj>
              </mc:Choice>
              <mc:Fallback>
                <p:oleObj name="Equation" r:id="rId7" imgW="3045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888" y="3311856"/>
                        <a:ext cx="304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Properties of Limits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Investigating the expression shows that the highest power is </a:t>
            </a:r>
            <a:r>
              <a:rPr lang="en-US" i="1" dirty="0" smtClean="0"/>
              <a:t>x</a:t>
            </a:r>
            <a:r>
              <a:rPr lang="en-US" baseline="30000" dirty="0" smtClean="0"/>
              <a:t>3</a:t>
            </a:r>
            <a:r>
              <a:rPr lang="en-US" dirty="0" smtClean="0"/>
              <a:t>. This term will dominate for very large values of </a:t>
            </a:r>
            <a:r>
              <a:rPr lang="en-US" i="1" dirty="0" smtClean="0"/>
              <a:t>x</a:t>
            </a:r>
            <a:r>
              <a:rPr lang="en-US" dirty="0" smtClean="0"/>
              <a:t> and will be negative for negative values of </a:t>
            </a:r>
            <a:r>
              <a:rPr lang="en-US" i="1" dirty="0" smtClean="0"/>
              <a:t>x</a:t>
            </a:r>
            <a:r>
              <a:rPr lang="en-US" dirty="0" smtClean="0"/>
              <a:t>. Thus </a:t>
            </a:r>
            <a:endParaRPr lang="en-US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645392" y="3110552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3" imgW="2971800" imgH="1028520" progId="Equation.DSMT4">
                  <p:embed/>
                </p:oleObj>
              </mc:Choice>
              <mc:Fallback>
                <p:oleObj name="Equation" r:id="rId3" imgW="29718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392" y="3110552"/>
                        <a:ext cx="2971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679744" y="3546144"/>
          <a:ext cx="838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5" imgW="838080" imgH="203040" progId="Equation.DSMT4">
                  <p:embed/>
                </p:oleObj>
              </mc:Choice>
              <mc:Fallback>
                <p:oleObj name="Equation" r:id="rId5" imgW="83808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9744" y="3546144"/>
                        <a:ext cx="838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Limits of Rational Functions as </a:t>
            </a:r>
            <a:br>
              <a:rPr lang="en-US" dirty="0" smtClean="0"/>
            </a:br>
            <a:r>
              <a:rPr lang="en-US" i="1" dirty="0" smtClean="0"/>
              <a:t>x </a:t>
            </a:r>
            <a:r>
              <a:rPr lang="en-US" dirty="0" smtClean="0">
                <a:sym typeface="Symbol" panose="05050102010706020507" pitchFamily="18" charset="2"/>
              </a:rPr>
              <a:t></a:t>
            </a:r>
            <a:r>
              <a:rPr lang="en-US" dirty="0" smtClean="0"/>
              <a:t> 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 or </a:t>
            </a:r>
            <a:r>
              <a:rPr lang="en-US" i="1" dirty="0" smtClean="0"/>
              <a:t>x </a:t>
            </a:r>
            <a:r>
              <a:rPr lang="en-US" dirty="0" smtClean="0">
                <a:sym typeface="Symbol" panose="05050102010706020507" pitchFamily="18" charset="2"/>
              </a:rPr>
              <a:t></a:t>
            </a:r>
            <a:r>
              <a:rPr lang="en-US" dirty="0" smtClean="0"/>
              <a:t> 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Summary of Limits for Rational Functions as </a:t>
            </a:r>
          </a:p>
          <a:p>
            <a:pPr algn="ctr">
              <a:spcBef>
                <a:spcPts val="0"/>
              </a:spcBef>
            </a:pPr>
            <a:r>
              <a:rPr lang="en-US" b="1" i="1" dirty="0" smtClean="0">
                <a:solidFill>
                  <a:srgbClr val="000000"/>
                </a:solidFill>
              </a:rPr>
              <a:t>x </a:t>
            </a:r>
            <a:r>
              <a:rPr lang="en-US" b="1" dirty="0" smtClean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</a:t>
            </a:r>
            <a:r>
              <a:rPr lang="en-US" b="1" dirty="0" smtClean="0">
                <a:solidFill>
                  <a:srgbClr val="000000"/>
                </a:solidFill>
              </a:rPr>
              <a:t> or </a:t>
            </a:r>
            <a:r>
              <a:rPr lang="en-US" b="1" i="1" dirty="0" smtClean="0">
                <a:solidFill>
                  <a:srgbClr val="000000"/>
                </a:solidFill>
              </a:rPr>
              <a:t>x </a:t>
            </a:r>
            <a:r>
              <a:rPr lang="en-US" b="1" dirty="0" smtClean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−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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Consider the function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2273300" y="2797792"/>
          <a:ext cx="4597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3" imgW="4597400" imgH="965200" progId="Equation.DSMT4">
                  <p:embed/>
                </p:oleObj>
              </mc:Choice>
              <mc:Fallback>
                <p:oleObj name="Equation" r:id="rId3" imgW="4597400" imgH="965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2797792"/>
                        <a:ext cx="4597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548640" y="4016992"/>
          <a:ext cx="361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5" imgW="3619500" imgH="431800" progId="Equation.DSMT4">
                  <p:embed/>
                </p:oleObj>
              </mc:Choice>
              <mc:Fallback>
                <p:oleObj name="Equation" r:id="rId5" imgW="3619500" imgH="431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16992"/>
                        <a:ext cx="3619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558800" y="4626592"/>
          <a:ext cx="5003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" name="Equation" r:id="rId7" imgW="5003800" imgH="927100" progId="Equation.DSMT4">
                  <p:embed/>
                </p:oleObj>
              </mc:Choice>
              <mc:Fallback>
                <p:oleObj name="Equation" r:id="rId7" imgW="5003800" imgH="927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4626592"/>
                        <a:ext cx="5003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Limits of Rational Functions as </a:t>
            </a:r>
            <a:br>
              <a:rPr lang="en-US" dirty="0" smtClean="0"/>
            </a:br>
            <a:r>
              <a:rPr lang="en-US" i="1" dirty="0" smtClean="0"/>
              <a:t> x </a:t>
            </a:r>
            <a:r>
              <a:rPr lang="en-US" dirty="0" smtClean="0">
                <a:sym typeface="Symbol" panose="05050102010706020507" pitchFamily="18" charset="2"/>
              </a:rPr>
              <a:t></a:t>
            </a:r>
            <a:r>
              <a:rPr lang="en-US" dirty="0" smtClean="0"/>
              <a:t> 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 or </a:t>
            </a:r>
            <a:r>
              <a:rPr lang="en-US" i="1" dirty="0" smtClean="0"/>
              <a:t>x </a:t>
            </a:r>
            <a:r>
              <a:rPr lang="en-US" dirty="0" smtClean="0">
                <a:sym typeface="Symbol" panose="05050102010706020507" pitchFamily="18" charset="2"/>
              </a:rPr>
              <a:t></a:t>
            </a:r>
            <a:r>
              <a:rPr lang="en-US" dirty="0" smtClean="0"/>
              <a:t> 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Summary of Limits for Rational Functions as </a:t>
            </a:r>
          </a:p>
          <a:p>
            <a:pPr algn="ctr">
              <a:spcBef>
                <a:spcPts val="0"/>
              </a:spcBef>
            </a:pPr>
            <a:r>
              <a:rPr lang="en-US" b="1" i="1" dirty="0" smtClean="0">
                <a:solidFill>
                  <a:srgbClr val="000000"/>
                </a:solidFill>
              </a:rPr>
              <a:t>x </a:t>
            </a:r>
            <a:r>
              <a:rPr lang="en-US" b="1" dirty="0" smtClean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</a:t>
            </a:r>
            <a:r>
              <a:rPr lang="en-US" b="1" dirty="0" smtClean="0">
                <a:solidFill>
                  <a:srgbClr val="000000"/>
                </a:solidFill>
              </a:rPr>
              <a:t> or </a:t>
            </a:r>
            <a:r>
              <a:rPr lang="en-US" b="1" i="1" dirty="0" smtClean="0">
                <a:solidFill>
                  <a:srgbClr val="000000"/>
                </a:solidFill>
              </a:rPr>
              <a:t>x </a:t>
            </a:r>
            <a:r>
              <a:rPr lang="en-US" b="1" dirty="0" smtClean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−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</p:txBody>
      </p:sp>
      <p:graphicFrame>
        <p:nvGraphicFramePr>
          <p:cNvPr id="1228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153921"/>
              </p:ext>
            </p:extLst>
          </p:nvPr>
        </p:nvGraphicFramePr>
        <p:xfrm>
          <a:off x="533400" y="2438400"/>
          <a:ext cx="77343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Equation" r:id="rId3" imgW="7734300" imgH="1778000" progId="Equation.DSMT4">
                  <p:embed/>
                </p:oleObj>
              </mc:Choice>
              <mc:Fallback>
                <p:oleObj name="Equation" r:id="rId3" imgW="7734300" imgH="17780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77343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25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Continuity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function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</a:t>
            </a:r>
            <a:r>
              <a:rPr lang="en-US" b="1" dirty="0" smtClean="0">
                <a:solidFill>
                  <a:srgbClr val="C00000"/>
                </a:solidFill>
              </a:rPr>
              <a:t>continuous</a:t>
            </a:r>
            <a:r>
              <a:rPr lang="en-US" dirty="0" smtClean="0">
                <a:solidFill>
                  <a:srgbClr val="000000"/>
                </a:solidFill>
              </a:rPr>
              <a:t> at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if all of the following conditions are true:</a:t>
            </a:r>
          </a:p>
          <a:p>
            <a:pPr>
              <a:tabLst>
                <a:tab pos="457200" algn="l"/>
                <a:tab pos="3259138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 	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 exists.	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 is a real number.)</a:t>
            </a:r>
          </a:p>
          <a:p>
            <a:pPr>
              <a:tabLst>
                <a:tab pos="457200" algn="l"/>
              </a:tabLst>
            </a:pPr>
            <a:endParaRPr lang="en-US" sz="1000" b="1" dirty="0" smtClean="0">
              <a:solidFill>
                <a:srgbClr val="000000"/>
              </a:solidFill>
            </a:endParaRPr>
          </a:p>
          <a:p>
            <a:pPr>
              <a:tabLst>
                <a:tab pos="457200" algn="l"/>
                <a:tab pos="3259138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                              	</a:t>
            </a:r>
            <a:r>
              <a:rPr lang="en-US" dirty="0" smtClean="0">
                <a:solidFill>
                  <a:srgbClr val="000000"/>
                </a:solidFill>
              </a:rPr>
              <a:t>(The limit is a real number.) </a:t>
            </a:r>
          </a:p>
          <a:p>
            <a:pPr>
              <a:tabLst>
                <a:tab pos="457200" algn="l"/>
              </a:tabLst>
            </a:pPr>
            <a:endParaRPr lang="en-US" sz="1000" b="1" dirty="0" smtClean="0">
              <a:solidFill>
                <a:srgbClr val="000000"/>
              </a:solidFill>
            </a:endParaRPr>
          </a:p>
          <a:p>
            <a:pPr>
              <a:tabLst>
                <a:tab pos="457200" algn="l"/>
                <a:tab pos="3259138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                             	</a:t>
            </a:r>
            <a:r>
              <a:rPr lang="en-US" dirty="0" smtClean="0">
                <a:solidFill>
                  <a:srgbClr val="000000"/>
                </a:solidFill>
              </a:rPr>
              <a:t>(The limit is equal to the value of 		the function at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.) </a:t>
            </a:r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1003300" y="3524536"/>
          <a:ext cx="217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Equation" r:id="rId3" imgW="2171700" imgH="571500" progId="Equation.DSMT4">
                  <p:embed/>
                </p:oleObj>
              </mc:Choice>
              <mc:Fallback>
                <p:oleObj name="Equation" r:id="rId3" imgW="2171700" imgH="5715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524536"/>
                        <a:ext cx="2171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07" name="Object 3"/>
          <p:cNvGraphicFramePr>
            <a:graphicFrameLocks noChangeAspect="1"/>
          </p:cNvGraphicFramePr>
          <p:nvPr/>
        </p:nvGraphicFramePr>
        <p:xfrm>
          <a:off x="965200" y="4196688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Equation" r:id="rId5" imgW="2235200" imgH="571500" progId="Equation.DSMT4">
                  <p:embed/>
                </p:oleObj>
              </mc:Choice>
              <mc:Fallback>
                <p:oleObj name="Equation" r:id="rId5" imgW="2235200" imgH="5715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196688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Continuity (cont.)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If a function fails to satisfy any one of the three conditions of the definition, then it is not continuous at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is said to be </a:t>
            </a:r>
            <a:r>
              <a:rPr lang="en-US" b="1" dirty="0" smtClean="0">
                <a:solidFill>
                  <a:srgbClr val="C00000"/>
                </a:solidFill>
              </a:rPr>
              <a:t>discontinuous </a:t>
            </a:r>
            <a:r>
              <a:rPr lang="en-US" dirty="0" smtClean="0">
                <a:solidFill>
                  <a:srgbClr val="000000"/>
                </a:solidFill>
              </a:rPr>
              <a:t>at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definition of continuity to determine whether </a:t>
            </a:r>
          </a:p>
          <a:p>
            <a:r>
              <a:rPr lang="en-US" dirty="0" smtClean="0"/>
              <a:t>the function                                is continuous at </a:t>
            </a:r>
            <a:r>
              <a:rPr lang="en-US" b="1" dirty="0" smtClean="0"/>
              <a:t>a. </a:t>
            </a:r>
            <a:r>
              <a:rPr lang="en-US" i="1" dirty="0" smtClean="0"/>
              <a:t>x</a:t>
            </a:r>
            <a:r>
              <a:rPr lang="en-US" dirty="0" smtClean="0"/>
              <a:t> = 2, and</a:t>
            </a:r>
            <a:r>
              <a:rPr lang="en-US" b="1" dirty="0" smtClean="0"/>
              <a:t> b. </a:t>
            </a:r>
            <a:r>
              <a:rPr lang="en-US" i="1" dirty="0" smtClean="0"/>
              <a:t>x</a:t>
            </a:r>
            <a:r>
              <a:rPr lang="en-US" dirty="0" smtClean="0"/>
              <a:t> = 3.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Solutions: 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a. </a:t>
            </a:r>
          </a:p>
          <a:p>
            <a:pPr>
              <a:spcBef>
                <a:spcPts val="3000"/>
              </a:spcBef>
            </a:pPr>
            <a:r>
              <a:rPr lang="en-US" dirty="0" smtClean="0"/>
              <a:t>Thus </a:t>
            </a:r>
            <a:r>
              <a:rPr lang="en-US" i="1" dirty="0" smtClean="0"/>
              <a:t>f </a:t>
            </a:r>
            <a:r>
              <a:rPr lang="en-US" dirty="0" smtClean="0"/>
              <a:t>(2) exists, and Condition 1 of the definition is met. </a:t>
            </a:r>
            <a:endParaRPr lang="en-US" dirty="0"/>
          </a:p>
        </p:txBody>
      </p:sp>
      <p:graphicFrame>
        <p:nvGraphicFramePr>
          <p:cNvPr id="124930" name="Object 2"/>
          <p:cNvGraphicFramePr>
            <a:graphicFrameLocks noChangeAspect="1"/>
          </p:cNvGraphicFramePr>
          <p:nvPr/>
        </p:nvGraphicFramePr>
        <p:xfrm>
          <a:off x="2400300" y="1641144"/>
          <a:ext cx="2400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3" imgW="2400300" imgH="876300" progId="Equation.DSMT4">
                  <p:embed/>
                </p:oleObj>
              </mc:Choice>
              <mc:Fallback>
                <p:oleObj name="Equation" r:id="rId3" imgW="2400300" imgH="876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641144"/>
                        <a:ext cx="2400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0" y="3495344"/>
            <a:ext cx="2514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Check Condition 1 by substituting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2.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914400" y="3595048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5" imgW="672840" imgH="469800" progId="Equation.DSMT4">
                  <p:embed/>
                </p:oleObj>
              </mc:Choice>
              <mc:Fallback>
                <p:oleObj name="Equation" r:id="rId5" imgW="672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95048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600200" y="3352800"/>
          <a:ext cx="1638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7" imgW="1638000" imgH="876240" progId="Equation.DSMT4">
                  <p:embed/>
                </p:oleObj>
              </mc:Choice>
              <mc:Fallback>
                <p:oleObj name="Equation" r:id="rId7" imgW="16380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52800"/>
                        <a:ext cx="1638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3276600" y="3415352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415352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4052248" y="3684896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Equation" r:id="rId11" imgW="495000" imgH="279360" progId="Equation.DSMT4">
                  <p:embed/>
                </p:oleObj>
              </mc:Choice>
              <mc:Fallback>
                <p:oleObj name="Equation" r:id="rId11" imgW="495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248" y="3684896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Limits as </a:t>
            </a:r>
            <a:r>
              <a:rPr lang="en-US" b="1" i="1" dirty="0" smtClean="0">
                <a:solidFill>
                  <a:srgbClr val="000000"/>
                </a:solidFill>
              </a:rPr>
              <a:t>x </a:t>
            </a:r>
            <a:r>
              <a:rPr lang="en-US" b="1" dirty="0" smtClean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en-US" b="1" i="1" dirty="0" smtClean="0">
                <a:solidFill>
                  <a:srgbClr val="000000"/>
                </a:solidFill>
              </a:rPr>
              <a:t> a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Suppose that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any constant,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 positive integer,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is a real number,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L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L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are real numbers.</a:t>
            </a:r>
          </a:p>
        </p:txBody>
      </p:sp>
      <p:graphicFrame>
        <p:nvGraphicFramePr>
          <p:cNvPr id="97281" name="Object 1"/>
          <p:cNvGraphicFramePr>
            <a:graphicFrameLocks noChangeAspect="1"/>
          </p:cNvGraphicFramePr>
          <p:nvPr/>
        </p:nvGraphicFramePr>
        <p:xfrm>
          <a:off x="3048000" y="2345212"/>
          <a:ext cx="438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4381500" imgH="571500" progId="Equation.DSMT4">
                  <p:embed/>
                </p:oleObj>
              </mc:Choice>
              <mc:Fallback>
                <p:oleObj name="Equation" r:id="rId3" imgW="4381500" imgH="5715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345212"/>
                        <a:ext cx="4381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3505200"/>
          <a:ext cx="6324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276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limit of a constant is the constant itself.	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1423988" y="4654550"/>
          <a:ext cx="1282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282700" imgH="406400" progId="Equation.DSMT4">
                  <p:embed/>
                </p:oleObj>
              </mc:Choice>
              <mc:Fallback>
                <p:oleObj name="Equation" r:id="rId5" imgW="1282700" imgH="4064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4654550"/>
                        <a:ext cx="1282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1423988" y="5245100"/>
          <a:ext cx="1485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7" imgW="1485900" imgH="431800" progId="Equation.DSMT4">
                  <p:embed/>
                </p:oleObj>
              </mc:Choice>
              <mc:Fallback>
                <p:oleObj name="Equation" r:id="rId7" imgW="1485900" imgH="4318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5245100"/>
                        <a:ext cx="1485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1428750" y="4032250"/>
          <a:ext cx="1244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9" imgW="1244060" imgH="406224" progId="Equation.DSMT4">
                  <p:embed/>
                </p:oleObj>
              </mc:Choice>
              <mc:Fallback>
                <p:oleObj name="Equation" r:id="rId9" imgW="1244060" imgH="406224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4032250"/>
                        <a:ext cx="1244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Continuity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all three conditions are met,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is continuous at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2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14800" y="316466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Check Condition 3 by seeing if Conditions 1 and 2 equal one another.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430440"/>
            <a:ext cx="82296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limit exists, so Condition 2 of the definition is met.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6705600" y="1425714"/>
            <a:ext cx="23774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Check Condition 2 by finding the limit at</a:t>
            </a:r>
          </a:p>
          <a:p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2.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615288" y="1537648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Equation" r:id="rId3" imgW="1143000" imgH="571320" progId="Equation.DSMT4">
                  <p:embed/>
                </p:oleObj>
              </mc:Choice>
              <mc:Fallback>
                <p:oleObj name="Equation" r:id="rId3" imgW="11430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288" y="1537648"/>
                        <a:ext cx="114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787856" y="1295400"/>
          <a:ext cx="2628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Equation" r:id="rId5" imgW="2628720" imgH="876240" progId="Equation.DSMT4">
                  <p:embed/>
                </p:oleObj>
              </mc:Choice>
              <mc:Fallback>
                <p:oleObj name="Equation" r:id="rId5" imgW="26287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856" y="1295400"/>
                        <a:ext cx="2628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4482152" y="1537648"/>
          <a:ext cx="165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7" imgW="1650960" imgH="571320" progId="Equation.DSMT4">
                  <p:embed/>
                </p:oleObj>
              </mc:Choice>
              <mc:Fallback>
                <p:oleObj name="Equation" r:id="rId7" imgW="16509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1537648"/>
                        <a:ext cx="1651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6172200" y="16002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quation" r:id="rId9" imgW="495000" imgH="279360" progId="Equation.DSMT4">
                  <p:embed/>
                </p:oleObj>
              </mc:Choice>
              <mc:Fallback>
                <p:oleObj name="Equation" r:id="rId9" imgW="495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60020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533400" y="3200400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0" name="Equation" r:id="rId11" imgW="1143000" imgH="571320" progId="Equation.DSMT4">
                  <p:embed/>
                </p:oleObj>
              </mc:Choice>
              <mc:Fallback>
                <p:oleObj name="Equation" r:id="rId11" imgW="11430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114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1703696" y="326295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quation" r:id="rId13" imgW="495000" imgH="279360" progId="Equation.DSMT4">
                  <p:embed/>
                </p:oleObj>
              </mc:Choice>
              <mc:Fallback>
                <p:oleObj name="Equation" r:id="rId13" imgW="495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326295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2250744" y="3178792"/>
          <a:ext cx="93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quation" r:id="rId15" imgW="939600" imgH="469800" progId="Equation.DSMT4">
                  <p:embed/>
                </p:oleObj>
              </mc:Choice>
              <mc:Fallback>
                <p:oleObj name="Equation" r:id="rId15" imgW="9396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0744" y="3178792"/>
                        <a:ext cx="93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1120" y="2133600"/>
            <a:ext cx="372808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Continuity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                is undefined,</a:t>
            </a:r>
          </a:p>
          <a:p>
            <a:pPr>
              <a:lnSpc>
                <a:spcPct val="150000"/>
              </a:lnSpc>
            </a:pP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is not continuous at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3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graph to the right shows a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missing point discontinuity at </a:t>
            </a:r>
          </a:p>
          <a:p>
            <a:pPr>
              <a:spcBef>
                <a:spcPts val="0"/>
              </a:spcBef>
            </a:pPr>
            <a:r>
              <a:rPr lang="en-US" i="1" dirty="0" smtClean="0"/>
              <a:t>x</a:t>
            </a:r>
            <a:r>
              <a:rPr lang="en-US" dirty="0" smtClean="0"/>
              <a:t> = 3.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648200" y="151035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Check Condition 1 by substituting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3.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6980" name="Object 4"/>
          <p:cNvGraphicFramePr>
            <a:graphicFrameLocks noChangeAspect="1"/>
          </p:cNvGraphicFramePr>
          <p:nvPr/>
        </p:nvGraphicFramePr>
        <p:xfrm>
          <a:off x="1384300" y="2182504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Equation" r:id="rId4" imgW="1244600" imgH="838200" progId="Equation.DSMT4">
                  <p:embed/>
                </p:oleObj>
              </mc:Choice>
              <mc:Fallback>
                <p:oleObj name="Equation" r:id="rId4" imgW="12446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182504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33400" y="1447800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Equation" r:id="rId6" imgW="1155600" imgH="469800" progId="Equation.DSMT4">
                  <p:embed/>
                </p:oleObj>
              </mc:Choice>
              <mc:Fallback>
                <p:oleObj name="Equation" r:id="rId6" imgW="1155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47800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752600" y="1219200"/>
          <a:ext cx="1638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Equation" r:id="rId8" imgW="1638000" imgH="876240" progId="Equation.DSMT4">
                  <p:embed/>
                </p:oleObj>
              </mc:Choice>
              <mc:Fallback>
                <p:oleObj name="Equation" r:id="rId8" imgW="16380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19200"/>
                        <a:ext cx="1638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393744" y="1246496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744" y="1246496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Graphing a Discontinuous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 smtClean="0"/>
              <a:t>a.	</a:t>
            </a:r>
            <a:r>
              <a:rPr lang="en-US" dirty="0" smtClean="0"/>
              <a:t>Use the definition of continuity to determine </a:t>
            </a:r>
          </a:p>
          <a:p>
            <a:pPr marL="457200" indent="-457200"/>
            <a:endParaRPr lang="en-US" sz="800" dirty="0" smtClean="0"/>
          </a:p>
          <a:p>
            <a:pPr marL="457200" indent="-457200"/>
            <a:r>
              <a:rPr lang="en-US" dirty="0" smtClean="0"/>
              <a:t>	whether the function                    continuous at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0</a:t>
            </a:r>
            <a:r>
              <a:rPr lang="en-US" dirty="0" smtClean="0"/>
              <a:t>.</a:t>
            </a:r>
          </a:p>
          <a:p>
            <a:pPr>
              <a:spcBef>
                <a:spcPts val="2800"/>
              </a:spcBef>
            </a:pPr>
            <a:r>
              <a:rPr lang="en-US" b="1" dirty="0" smtClean="0"/>
              <a:t>Solution: </a:t>
            </a:r>
            <a:r>
              <a:rPr lang="en-US" dirty="0" smtClean="0"/>
              <a:t>Since                           is undefined, </a:t>
            </a:r>
            <a:r>
              <a:rPr lang="en-US" i="1" dirty="0" smtClean="0"/>
              <a:t>g</a:t>
            </a:r>
            <a:r>
              <a:rPr lang="en-US" dirty="0" smtClean="0"/>
              <a:t> is not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continuous at </a:t>
            </a:r>
            <a:r>
              <a:rPr lang="en-US" i="1" dirty="0" smtClean="0"/>
              <a:t>x</a:t>
            </a:r>
            <a:r>
              <a:rPr lang="en-US" dirty="0" smtClean="0"/>
              <a:t> = 0.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Draw the graph of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).</a:t>
            </a:r>
          </a:p>
          <a:p>
            <a:r>
              <a:rPr lang="en-US" b="1" dirty="0" smtClean="0"/>
              <a:t>Solution:</a:t>
            </a:r>
            <a:r>
              <a:rPr lang="en-US" dirty="0" smtClean="0"/>
              <a:t> The graph can be found by using the definition of </a:t>
            </a:r>
            <a:r>
              <a:rPr lang="en-US" dirty="0" smtClean="0">
                <a:sym typeface="Symbol"/>
              </a:rPr>
              <a:t> </a:t>
            </a:r>
            <a:r>
              <a:rPr lang="en-US" i="1" dirty="0" smtClean="0"/>
              <a:t>x</a:t>
            </a:r>
            <a:r>
              <a:rPr lang="en-US" dirty="0" smtClean="0">
                <a:sym typeface="Symbol"/>
              </a:rPr>
              <a:t> </a:t>
            </a:r>
            <a:r>
              <a:rPr lang="en-US" dirty="0" smtClean="0"/>
              <a:t> (see Section 1.1) and rewriting the function as follows:</a:t>
            </a:r>
            <a:endParaRPr lang="en-US" dirty="0"/>
          </a:p>
        </p:txBody>
      </p:sp>
      <p:graphicFrame>
        <p:nvGraphicFramePr>
          <p:cNvPr id="128002" name="Object 2"/>
          <p:cNvGraphicFramePr>
            <a:graphicFrameLocks noChangeAspect="1"/>
          </p:cNvGraphicFramePr>
          <p:nvPr/>
        </p:nvGraphicFramePr>
        <p:xfrm>
          <a:off x="4127500" y="1738952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name="Equation" r:id="rId3" imgW="1473200" imgH="901700" progId="Equation.DSMT4">
                  <p:embed/>
                </p:oleObj>
              </mc:Choice>
              <mc:Fallback>
                <p:oleObj name="Equation" r:id="rId3" imgW="1473200" imgH="9017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1738952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439354"/>
              </p:ext>
            </p:extLst>
          </p:nvPr>
        </p:nvGraphicFramePr>
        <p:xfrm>
          <a:off x="2768600" y="2499010"/>
          <a:ext cx="2032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Equation" r:id="rId5" imgW="2032000" imgH="901700" progId="Equation.DSMT4">
                  <p:embed/>
                </p:oleObj>
              </mc:Choice>
              <mc:Fallback>
                <p:oleObj name="Equation" r:id="rId5" imgW="2032000" imgH="901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499010"/>
                        <a:ext cx="2032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95897" y="1232848"/>
            <a:ext cx="384330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9: Graphing a Discontinuous </a:t>
            </a:r>
            <a:br>
              <a:rPr lang="en-US" dirty="0" smtClean="0"/>
            </a:br>
            <a:r>
              <a:rPr lang="en-US" dirty="0" smtClean="0"/>
              <a:t>Function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4724400" cy="954107"/>
          </a:xfrm>
        </p:spPr>
        <p:txBody>
          <a:bodyPr>
            <a:spAutoFit/>
          </a:bodyPr>
          <a:lstStyle/>
          <a:p>
            <a:r>
              <a:rPr lang="en-US" dirty="0" smtClean="0"/>
              <a:t>The graph shows that 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has a jump discontinuity at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623248" y="1654792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Equation" r:id="rId4" imgW="1460160" imgH="901440" progId="Equation.DSMT4">
                  <p:embed/>
                </p:oleObj>
              </mc:Choice>
              <mc:Fallback>
                <p:oleObj name="Equation" r:id="rId4" imgW="14601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8" y="1654792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147248" y="1232848"/>
          <a:ext cx="27940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Equation" r:id="rId6" imgW="2793960" imgH="1828800" progId="Equation.DSMT4">
                  <p:embed/>
                </p:oleObj>
              </mc:Choice>
              <mc:Fallback>
                <p:oleObj name="Equation" r:id="rId6" imgW="2793960" imgH="1828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1232848"/>
                        <a:ext cx="279400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Analysis shows, polynomial functions have no points of discontinuity. That is, for a polynomial function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                       for every real number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0050" name="Object 2"/>
          <p:cNvGraphicFramePr>
            <a:graphicFrameLocks noChangeAspect="1"/>
          </p:cNvGraphicFramePr>
          <p:nvPr/>
        </p:nvGraphicFramePr>
        <p:xfrm>
          <a:off x="548640" y="2778456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Equation" r:id="rId3" imgW="2120900" imgH="571500" progId="Equation.DSMT4">
                  <p:embed/>
                </p:oleObj>
              </mc:Choice>
              <mc:Fallback>
                <p:oleObj name="Equation" r:id="rId3" imgW="2120900" imgH="571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778456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4855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Greatest-Integer Function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function </a:t>
            </a:r>
            <a:r>
              <a:rPr lang="en-US" i="1" dirty="0" smtClean="0">
                <a:solidFill>
                  <a:srgbClr val="0000FF"/>
                </a:solidFill>
              </a:rPr>
              <a:t>h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[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]</a:t>
            </a:r>
            <a:r>
              <a:rPr lang="en-US" dirty="0" smtClean="0">
                <a:solidFill>
                  <a:srgbClr val="000000"/>
                </a:solidFill>
              </a:rPr>
              <a:t> is called the greatest-integer function and is defined as follows: </a:t>
            </a:r>
          </a:p>
          <a:p>
            <a:pPr algn="ctr">
              <a:spcBef>
                <a:spcPts val="1200"/>
              </a:spcBef>
            </a:pPr>
            <a:r>
              <a:rPr lang="en-US" i="1" dirty="0" smtClean="0">
                <a:solidFill>
                  <a:srgbClr val="0000FF"/>
                </a:solidFill>
              </a:rPr>
              <a:t>h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[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]</a:t>
            </a:r>
            <a:r>
              <a:rPr lang="en-US" dirty="0" smtClean="0">
                <a:solidFill>
                  <a:srgbClr val="000000"/>
                </a:solidFill>
              </a:rPr>
              <a:t> = the greatest integer ≤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Informally, </a:t>
            </a:r>
            <a:r>
              <a:rPr lang="en-US" i="1" dirty="0" smtClean="0">
                <a:solidFill>
                  <a:srgbClr val="0000FF"/>
                </a:solidFill>
              </a:rPr>
              <a:t>h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[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] </a:t>
            </a:r>
            <a:r>
              <a:rPr lang="en-US" dirty="0" smtClean="0">
                <a:solidFill>
                  <a:srgbClr val="000000"/>
                </a:solidFill>
              </a:rPr>
              <a:t>is the integer closest to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but still less than or equal to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10: Making a Function Continuous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 value for </a:t>
            </a:r>
            <a:r>
              <a:rPr lang="en-US" i="1" dirty="0" smtClean="0"/>
              <a:t>k </a:t>
            </a:r>
            <a:r>
              <a:rPr lang="en-US" dirty="0" smtClean="0"/>
              <a:t>so that the function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will be continuous at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= 2</a:t>
            </a:r>
            <a:r>
              <a:rPr lang="en-US" dirty="0" smtClean="0"/>
              <a:t>.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Solution: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 </a:t>
            </a:r>
            <a:r>
              <a:rPr lang="en-US" i="1" dirty="0" smtClean="0"/>
              <a:t>f</a:t>
            </a:r>
            <a:r>
              <a:rPr lang="en-US" dirty="0" smtClean="0"/>
              <a:t> is defined in pieces, and each piece is a polynomial function. We must determine a value for </a:t>
            </a:r>
            <a:r>
              <a:rPr lang="en-US" i="1" dirty="0" smtClean="0"/>
              <a:t>k</a:t>
            </a:r>
            <a:r>
              <a:rPr lang="en-US" dirty="0" smtClean="0"/>
              <a:t> so that both pieces will have the same value when </a:t>
            </a:r>
            <a:r>
              <a:rPr lang="en-US" i="1" dirty="0" smtClean="0"/>
              <a:t>x</a:t>
            </a:r>
            <a:r>
              <a:rPr lang="en-US" dirty="0" smtClean="0"/>
              <a:t> = 2.</a:t>
            </a:r>
            <a:endParaRPr lang="en-US" dirty="0"/>
          </a:p>
        </p:txBody>
      </p:sp>
      <p:graphicFrame>
        <p:nvGraphicFramePr>
          <p:cNvPr id="132098" name="Object 2"/>
          <p:cNvGraphicFramePr>
            <a:graphicFrameLocks noChangeAspect="1"/>
          </p:cNvGraphicFramePr>
          <p:nvPr/>
        </p:nvGraphicFramePr>
        <p:xfrm>
          <a:off x="2819400" y="1842448"/>
          <a:ext cx="35052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Equation" r:id="rId3" imgW="3505200" imgH="1054100" progId="Equation.DSMT4">
                  <p:embed/>
                </p:oleObj>
              </mc:Choice>
              <mc:Fallback>
                <p:oleObj name="Equation" r:id="rId3" imgW="3505200" imgH="1054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42448"/>
                        <a:ext cx="35052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10: Making a Function Continuous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 = −3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</a:t>
            </a:r>
            <a:r>
              <a:rPr lang="en-US" i="1" dirty="0" smtClean="0">
                <a:solidFill>
                  <a:srgbClr val="000099"/>
                </a:solidFill>
              </a:rPr>
              <a:t>k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/>
              <a:t>and substitute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9900CC"/>
                </a:solidFill>
              </a:rPr>
              <a:t>2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36576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Thus the function </a:t>
            </a:r>
            <a:r>
              <a:rPr lang="en-US" sz="2800" i="1" dirty="0" smtClean="0">
                <a:solidFill>
                  <a:srgbClr val="FF0000"/>
                </a:solidFill>
              </a:rPr>
              <a:t>f </a:t>
            </a:r>
            <a:r>
              <a:rPr lang="en-US" sz="2800" dirty="0" smtClean="0">
                <a:solidFill>
                  <a:srgbClr val="FF0000"/>
                </a:solidFill>
              </a:rPr>
              <a:t>is continuous at 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>
                <a:solidFill>
                  <a:srgbClr val="FF0000"/>
                </a:solidFill>
              </a:rPr>
              <a:t> = 2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3608696" y="1905000"/>
          <a:ext cx="195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1" name="Equation" r:id="rId3" imgW="1955520" imgH="482400" progId="Equation.DSMT4">
                  <p:embed/>
                </p:oleObj>
              </mc:Choice>
              <mc:Fallback>
                <p:oleObj name="Equation" r:id="rId3" imgW="195552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696" y="1905000"/>
                        <a:ext cx="1955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3720152" y="2541896"/>
          <a:ext cx="1422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5" imgW="1422360" imgH="304560" progId="Equation.DSMT4">
                  <p:embed/>
                </p:oleObj>
              </mc:Choice>
              <mc:Fallback>
                <p:oleObj name="Equation" r:id="rId5" imgW="142236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152" y="2541896"/>
                        <a:ext cx="1422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567752" y="3075296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Equation" r:id="rId7" imgW="952200" imgH="304560" progId="Equation.DSMT4">
                  <p:embed/>
                </p:oleObj>
              </mc:Choice>
              <mc:Fallback>
                <p:oleObj name="Equation" r:id="rId7" imgW="952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752" y="3075296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9037" y="2286000"/>
            <a:ext cx="386592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10: Making a Function Continuous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Graphically, we see that the two pieces “fit” together at the point </a:t>
            </a:r>
            <a:r>
              <a:rPr lang="en-US" dirty="0" smtClean="0">
                <a:solidFill>
                  <a:srgbClr val="000099"/>
                </a:solidFill>
              </a:rPr>
              <a:t>(2, 4)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Limits as </a:t>
            </a:r>
            <a:r>
              <a:rPr lang="en-US" b="1" i="1" dirty="0" smtClean="0">
                <a:solidFill>
                  <a:srgbClr val="000000"/>
                </a:solidFill>
              </a:rPr>
              <a:t>x </a:t>
            </a:r>
            <a:r>
              <a:rPr lang="en-US" b="1" dirty="0" smtClean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en-US" b="1" i="1" dirty="0" smtClean="0">
                <a:solidFill>
                  <a:srgbClr val="000000"/>
                </a:solidFill>
              </a:rPr>
              <a:t> a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815152"/>
          <a:ext cx="79248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43434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limit of a sum (or difference) of two functions is the sum (or difference) of the limits.	</a:t>
                      </a:r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limit of a product is the product of the limits provided these limits exist.</a:t>
                      </a:r>
                    </a:p>
                  </a:txBody>
                  <a:tcPr anchor="ctr"/>
                </a:tc>
              </a:tr>
              <a:tr h="137160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limit of a quotient is the quotient of the limits as long as the limit of the denominator is not 0.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649596" y="3339152"/>
          <a:ext cx="351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3517900" imgH="990600" progId="Equation.DSMT4">
                  <p:embed/>
                </p:oleObj>
              </mc:Choice>
              <mc:Fallback>
                <p:oleObj name="Equation" r:id="rId3" imgW="3517900" imgH="990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596" y="3339152"/>
                        <a:ext cx="351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648009" y="4507552"/>
          <a:ext cx="3086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3086100" imgH="1206500" progId="Equation.DSMT4">
                  <p:embed/>
                </p:oleObj>
              </mc:Choice>
              <mc:Fallback>
                <p:oleObj name="Equation" r:id="rId5" imgW="3086100" imgH="12065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09" y="4507552"/>
                        <a:ext cx="3086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648009" y="2285052"/>
          <a:ext cx="3314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3314700" imgH="876300" progId="Equation.DSMT4">
                  <p:embed/>
                </p:oleObj>
              </mc:Choice>
              <mc:Fallback>
                <p:oleObj name="Equation" r:id="rId7" imgW="3314700" imgH="8763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09" y="2285052"/>
                        <a:ext cx="3314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Limits as </a:t>
            </a:r>
            <a:r>
              <a:rPr lang="en-US" b="1" i="1" dirty="0" smtClean="0">
                <a:solidFill>
                  <a:srgbClr val="000000"/>
                </a:solidFill>
              </a:rPr>
              <a:t>x </a:t>
            </a:r>
            <a:r>
              <a:rPr lang="en-US" b="1" dirty="0" smtClean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en-US" b="1" i="1" dirty="0" smtClean="0">
                <a:solidFill>
                  <a:srgbClr val="000000"/>
                </a:solidFill>
              </a:rPr>
              <a:t> a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945944"/>
          <a:ext cx="79248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45720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limit of a constant times a function can be found by first finding the limit of the function and then multiplying this limit by the constant.</a:t>
                      </a:r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limit of the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 of a function can be found by calculating the limit of the function first and then taking the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 of the limit. </a:t>
                      </a:r>
                    </a:p>
                    <a:p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Note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must be defined on intervals to the left of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to the right of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0357" name="Object 2"/>
          <p:cNvGraphicFramePr>
            <a:graphicFrameLocks noChangeAspect="1"/>
          </p:cNvGraphicFramePr>
          <p:nvPr/>
        </p:nvGraphicFramePr>
        <p:xfrm>
          <a:off x="684213" y="3927144"/>
          <a:ext cx="28702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2870200" imgH="1460500" progId="Equation.DSMT4">
                  <p:embed/>
                </p:oleObj>
              </mc:Choice>
              <mc:Fallback>
                <p:oleObj name="Equation" r:id="rId3" imgW="2870200" imgH="14605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927144"/>
                        <a:ext cx="2870200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4"/>
          <p:cNvGraphicFramePr>
            <a:graphicFrameLocks noChangeAspect="1"/>
          </p:cNvGraphicFramePr>
          <p:nvPr/>
        </p:nvGraphicFramePr>
        <p:xfrm>
          <a:off x="684213" y="2542844"/>
          <a:ext cx="2311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2311400" imgH="927100" progId="Equation.DSMT4">
                  <p:embed/>
                </p:oleObj>
              </mc:Choice>
              <mc:Fallback>
                <p:oleObj name="Equation" r:id="rId5" imgW="2311400" imgH="927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542844"/>
                        <a:ext cx="2311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Limits as </a:t>
            </a:r>
            <a:r>
              <a:rPr lang="en-US" b="1" i="1" dirty="0" smtClean="0">
                <a:solidFill>
                  <a:srgbClr val="000000"/>
                </a:solidFill>
              </a:rPr>
              <a:t>x </a:t>
            </a:r>
            <a:r>
              <a:rPr lang="en-US" b="1" dirty="0" smtClean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en-US" b="1" i="1" dirty="0" smtClean="0">
                <a:solidFill>
                  <a:srgbClr val="000000"/>
                </a:solidFill>
              </a:rPr>
              <a:t> a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759049"/>
              </p:ext>
            </p:extLst>
          </p:nvPr>
        </p:nvGraphicFramePr>
        <p:xfrm>
          <a:off x="609600" y="1965960"/>
          <a:ext cx="7924800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441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limit of a polynomial can be found by substituting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for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 This result is particularly useful and follows directly from Properties 1 through 5.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00357" name="Object 2"/>
          <p:cNvGraphicFramePr>
            <a:graphicFrameLocks noChangeAspect="1"/>
          </p:cNvGraphicFramePr>
          <p:nvPr/>
        </p:nvGraphicFramePr>
        <p:xfrm>
          <a:off x="704850" y="2575560"/>
          <a:ext cx="3429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3429000" imgH="787400" progId="Equation.DSMT4">
                  <p:embed/>
                </p:oleObj>
              </mc:Choice>
              <mc:Fallback>
                <p:oleObj name="Equation" r:id="rId3" imgW="3429000" imgH="787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2575560"/>
                        <a:ext cx="3429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Properties of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properties of limits to find each of the following limits.</a:t>
            </a:r>
          </a:p>
          <a:p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</a:t>
            </a:r>
          </a:p>
          <a:p>
            <a:pPr>
              <a:spcBef>
                <a:spcPts val="1200"/>
              </a:spcBef>
            </a:pPr>
            <a:endParaRPr lang="en-US" b="1" dirty="0" smtClean="0"/>
          </a:p>
          <a:p>
            <a:pPr>
              <a:spcBef>
                <a:spcPts val="3000"/>
              </a:spcBef>
            </a:pPr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/>
        </p:nvGraphicFramePr>
        <p:xfrm>
          <a:off x="548640" y="2278040"/>
          <a:ext cx="1333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1333500" imgH="546100" progId="Equation.DSMT4">
                  <p:embed/>
                </p:oleObj>
              </mc:Choice>
              <mc:Fallback>
                <p:oleObj name="Equation" r:id="rId3" imgW="1333500" imgH="5461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78040"/>
                        <a:ext cx="1333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3" name="Object 3"/>
          <p:cNvGraphicFramePr>
            <a:graphicFrameLocks noChangeAspect="1"/>
          </p:cNvGraphicFramePr>
          <p:nvPr/>
        </p:nvGraphicFramePr>
        <p:xfrm>
          <a:off x="1994848" y="2886075"/>
          <a:ext cx="838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838080" imgH="545760" progId="Equation.DSMT4">
                  <p:embed/>
                </p:oleObj>
              </mc:Choice>
              <mc:Fallback>
                <p:oleObj name="Equation" r:id="rId5" imgW="838080" imgH="5457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886075"/>
                        <a:ext cx="838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6" name="Object 6"/>
          <p:cNvGraphicFramePr>
            <a:graphicFrameLocks noChangeAspect="1"/>
          </p:cNvGraphicFramePr>
          <p:nvPr/>
        </p:nvGraphicFramePr>
        <p:xfrm>
          <a:off x="548640" y="3560740"/>
          <a:ext cx="275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2755900" imgH="622300" progId="Equation.DSMT4">
                  <p:embed/>
                </p:oleObj>
              </mc:Choice>
              <mc:Fallback>
                <p:oleObj name="Equation" r:id="rId7" imgW="2755900" imgH="6223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560740"/>
                        <a:ext cx="275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23058" y="2906630"/>
            <a:ext cx="13443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Property 1.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81800" y="4313354"/>
            <a:ext cx="18544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Property 9. 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= 3.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49440" y="4191000"/>
          <a:ext cx="2184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9" imgW="2184120" imgH="622080" progId="Equation.DSMT4">
                  <p:embed/>
                </p:oleObj>
              </mc:Choice>
              <mc:Fallback>
                <p:oleObj name="Equation" r:id="rId9" imgW="218412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40" y="4191000"/>
                        <a:ext cx="2184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280848" y="4226256"/>
          <a:ext cx="199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1" imgW="1993680" imgH="482400" progId="Equation.DSMT4">
                  <p:embed/>
                </p:oleObj>
              </mc:Choice>
              <mc:Fallback>
                <p:oleObj name="Equation" r:id="rId11" imgW="199368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4226256"/>
                        <a:ext cx="199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267200" y="4980296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3" imgW="1600200" imgH="291960" progId="Equation.DSMT4">
                  <p:embed/>
                </p:oleObj>
              </mc:Choice>
              <mc:Fallback>
                <p:oleObj name="Equation" r:id="rId13" imgW="16002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80296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267200" y="5500048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5" imgW="647640" imgH="291960" progId="Equation.DSMT4">
                  <p:embed/>
                </p:oleObj>
              </mc:Choice>
              <mc:Fallback>
                <p:oleObj name="Equation" r:id="rId15" imgW="64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500048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933700" y="293654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7" imgW="647640" imgH="291960" progId="Equation.DSMT4">
                  <p:embed/>
                </p:oleObj>
              </mc:Choice>
              <mc:Fallback>
                <p:oleObj name="Equation" r:id="rId17" imgW="647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293654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Properties of Limits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endParaRPr lang="en-US" b="1" dirty="0" smtClean="0"/>
          </a:p>
          <a:p>
            <a:pPr>
              <a:spcBef>
                <a:spcPts val="1200"/>
              </a:spcBef>
            </a:pPr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</a:t>
            </a:r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/>
        </p:nvGraphicFramePr>
        <p:xfrm>
          <a:off x="548640" y="1143000"/>
          <a:ext cx="2032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2032000" imgH="939800" progId="Equation.DSMT4">
                  <p:embed/>
                </p:oleObj>
              </mc:Choice>
              <mc:Fallback>
                <p:oleObj name="Equation" r:id="rId3" imgW="2032000" imgH="939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143000"/>
                        <a:ext cx="2032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7086600" y="2432712"/>
            <a:ext cx="13443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Property 8.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10400" y="4871112"/>
            <a:ext cx="18544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Property 9. 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= 2.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86600" y="3728112"/>
            <a:ext cx="13443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Property 6.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994848" y="2204112"/>
          <a:ext cx="1473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5" imgW="1473120" imgH="939600" progId="Equation.DSMT4">
                  <p:embed/>
                </p:oleObj>
              </mc:Choice>
              <mc:Fallback>
                <p:oleObj name="Equation" r:id="rId5" imgW="147312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204112"/>
                        <a:ext cx="1473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526808" y="2188192"/>
          <a:ext cx="2108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7" imgW="2108160" imgH="1028520" progId="Equation.DSMT4">
                  <p:embed/>
                </p:oleObj>
              </mc:Choice>
              <mc:Fallback>
                <p:oleObj name="Equation" r:id="rId7" imgW="210816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808" y="2188192"/>
                        <a:ext cx="2108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518848" y="3336880"/>
          <a:ext cx="19939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9" imgW="1993680" imgH="1282680" progId="Equation.DSMT4">
                  <p:embed/>
                </p:oleObj>
              </mc:Choice>
              <mc:Fallback>
                <p:oleObj name="Equation" r:id="rId9" imgW="1993680" imgH="1282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3336880"/>
                        <a:ext cx="19939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526808" y="4732360"/>
          <a:ext cx="1511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1" imgW="1511280" imgH="1091880" progId="Equation.DSMT4">
                  <p:embed/>
                </p:oleObj>
              </mc:Choice>
              <mc:Fallback>
                <p:oleObj name="Equation" r:id="rId11" imgW="1511280" imgH="1091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808" y="4732360"/>
                        <a:ext cx="1511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078104" y="4759656"/>
          <a:ext cx="1003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3" imgW="1002960" imgH="939600" progId="Equation.DSMT4">
                  <p:embed/>
                </p:oleObj>
              </mc:Choice>
              <mc:Fallback>
                <p:oleObj name="Equation" r:id="rId13" imgW="100296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104" y="4759656"/>
                        <a:ext cx="1003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6109648" y="4849504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5" imgW="761760" imgH="838080" progId="Equation.DSMT4">
                  <p:embed/>
                </p:oleObj>
              </mc:Choice>
              <mc:Fallback>
                <p:oleObj name="Equation" r:id="rId15" imgW="761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9648" y="4849504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Indeterminate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			    </a:t>
            </a:r>
            <a:r>
              <a:rPr lang="en-US" dirty="0" smtClean="0"/>
              <a:t>so we simplify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first and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then find the limit.</a:t>
            </a:r>
            <a:r>
              <a:rPr lang="en-US" b="1" dirty="0" smtClean="0"/>
              <a:t> </a:t>
            </a:r>
            <a:endParaRPr lang="en-US" dirty="0"/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548640" y="1121392"/>
          <a:ext cx="4330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4330700" imgH="876300" progId="Equation.DSMT4">
                  <p:embed/>
                </p:oleObj>
              </mc:Choice>
              <mc:Fallback>
                <p:oleObj name="Equation" r:id="rId3" imgW="4330700" imgH="8763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121392"/>
                        <a:ext cx="4330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1" name="Object 3"/>
          <p:cNvGraphicFramePr>
            <a:graphicFrameLocks noChangeAspect="1"/>
          </p:cNvGraphicFramePr>
          <p:nvPr/>
        </p:nvGraphicFramePr>
        <p:xfrm>
          <a:off x="1981200" y="2128198"/>
          <a:ext cx="2501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2501900" imgH="876300" progId="Equation.DSMT4">
                  <p:embed/>
                </p:oleObj>
              </mc:Choice>
              <mc:Fallback>
                <p:oleObj name="Equation" r:id="rId5" imgW="2501900" imgH="8763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28198"/>
                        <a:ext cx="2501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968992" y="3989696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7" imgW="1143000" imgH="571320" progId="Equation.DSMT4">
                  <p:embed/>
                </p:oleObj>
              </mc:Choice>
              <mc:Fallback>
                <p:oleObj name="Equation" r:id="rId7" imgW="11430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992" y="3989696"/>
                        <a:ext cx="114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168856" y="3698544"/>
          <a:ext cx="1955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9" imgW="1955520" imgH="1028520" progId="Equation.DSMT4">
                  <p:embed/>
                </p:oleObj>
              </mc:Choice>
              <mc:Fallback>
                <p:oleObj name="Equation" r:id="rId9" imgW="195552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856" y="3698544"/>
                        <a:ext cx="1955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201473" y="3606800"/>
          <a:ext cx="3594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1" imgW="3593880" imgH="1206360" progId="Equation.DSMT4">
                  <p:embed/>
                </p:oleObj>
              </mc:Choice>
              <mc:Fallback>
                <p:oleObj name="Equation" r:id="rId11" imgW="3593880" imgH="1206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473" y="3606800"/>
                        <a:ext cx="3594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168856" y="4974608"/>
          <a:ext cx="227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3" imgW="2273040" imgH="622080" progId="Equation.DSMT4">
                  <p:embed/>
                </p:oleObj>
              </mc:Choice>
              <mc:Fallback>
                <p:oleObj name="Equation" r:id="rId13" imgW="227304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856" y="4974608"/>
                        <a:ext cx="227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517408" y="5009864"/>
          <a:ext cx="1511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5" imgW="1511280" imgH="368280" progId="Equation.DSMT4">
                  <p:embed/>
                </p:oleObj>
              </mc:Choice>
              <mc:Fallback>
                <p:oleObj name="Equation" r:id="rId15" imgW="151128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7408" y="5009864"/>
                        <a:ext cx="1511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6041408" y="51054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7" imgW="469800" imgH="291960" progId="Equation.DSMT4">
                  <p:embed/>
                </p:oleObj>
              </mc:Choice>
              <mc:Fallback>
                <p:oleObj name="Equation" r:id="rId17" imgW="469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1408" y="51054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5105400" y="3657600"/>
            <a:ext cx="9144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5867400" y="42672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1518</Words>
  <Application>Microsoft Office PowerPoint</Application>
  <PresentationFormat>On-screen Show (4:3)</PresentationFormat>
  <Paragraphs>206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Symbol</vt:lpstr>
      <vt:lpstr>Calibri</vt:lpstr>
      <vt:lpstr>Courier New</vt:lpstr>
      <vt:lpstr>Office Theme</vt:lpstr>
      <vt:lpstr>Equation</vt:lpstr>
      <vt:lpstr>Section 2.5</vt:lpstr>
      <vt:lpstr>Objectives</vt:lpstr>
      <vt:lpstr>Properties of Limits</vt:lpstr>
      <vt:lpstr>Properties of Limits</vt:lpstr>
      <vt:lpstr>Properties of Limits</vt:lpstr>
      <vt:lpstr>Properties of Limits</vt:lpstr>
      <vt:lpstr>Example 1: Properties of Limits</vt:lpstr>
      <vt:lpstr>Example 1: Properties of Limits (cont.)</vt:lpstr>
      <vt:lpstr>Example 2: Indeterminate Form</vt:lpstr>
      <vt:lpstr>Example 3: Undefined Limit</vt:lpstr>
      <vt:lpstr>Example 3: Undefined Limit (cont.)</vt:lpstr>
      <vt:lpstr>Example 4: Piecewise Function</vt:lpstr>
      <vt:lpstr>Example 4: Piecewise Function (cont.)</vt:lpstr>
      <vt:lpstr>Limits of Rational Functions as  x  + or x  −</vt:lpstr>
      <vt:lpstr>Example 5: Properties of Limits</vt:lpstr>
      <vt:lpstr>Example 5: Properties of Limits (cont.)</vt:lpstr>
      <vt:lpstr>Example 5: Properties of Limits (cont.)</vt:lpstr>
      <vt:lpstr>Example 5: Properties of Limits (cont.)</vt:lpstr>
      <vt:lpstr>Example 5: Properties of Limits (cont.)</vt:lpstr>
      <vt:lpstr>Example 6: Properties of Limits</vt:lpstr>
      <vt:lpstr>Example 6: Properties of Limits (cont.)</vt:lpstr>
      <vt:lpstr>Example 7: Properties of Limits</vt:lpstr>
      <vt:lpstr>Example 7: Properties of Limits (cont.)</vt:lpstr>
      <vt:lpstr>Example 7: Properties of Limits (cont.)</vt:lpstr>
      <vt:lpstr>Limits of Rational Functions as  x  + or x  −</vt:lpstr>
      <vt:lpstr>Limits of Rational Functions as   x  + or x  −</vt:lpstr>
      <vt:lpstr>Continuity</vt:lpstr>
      <vt:lpstr>Continuity</vt:lpstr>
      <vt:lpstr>Example 8: Continuity</vt:lpstr>
      <vt:lpstr>Example 8: Continuity (cont.)</vt:lpstr>
      <vt:lpstr>Example 8: Continuity (cont.)</vt:lpstr>
      <vt:lpstr>Example 9: Graphing a Discontinuous Function</vt:lpstr>
      <vt:lpstr>Example 9: Graphing a Discontinuous  Function (cont.)</vt:lpstr>
      <vt:lpstr>Continuity</vt:lpstr>
      <vt:lpstr>Continuity</vt:lpstr>
      <vt:lpstr>Example 10: Making a Function Continuous</vt:lpstr>
      <vt:lpstr>Example 10: Making a Function Continuous (cont.)</vt:lpstr>
      <vt:lpstr>Example 10: Making a Function Continuous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46</cp:revision>
  <dcterms:created xsi:type="dcterms:W3CDTF">2013-04-26T14:43:13Z</dcterms:created>
  <dcterms:modified xsi:type="dcterms:W3CDTF">2017-08-03T14:27:36Z</dcterms:modified>
</cp:coreProperties>
</file>