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5" Type="http://schemas.openxmlformats.org/officeDocument/2006/relationships/image" Target="../media/image68.wmf"/><Relationship Id="rId4" Type="http://schemas.openxmlformats.org/officeDocument/2006/relationships/image" Target="../media/image6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4"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5" Type="http://schemas.openxmlformats.org/officeDocument/2006/relationships/image" Target="../media/image106.wmf"/><Relationship Id="rId4" Type="http://schemas.openxmlformats.org/officeDocument/2006/relationships/image" Target="../media/image10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5" Type="http://schemas.openxmlformats.org/officeDocument/2006/relationships/image" Target="../media/image111.wmf"/><Relationship Id="rId4"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56617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E944C-A091-410F-8D32-54846AD3C765}" type="datetimeFigureOut">
              <a:rPr lang="en-US" smtClean="0"/>
              <a:pPr/>
              <a:t>9/6/2018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FD342-41A2-462D-8F45-244670AE6483}" type="slidenum">
              <a:rPr lang="en-US" smtClean="0"/>
              <a:pPr/>
              <a:t>‹#›</a:t>
            </a:fld>
            <a:endParaRPr lang="en-US"/>
          </a:p>
        </p:txBody>
      </p:sp>
    </p:spTree>
    <p:extLst>
      <p:ext uri="{BB962C8B-B14F-4D97-AF65-F5344CB8AC3E}">
        <p14:creationId xmlns:p14="http://schemas.microsoft.com/office/powerpoint/2010/main" val="2535908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34.bin"/><Relationship Id="rId4" Type="http://schemas.openxmlformats.org/officeDocument/2006/relationships/image" Target="../media/image35.wmf"/></Relationships>
</file>

<file path=ppt/slides/_rels/slide12.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11" Type="http://schemas.openxmlformats.org/officeDocument/2006/relationships/oleObject" Target="../embeddings/oleObject39.bin"/><Relationship Id="rId5" Type="http://schemas.openxmlformats.org/officeDocument/2006/relationships/oleObject" Target="../embeddings/oleObject36.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8.bin"/></Relationships>
</file>

<file path=ppt/slides/_rels/slide13.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5.bin"/><Relationship Id="rId18" Type="http://schemas.openxmlformats.org/officeDocument/2006/relationships/image" Target="../media/image49.wmf"/><Relationship Id="rId3" Type="http://schemas.openxmlformats.org/officeDocument/2006/relationships/oleObject" Target="../embeddings/oleObject40.bin"/><Relationship Id="rId21" Type="http://schemas.openxmlformats.org/officeDocument/2006/relationships/oleObject" Target="../embeddings/oleObject49.bin"/><Relationship Id="rId7" Type="http://schemas.openxmlformats.org/officeDocument/2006/relationships/oleObject" Target="../embeddings/oleObject42.bin"/><Relationship Id="rId12" Type="http://schemas.openxmlformats.org/officeDocument/2006/relationships/image" Target="../media/image46.wmf"/><Relationship Id="rId17" Type="http://schemas.openxmlformats.org/officeDocument/2006/relationships/oleObject" Target="../embeddings/oleObject47.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11.vml"/><Relationship Id="rId6" Type="http://schemas.openxmlformats.org/officeDocument/2006/relationships/image" Target="../media/image43.wmf"/><Relationship Id="rId11" Type="http://schemas.openxmlformats.org/officeDocument/2006/relationships/oleObject" Target="../embeddings/oleObject44.bin"/><Relationship Id="rId24" Type="http://schemas.openxmlformats.org/officeDocument/2006/relationships/image" Target="../media/image52.wmf"/><Relationship Id="rId5" Type="http://schemas.openxmlformats.org/officeDocument/2006/relationships/oleObject" Target="../embeddings/oleObject41.bin"/><Relationship Id="rId15" Type="http://schemas.openxmlformats.org/officeDocument/2006/relationships/oleObject" Target="../embeddings/oleObject46.bin"/><Relationship Id="rId23" Type="http://schemas.openxmlformats.org/officeDocument/2006/relationships/oleObject" Target="../embeddings/oleObject50.bin"/><Relationship Id="rId10" Type="http://schemas.openxmlformats.org/officeDocument/2006/relationships/image" Target="../media/image45.wmf"/><Relationship Id="rId19" Type="http://schemas.openxmlformats.org/officeDocument/2006/relationships/oleObject" Target="../embeddings/oleObject48.bin"/><Relationship Id="rId4" Type="http://schemas.openxmlformats.org/officeDocument/2006/relationships/image" Target="../media/image42.wmf"/><Relationship Id="rId9" Type="http://schemas.openxmlformats.org/officeDocument/2006/relationships/oleObject" Target="../embeddings/oleObject43.bin"/><Relationship Id="rId14" Type="http://schemas.openxmlformats.org/officeDocument/2006/relationships/image" Target="../media/image47.wmf"/><Relationship Id="rId22" Type="http://schemas.openxmlformats.org/officeDocument/2006/relationships/image" Target="../media/image51.wmf"/></Relationships>
</file>

<file path=ppt/slides/_rels/slide14.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51.bin"/><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4.wmf"/><Relationship Id="rId5" Type="http://schemas.openxmlformats.org/officeDocument/2006/relationships/oleObject" Target="../embeddings/oleObject52.bin"/><Relationship Id="rId4" Type="http://schemas.openxmlformats.org/officeDocument/2006/relationships/image" Target="../media/image5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6.wmf"/></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8.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3.wmf"/><Relationship Id="rId5" Type="http://schemas.openxmlformats.org/officeDocument/2006/relationships/oleObject" Target="../embeddings/oleObject61.bin"/><Relationship Id="rId4" Type="http://schemas.openxmlformats.org/officeDocument/2006/relationships/image" Target="../media/image62.wmf"/></Relationships>
</file>

<file path=ppt/slides/_rels/slide18.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62.bin"/><Relationship Id="rId7" Type="http://schemas.openxmlformats.org/officeDocument/2006/relationships/oleObject" Target="../embeddings/oleObject64.bin"/><Relationship Id="rId12" Type="http://schemas.openxmlformats.org/officeDocument/2006/relationships/image" Target="../media/image6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5.wmf"/><Relationship Id="rId11" Type="http://schemas.openxmlformats.org/officeDocument/2006/relationships/oleObject" Target="../embeddings/oleObject66.bin"/><Relationship Id="rId5" Type="http://schemas.openxmlformats.org/officeDocument/2006/relationships/oleObject" Target="../embeddings/oleObject63.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65.bin"/></Relationships>
</file>

<file path=ppt/slides/_rels/slide19.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3.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0.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75.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75.bin"/></Relationships>
</file>

<file path=ppt/slides/_rels/slide21.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oleObject" Target="../embeddings/oleObject77.bin"/><Relationship Id="rId7"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80.wmf"/><Relationship Id="rId5" Type="http://schemas.openxmlformats.org/officeDocument/2006/relationships/oleObject" Target="../embeddings/oleObject78.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84.wmf"/><Relationship Id="rId5" Type="http://schemas.openxmlformats.org/officeDocument/2006/relationships/oleObject" Target="../embeddings/oleObject82.bin"/><Relationship Id="rId4" Type="http://schemas.openxmlformats.org/officeDocument/2006/relationships/image" Target="../media/image83.wmf"/></Relationships>
</file>

<file path=ppt/slides/_rels/slide23.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8.bin"/><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8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6.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6.bin"/><Relationship Id="rId14" Type="http://schemas.openxmlformats.org/officeDocument/2006/relationships/image" Target="../media/image90.wmf"/></Relationships>
</file>

<file path=ppt/slides/_rels/slide24.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2.wmf"/><Relationship Id="rId5" Type="http://schemas.openxmlformats.org/officeDocument/2006/relationships/oleObject" Target="../embeddings/oleObject90.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2.bin"/></Relationships>
</file>

<file path=ppt/slides/_rels/slide25.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6.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6.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01.jpeg"/><Relationship Id="rId4" Type="http://schemas.openxmlformats.org/officeDocument/2006/relationships/image" Target="../media/image100.wmf"/></Relationships>
</file>

<file path=ppt/slides/_rels/slide27.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06.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3.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102.bin"/></Relationships>
</file>

<file path=ppt/slides/_rels/slide28.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08.wmf"/><Relationship Id="rId11" Type="http://schemas.openxmlformats.org/officeDocument/2006/relationships/oleObject" Target="../embeddings/oleObject108.bin"/><Relationship Id="rId5" Type="http://schemas.openxmlformats.org/officeDocument/2006/relationships/oleObject" Target="../embeddings/oleObject105.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0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0.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8.bin"/><Relationship Id="rId1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8.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6.bin"/><Relationship Id="rId1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jpeg"/><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23.bin"/><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1.wmf"/><Relationship Id="rId2" Type="http://schemas.openxmlformats.org/officeDocument/2006/relationships/slideLayout" Target="../slideLayouts/slideLayout2.xml"/><Relationship Id="rId16" Type="http://schemas.openxmlformats.org/officeDocument/2006/relationships/image" Target="../media/image33.wmf"/><Relationship Id="rId1" Type="http://schemas.openxmlformats.org/officeDocument/2006/relationships/vmlDrawing" Target="../drawings/vmlDrawing7.vml"/><Relationship Id="rId6" Type="http://schemas.openxmlformats.org/officeDocument/2006/relationships/image" Target="../media/image28.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8.bin"/><Relationship Id="rId1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3.2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Chain Rule and the General Power Rule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Chain Rule</a:t>
            </a:r>
          </a:p>
        </p:txBody>
      </p:sp>
      <p:sp>
        <p:nvSpPr>
          <p:cNvPr id="3" name="Content Placeholder 2"/>
          <p:cNvSpPr>
            <a:spLocks noGrp="1"/>
          </p:cNvSpPr>
          <p:nvPr>
            <p:ph idx="1"/>
          </p:nvPr>
        </p:nvSpPr>
        <p:spPr>
          <a:xfrm>
            <a:off x="457200" y="1280160"/>
            <a:ext cx="8229600" cy="3108543"/>
          </a:xfrm>
          <a:solidFill>
            <a:srgbClr val="FFFFCC"/>
          </a:solidFill>
          <a:ln w="28575">
            <a:solidFill>
              <a:srgbClr val="000000"/>
            </a:solidFill>
          </a:ln>
        </p:spPr>
        <p:txBody>
          <a:bodyPr>
            <a:spAutoFit/>
          </a:bodyPr>
          <a:lstStyle/>
          <a:p>
            <a:pPr algn="ctr"/>
            <a:r>
              <a:rPr lang="en-US" dirty="0">
                <a:solidFill>
                  <a:srgbClr val="000000"/>
                </a:solidFill>
                <a:latin typeface="Calibri"/>
              </a:rPr>
              <a:t> </a:t>
            </a:r>
            <a:r>
              <a:rPr lang="en-US" b="1" dirty="0">
                <a:solidFill>
                  <a:srgbClr val="000000"/>
                </a:solidFill>
              </a:rPr>
              <a:t>The Chain Rule (Second Form)</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p>
        </p:txBody>
      </p:sp>
      <p:graphicFrame>
        <p:nvGraphicFramePr>
          <p:cNvPr id="171010" name="Object 2"/>
          <p:cNvGraphicFramePr>
            <a:graphicFrameLocks noChangeAspect="1"/>
          </p:cNvGraphicFramePr>
          <p:nvPr>
            <p:extLst>
              <p:ext uri="{D42A27DB-BD31-4B8C-83A1-F6EECF244321}">
                <p14:modId xmlns:p14="http://schemas.microsoft.com/office/powerpoint/2010/main" val="4052984987"/>
              </p:ext>
            </p:extLst>
          </p:nvPr>
        </p:nvGraphicFramePr>
        <p:xfrm>
          <a:off x="612423" y="1875366"/>
          <a:ext cx="6413500" cy="2324100"/>
        </p:xfrm>
        <a:graphic>
          <a:graphicData uri="http://schemas.openxmlformats.org/presentationml/2006/ole">
            <mc:AlternateContent xmlns:mc="http://schemas.openxmlformats.org/markup-compatibility/2006">
              <mc:Choice xmlns:v="urn:schemas-microsoft-com:vml" Requires="v">
                <p:oleObj spid="_x0000_s8198" name="Equation" r:id="rId3" imgW="6413400" imgH="2323800" progId="Equation.DSMT4">
                  <p:embed/>
                </p:oleObj>
              </mc:Choice>
              <mc:Fallback>
                <p:oleObj name="Equation" r:id="rId3" imgW="6413400" imgH="23238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23" y="1875366"/>
                        <a:ext cx="64135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Second Form of the Chain Rule</a:t>
            </a:r>
          </a:p>
        </p:txBody>
      </p:sp>
      <p:sp>
        <p:nvSpPr>
          <p:cNvPr id="3" name="Content Placeholder 2"/>
          <p:cNvSpPr>
            <a:spLocks noGrp="1"/>
          </p:cNvSpPr>
          <p:nvPr>
            <p:ph idx="1"/>
          </p:nvPr>
        </p:nvSpPr>
        <p:spPr/>
        <p:txBody>
          <a:bodyPr/>
          <a:lstStyle/>
          <a:p>
            <a:r>
              <a:rPr lang="en-US" dirty="0"/>
              <a:t>Use the second form of the Chain Rule to find </a:t>
            </a:r>
          </a:p>
          <a:p>
            <a:endParaRPr lang="en-US" dirty="0"/>
          </a:p>
          <a:p>
            <a:endParaRPr lang="en-US" dirty="0"/>
          </a:p>
          <a:p>
            <a:endParaRPr lang="en-US" dirty="0"/>
          </a:p>
          <a:p>
            <a:r>
              <a:rPr lang="en-US" b="1" dirty="0"/>
              <a:t>Solution: </a:t>
            </a:r>
          </a:p>
          <a:p>
            <a:r>
              <a:rPr lang="en-US" dirty="0"/>
              <a:t>Let </a:t>
            </a:r>
            <a:r>
              <a:rPr lang="en-US" i="1" dirty="0">
                <a:solidFill>
                  <a:srgbClr val="000099"/>
                </a:solidFill>
              </a:rPr>
              <a:t>g</a:t>
            </a:r>
            <a:r>
              <a:rPr lang="en-US" dirty="0">
                <a:solidFill>
                  <a:srgbClr val="000099"/>
                </a:solidFill>
              </a:rPr>
              <a:t>(</a:t>
            </a:r>
            <a:r>
              <a:rPr lang="en-US" i="1" dirty="0">
                <a:solidFill>
                  <a:srgbClr val="000099"/>
                </a:solidFill>
              </a:rPr>
              <a:t>x</a:t>
            </a:r>
            <a:r>
              <a:rPr lang="en-US" dirty="0">
                <a:solidFill>
                  <a:srgbClr val="000099"/>
                </a:solidFill>
              </a:rPr>
              <a:t>) = </a:t>
            </a:r>
            <a:r>
              <a:rPr lang="en-US" i="1" dirty="0">
                <a:solidFill>
                  <a:srgbClr val="000099"/>
                </a:solidFill>
              </a:rPr>
              <a:t>x</a:t>
            </a:r>
            <a:r>
              <a:rPr lang="en-US" baseline="30000" dirty="0">
                <a:solidFill>
                  <a:srgbClr val="000099"/>
                </a:solidFill>
              </a:rPr>
              <a:t>2 </a:t>
            </a:r>
            <a:r>
              <a:rPr lang="en-US" dirty="0">
                <a:solidFill>
                  <a:srgbClr val="000099"/>
                </a:solidFill>
              </a:rPr>
              <a:t>+ 3</a:t>
            </a:r>
            <a:r>
              <a:rPr lang="en-US" i="1" dirty="0">
                <a:solidFill>
                  <a:srgbClr val="000099"/>
                </a:solidFill>
              </a:rPr>
              <a:t>x</a:t>
            </a:r>
            <a:r>
              <a:rPr lang="en-US" dirty="0">
                <a:solidFill>
                  <a:srgbClr val="000099"/>
                </a:solidFill>
              </a:rPr>
              <a:t> </a:t>
            </a:r>
            <a:r>
              <a:rPr lang="en-US" dirty="0">
                <a:solidFill>
                  <a:srgbClr val="000099"/>
                </a:solidFill>
                <a:latin typeface="Symbol" pitchFamily="18" charset="2"/>
              </a:rPr>
              <a:t>-</a:t>
            </a:r>
            <a:r>
              <a:rPr lang="en-US" dirty="0">
                <a:solidFill>
                  <a:srgbClr val="000099"/>
                </a:solidFill>
              </a:rPr>
              <a:t> 7</a:t>
            </a:r>
            <a:r>
              <a:rPr lang="en-US" dirty="0"/>
              <a:t>.</a:t>
            </a:r>
            <a:r>
              <a:rPr lang="en-US" i="1" dirty="0"/>
              <a:t> </a:t>
            </a:r>
            <a:r>
              <a:rPr lang="en-US" dirty="0"/>
              <a:t>Then we can write</a:t>
            </a:r>
            <a:r>
              <a:rPr lang="en-US" i="1" dirty="0"/>
              <a:t> </a:t>
            </a:r>
            <a:endParaRPr lang="en-US" dirty="0"/>
          </a:p>
        </p:txBody>
      </p:sp>
      <p:graphicFrame>
        <p:nvGraphicFramePr>
          <p:cNvPr id="172034" name="Object 2"/>
          <p:cNvGraphicFramePr>
            <a:graphicFrameLocks noChangeAspect="1"/>
          </p:cNvGraphicFramePr>
          <p:nvPr>
            <p:extLst>
              <p:ext uri="{D42A27DB-BD31-4B8C-83A1-F6EECF244321}">
                <p14:modId xmlns:p14="http://schemas.microsoft.com/office/powerpoint/2010/main" val="1599438918"/>
              </p:ext>
            </p:extLst>
          </p:nvPr>
        </p:nvGraphicFramePr>
        <p:xfrm>
          <a:off x="2908300" y="2070100"/>
          <a:ext cx="3327400" cy="889000"/>
        </p:xfrm>
        <a:graphic>
          <a:graphicData uri="http://schemas.openxmlformats.org/presentationml/2006/ole">
            <mc:AlternateContent xmlns:mc="http://schemas.openxmlformats.org/markup-compatibility/2006">
              <mc:Choice xmlns:v="urn:schemas-microsoft-com:vml" Requires="v">
                <p:oleObj spid="_x0000_s9226" name="Equation" r:id="rId3" imgW="3327120" imgH="888840" progId="Equation.DSMT4">
                  <p:embed/>
                </p:oleObj>
              </mc:Choice>
              <mc:Fallback>
                <p:oleObj name="Equation" r:id="rId3" imgW="3327120" imgH="88884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300" y="2070100"/>
                        <a:ext cx="3327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extLst>
              <p:ext uri="{D42A27DB-BD31-4B8C-83A1-F6EECF244321}">
                <p14:modId xmlns:p14="http://schemas.microsoft.com/office/powerpoint/2010/main" val="966843387"/>
              </p:ext>
            </p:extLst>
          </p:nvPr>
        </p:nvGraphicFramePr>
        <p:xfrm>
          <a:off x="2921000" y="4584700"/>
          <a:ext cx="3302000" cy="749300"/>
        </p:xfrm>
        <a:graphic>
          <a:graphicData uri="http://schemas.openxmlformats.org/presentationml/2006/ole">
            <mc:AlternateContent xmlns:mc="http://schemas.openxmlformats.org/markup-compatibility/2006">
              <mc:Choice xmlns:v="urn:schemas-microsoft-com:vml" Requires="v">
                <p:oleObj spid="_x0000_s9227" name="Equation" r:id="rId5" imgW="3301920" imgH="749160" progId="Equation.DSMT4">
                  <p:embed/>
                </p:oleObj>
              </mc:Choice>
              <mc:Fallback>
                <p:oleObj name="Equation" r:id="rId5" imgW="3301920" imgH="74916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1000" y="4584700"/>
                        <a:ext cx="3302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Second Form of the Chain Rule (cont.)</a:t>
            </a:r>
          </a:p>
        </p:txBody>
      </p:sp>
      <p:sp>
        <p:nvSpPr>
          <p:cNvPr id="3" name="Content Placeholder 2"/>
          <p:cNvSpPr>
            <a:spLocks noGrp="1"/>
          </p:cNvSpPr>
          <p:nvPr>
            <p:ph idx="1"/>
          </p:nvPr>
        </p:nvSpPr>
        <p:spPr/>
        <p:txBody>
          <a:bodyPr/>
          <a:lstStyle/>
          <a:p>
            <a:r>
              <a:rPr lang="en-US" dirty="0"/>
              <a:t>Using the second form of the Chain Rule, we get </a:t>
            </a:r>
          </a:p>
        </p:txBody>
      </p:sp>
      <p:graphicFrame>
        <p:nvGraphicFramePr>
          <p:cNvPr id="173059" name="Object 3"/>
          <p:cNvGraphicFramePr>
            <a:graphicFrameLocks noChangeAspect="1"/>
          </p:cNvGraphicFramePr>
          <p:nvPr/>
        </p:nvGraphicFramePr>
        <p:xfrm>
          <a:off x="5181600" y="2209800"/>
          <a:ext cx="3733800" cy="1219200"/>
        </p:xfrm>
        <a:graphic>
          <a:graphicData uri="http://schemas.openxmlformats.org/presentationml/2006/ole">
            <mc:AlternateContent xmlns:mc="http://schemas.openxmlformats.org/markup-compatibility/2006">
              <mc:Choice xmlns:v="urn:schemas-microsoft-com:vml" Requires="v">
                <p:oleObj spid="_x0000_s10263" name="Equation" r:id="rId3" imgW="3733560" imgH="1218960" progId="Equation.DSMT4">
                  <p:embed/>
                </p:oleObj>
              </mc:Choice>
              <mc:Fallback>
                <p:oleObj name="Equation" r:id="rId3" imgW="3733560" imgH="121896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209800"/>
                        <a:ext cx="3733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nvGraphicFramePr>
        <p:xfrm>
          <a:off x="5181600" y="4337050"/>
          <a:ext cx="2997200" cy="368300"/>
        </p:xfrm>
        <a:graphic>
          <a:graphicData uri="http://schemas.openxmlformats.org/presentationml/2006/ole">
            <mc:AlternateContent xmlns:mc="http://schemas.openxmlformats.org/markup-compatibility/2006">
              <mc:Choice xmlns:v="urn:schemas-microsoft-com:vml" Requires="v">
                <p:oleObj spid="_x0000_s10264" name="Equation" r:id="rId5" imgW="2997200" imgH="368300" progId="Equation.DSMT4">
                  <p:embed/>
                </p:oleObj>
              </mc:Choice>
              <mc:Fallback>
                <p:oleObj name="Equation" r:id="rId5" imgW="2997200" imgH="3683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337050"/>
                        <a:ext cx="2997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914400" y="2057400"/>
          <a:ext cx="2857500" cy="838200"/>
        </p:xfrm>
        <a:graphic>
          <a:graphicData uri="http://schemas.openxmlformats.org/presentationml/2006/ole">
            <mc:AlternateContent xmlns:mc="http://schemas.openxmlformats.org/markup-compatibility/2006">
              <mc:Choice xmlns:v="urn:schemas-microsoft-com:vml" Requires="v">
                <p:oleObj spid="_x0000_s10265" name="Equation" r:id="rId7" imgW="2857320" imgH="838080" progId="Equation.DSMT4">
                  <p:embed/>
                </p:oleObj>
              </mc:Choice>
              <mc:Fallback>
                <p:oleObj name="Equation" r:id="rId7" imgW="285732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057400"/>
                        <a:ext cx="285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1371600" y="3018504"/>
          <a:ext cx="2794000" cy="863600"/>
        </p:xfrm>
        <a:graphic>
          <a:graphicData uri="http://schemas.openxmlformats.org/presentationml/2006/ole">
            <mc:AlternateContent xmlns:mc="http://schemas.openxmlformats.org/markup-compatibility/2006">
              <mc:Choice xmlns:v="urn:schemas-microsoft-com:vml" Requires="v">
                <p:oleObj spid="_x0000_s10266" name="Equation" r:id="rId9" imgW="2793960" imgH="863280" progId="Equation.DSMT4">
                  <p:embed/>
                </p:oleObj>
              </mc:Choice>
              <mc:Fallback>
                <p:oleObj name="Equation" r:id="rId9" imgW="2793960" imgH="863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1600" y="3018504"/>
                        <a:ext cx="2794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7"/>
          <p:cNvGraphicFramePr>
            <a:graphicFrameLocks noChangeAspect="1"/>
          </p:cNvGraphicFramePr>
          <p:nvPr/>
        </p:nvGraphicFramePr>
        <p:xfrm>
          <a:off x="1371600" y="3991896"/>
          <a:ext cx="3644900" cy="889000"/>
        </p:xfrm>
        <a:graphic>
          <a:graphicData uri="http://schemas.openxmlformats.org/presentationml/2006/ole">
            <mc:AlternateContent xmlns:mc="http://schemas.openxmlformats.org/markup-compatibility/2006">
              <mc:Choice xmlns:v="urn:schemas-microsoft-com:vml" Requires="v">
                <p:oleObj spid="_x0000_s10267" name="Equation" r:id="rId11" imgW="3644640" imgH="888840" progId="Equation.DSMT4">
                  <p:embed/>
                </p:oleObj>
              </mc:Choice>
              <mc:Fallback>
                <p:oleObj name="Equation" r:id="rId11" imgW="3644640" imgH="8888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3991896"/>
                        <a:ext cx="3644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Second Form of the Chain Rule</a:t>
            </a:r>
          </a:p>
        </p:txBody>
      </p:sp>
      <p:sp>
        <p:nvSpPr>
          <p:cNvPr id="3" name="Content Placeholder 2"/>
          <p:cNvSpPr>
            <a:spLocks noGrp="1"/>
          </p:cNvSpPr>
          <p:nvPr>
            <p:ph idx="1"/>
          </p:nvPr>
        </p:nvSpPr>
        <p:spPr/>
        <p:txBody>
          <a:bodyPr/>
          <a:lstStyle/>
          <a:p>
            <a:r>
              <a:rPr lang="en-US" dirty="0"/>
              <a:t>Determine </a:t>
            </a:r>
            <a:r>
              <a:rPr lang="en-US" i="1" dirty="0">
                <a:solidFill>
                  <a:srgbClr val="0000FF"/>
                </a:solidFill>
              </a:rPr>
              <a:t>h′</a:t>
            </a:r>
            <a:r>
              <a:rPr lang="en-US" dirty="0">
                <a:solidFill>
                  <a:srgbClr val="0000FF"/>
                </a:solidFill>
              </a:rPr>
              <a:t>(5) </a:t>
            </a:r>
            <a:r>
              <a:rPr lang="en-US" dirty="0"/>
              <a:t>if</a:t>
            </a:r>
            <a:r>
              <a:rPr lang="en-US" i="1" dirty="0"/>
              <a:t> </a:t>
            </a:r>
            <a:r>
              <a:rPr lang="en-US" dirty="0"/>
              <a:t> </a:t>
            </a:r>
          </a:p>
          <a:p>
            <a:r>
              <a:rPr lang="en-US" b="1" dirty="0"/>
              <a:t>Solution: </a:t>
            </a:r>
            <a:endParaRPr lang="en-US" dirty="0"/>
          </a:p>
        </p:txBody>
      </p:sp>
      <p:graphicFrame>
        <p:nvGraphicFramePr>
          <p:cNvPr id="174082" name="Object 2"/>
          <p:cNvGraphicFramePr>
            <a:graphicFrameLocks noChangeAspect="1"/>
          </p:cNvGraphicFramePr>
          <p:nvPr>
            <p:extLst>
              <p:ext uri="{D42A27DB-BD31-4B8C-83A1-F6EECF244321}">
                <p14:modId xmlns:p14="http://schemas.microsoft.com/office/powerpoint/2010/main" val="67100043"/>
              </p:ext>
            </p:extLst>
          </p:nvPr>
        </p:nvGraphicFramePr>
        <p:xfrm>
          <a:off x="3181350" y="1247775"/>
          <a:ext cx="3162300" cy="647700"/>
        </p:xfrm>
        <a:graphic>
          <a:graphicData uri="http://schemas.openxmlformats.org/presentationml/2006/ole">
            <mc:AlternateContent xmlns:mc="http://schemas.openxmlformats.org/markup-compatibility/2006">
              <mc:Choice xmlns:v="urn:schemas-microsoft-com:vml" Requires="v">
                <p:oleObj spid="_x0000_s11312" name="Equation" r:id="rId3" imgW="3162240" imgH="647640" progId="Equation.DSMT4">
                  <p:embed/>
                </p:oleObj>
              </mc:Choice>
              <mc:Fallback>
                <p:oleObj name="Equation" r:id="rId3" imgW="3162240" imgH="647640"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1247775"/>
                        <a:ext cx="31623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extLst>
              <p:ext uri="{D42A27DB-BD31-4B8C-83A1-F6EECF244321}">
                <p14:modId xmlns:p14="http://schemas.microsoft.com/office/powerpoint/2010/main" val="1599874327"/>
              </p:ext>
            </p:extLst>
          </p:nvPr>
        </p:nvGraphicFramePr>
        <p:xfrm>
          <a:off x="6692900" y="5020556"/>
          <a:ext cx="2374900" cy="749300"/>
        </p:xfrm>
        <a:graphic>
          <a:graphicData uri="http://schemas.openxmlformats.org/presentationml/2006/ole">
            <mc:AlternateContent xmlns:mc="http://schemas.openxmlformats.org/markup-compatibility/2006">
              <mc:Choice xmlns:v="urn:schemas-microsoft-com:vml" Requires="v">
                <p:oleObj spid="_x0000_s11313" name="Equation" r:id="rId5" imgW="2374900" imgH="749300" progId="Equation.DSMT4">
                  <p:embed/>
                </p:oleObj>
              </mc:Choice>
              <mc:Fallback>
                <p:oleObj name="Equation" r:id="rId5" imgW="2374900" imgH="749300" progId="Equation.DSMT4">
                  <p:embed/>
                  <p:pic>
                    <p:nvPicPr>
                      <p:cNvPr id="0" name="Object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2900" y="5020556"/>
                        <a:ext cx="2374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0" name="Object 6"/>
          <p:cNvGraphicFramePr>
            <a:graphicFrameLocks noChangeAspect="1"/>
          </p:cNvGraphicFramePr>
          <p:nvPr/>
        </p:nvGraphicFramePr>
        <p:xfrm>
          <a:off x="510048" y="2376948"/>
          <a:ext cx="7353300" cy="546100"/>
        </p:xfrm>
        <a:graphic>
          <a:graphicData uri="http://schemas.openxmlformats.org/presentationml/2006/ole">
            <mc:AlternateContent xmlns:mc="http://schemas.openxmlformats.org/markup-compatibility/2006">
              <mc:Choice xmlns:v="urn:schemas-microsoft-com:vml" Requires="v">
                <p:oleObj spid="_x0000_s11314" name="Equation" r:id="rId7" imgW="7353000" imgH="545760" progId="Equation.DSMT4">
                  <p:embed/>
                </p:oleObj>
              </mc:Choice>
              <mc:Fallback>
                <p:oleObj name="Equation" r:id="rId7" imgW="7353000" imgH="5457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048" y="2376948"/>
                        <a:ext cx="73533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914400" y="3030792"/>
          <a:ext cx="3225800" cy="546100"/>
        </p:xfrm>
        <a:graphic>
          <a:graphicData uri="http://schemas.openxmlformats.org/presentationml/2006/ole">
            <mc:AlternateContent xmlns:mc="http://schemas.openxmlformats.org/markup-compatibility/2006">
              <mc:Choice xmlns:v="urn:schemas-microsoft-com:vml" Requires="v">
                <p:oleObj spid="_x0000_s11315" name="Equation" r:id="rId9" imgW="3225600" imgH="545760" progId="Equation.DSMT4">
                  <p:embed/>
                </p:oleObj>
              </mc:Choice>
              <mc:Fallback>
                <p:oleObj name="Equation" r:id="rId9" imgW="3225600" imgH="54576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 y="3030792"/>
                        <a:ext cx="32258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1708757" y="3640392"/>
          <a:ext cx="2425700" cy="609600"/>
        </p:xfrm>
        <a:graphic>
          <a:graphicData uri="http://schemas.openxmlformats.org/presentationml/2006/ole">
            <mc:AlternateContent xmlns:mc="http://schemas.openxmlformats.org/markup-compatibility/2006">
              <mc:Choice xmlns:v="urn:schemas-microsoft-com:vml" Requires="v">
                <p:oleObj spid="_x0000_s11316" name="Equation" r:id="rId11" imgW="2425680" imgH="609480" progId="Equation.DSMT4">
                  <p:embed/>
                </p:oleObj>
              </mc:Choice>
              <mc:Fallback>
                <p:oleObj name="Equation" r:id="rId11" imgW="2425680" imgH="6094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8757" y="3640392"/>
                        <a:ext cx="2425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4267200" y="3610896"/>
          <a:ext cx="3848100" cy="635000"/>
        </p:xfrm>
        <a:graphic>
          <a:graphicData uri="http://schemas.openxmlformats.org/presentationml/2006/ole">
            <mc:AlternateContent xmlns:mc="http://schemas.openxmlformats.org/markup-compatibility/2006">
              <mc:Choice xmlns:v="urn:schemas-microsoft-com:vml" Requires="v">
                <p:oleObj spid="_x0000_s11317" name="Equation" r:id="rId13" imgW="3848040" imgH="634680" progId="Equation.DSMT4">
                  <p:embed/>
                </p:oleObj>
              </mc:Choice>
              <mc:Fallback>
                <p:oleObj name="Equation" r:id="rId13" imgW="3848040" imgH="6346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3610896"/>
                        <a:ext cx="38481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10"/>
          <p:cNvGraphicFramePr>
            <a:graphicFrameLocks noChangeAspect="1"/>
          </p:cNvGraphicFramePr>
          <p:nvPr/>
        </p:nvGraphicFramePr>
        <p:xfrm>
          <a:off x="692150" y="4387850"/>
          <a:ext cx="1625600" cy="330200"/>
        </p:xfrm>
        <a:graphic>
          <a:graphicData uri="http://schemas.openxmlformats.org/presentationml/2006/ole">
            <mc:AlternateContent xmlns:mc="http://schemas.openxmlformats.org/markup-compatibility/2006">
              <mc:Choice xmlns:v="urn:schemas-microsoft-com:vml" Requires="v">
                <p:oleObj spid="_x0000_s11318" name="Equation" r:id="rId15" imgW="1625400" imgH="330120" progId="Equation.DSMT4">
                  <p:embed/>
                </p:oleObj>
              </mc:Choice>
              <mc:Fallback>
                <p:oleObj name="Equation" r:id="rId15" imgW="1625400" imgH="33012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150" y="4387850"/>
                        <a:ext cx="162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11"/>
          <p:cNvGraphicFramePr>
            <a:graphicFrameLocks noChangeAspect="1"/>
          </p:cNvGraphicFramePr>
          <p:nvPr/>
        </p:nvGraphicFramePr>
        <p:xfrm>
          <a:off x="838200" y="4915349"/>
          <a:ext cx="1155700" cy="393700"/>
        </p:xfrm>
        <a:graphic>
          <a:graphicData uri="http://schemas.openxmlformats.org/presentationml/2006/ole">
            <mc:AlternateContent xmlns:mc="http://schemas.openxmlformats.org/markup-compatibility/2006">
              <mc:Choice xmlns:v="urn:schemas-microsoft-com:vml" Requires="v">
                <p:oleObj spid="_x0000_s11319" name="Equation" r:id="rId17" imgW="1155600" imgH="393480" progId="Equation.DSMT4">
                  <p:embed/>
                </p:oleObj>
              </mc:Choice>
              <mc:Fallback>
                <p:oleObj name="Equation" r:id="rId17" imgW="1155600" imgH="3934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 y="4915349"/>
                        <a:ext cx="1155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6" name="Object 12"/>
          <p:cNvGraphicFramePr>
            <a:graphicFrameLocks noChangeAspect="1"/>
          </p:cNvGraphicFramePr>
          <p:nvPr/>
        </p:nvGraphicFramePr>
        <p:xfrm>
          <a:off x="2111022" y="4800600"/>
          <a:ext cx="4267200" cy="622300"/>
        </p:xfrm>
        <a:graphic>
          <a:graphicData uri="http://schemas.openxmlformats.org/presentationml/2006/ole">
            <mc:AlternateContent xmlns:mc="http://schemas.openxmlformats.org/markup-compatibility/2006">
              <mc:Choice xmlns:v="urn:schemas-microsoft-com:vml" Requires="v">
                <p:oleObj spid="_x0000_s11320" name="Equation" r:id="rId19" imgW="4267080" imgH="622080" progId="Equation.DSMT4">
                  <p:embed/>
                </p:oleObj>
              </mc:Choice>
              <mc:Fallback>
                <p:oleObj name="Equation" r:id="rId19" imgW="4267080" imgH="62208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11022" y="4800600"/>
                        <a:ext cx="4267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7" name="Object 13"/>
          <p:cNvGraphicFramePr>
            <a:graphicFrameLocks noChangeAspect="1"/>
          </p:cNvGraphicFramePr>
          <p:nvPr/>
        </p:nvGraphicFramePr>
        <p:xfrm>
          <a:off x="2122311" y="5416550"/>
          <a:ext cx="1676400" cy="533400"/>
        </p:xfrm>
        <a:graphic>
          <a:graphicData uri="http://schemas.openxmlformats.org/presentationml/2006/ole">
            <mc:AlternateContent xmlns:mc="http://schemas.openxmlformats.org/markup-compatibility/2006">
              <mc:Choice xmlns:v="urn:schemas-microsoft-com:vml" Requires="v">
                <p:oleObj spid="_x0000_s11321" name="Equation" r:id="rId21" imgW="1676160" imgH="533160" progId="Equation.DSMT4">
                  <p:embed/>
                </p:oleObj>
              </mc:Choice>
              <mc:Fallback>
                <p:oleObj name="Equation" r:id="rId21" imgW="1676160" imgH="53316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22311" y="5416550"/>
                        <a:ext cx="1676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8" name="Object 14"/>
          <p:cNvGraphicFramePr>
            <a:graphicFrameLocks noChangeAspect="1"/>
          </p:cNvGraphicFramePr>
          <p:nvPr/>
        </p:nvGraphicFramePr>
        <p:xfrm>
          <a:off x="3877733" y="5559463"/>
          <a:ext cx="1193800" cy="292100"/>
        </p:xfrm>
        <a:graphic>
          <a:graphicData uri="http://schemas.openxmlformats.org/presentationml/2006/ole">
            <mc:AlternateContent xmlns:mc="http://schemas.openxmlformats.org/markup-compatibility/2006">
              <mc:Choice xmlns:v="urn:schemas-microsoft-com:vml" Requires="v">
                <p:oleObj spid="_x0000_s11322" name="Equation" r:id="rId23" imgW="1193760" imgH="291960" progId="Equation.DSMT4">
                  <p:embed/>
                </p:oleObj>
              </mc:Choice>
              <mc:Fallback>
                <p:oleObj name="Equation" r:id="rId23" imgW="1193760" imgH="2919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877733" y="5559463"/>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0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27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General Power Rule</a:t>
            </a:r>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a:solidFill>
                  <a:srgbClr val="000000"/>
                </a:solidFill>
              </a:rPr>
              <a:t>The General Power Rule</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endParaRPr lang="en-US" dirty="0"/>
          </a:p>
        </p:txBody>
      </p:sp>
      <p:graphicFrame>
        <p:nvGraphicFramePr>
          <p:cNvPr id="175106" name="Object 2"/>
          <p:cNvGraphicFramePr>
            <a:graphicFrameLocks noChangeAspect="1"/>
          </p:cNvGraphicFramePr>
          <p:nvPr/>
        </p:nvGraphicFramePr>
        <p:xfrm>
          <a:off x="528638" y="1919748"/>
          <a:ext cx="2806700" cy="596900"/>
        </p:xfrm>
        <a:graphic>
          <a:graphicData uri="http://schemas.openxmlformats.org/presentationml/2006/ole">
            <mc:AlternateContent xmlns:mc="http://schemas.openxmlformats.org/markup-compatibility/2006">
              <mc:Choice xmlns:v="urn:schemas-microsoft-com:vml" Requires="v">
                <p:oleObj spid="_x0000_s12302" name="Equation" r:id="rId3" imgW="2806700" imgH="596900" progId="Equation.DSMT4">
                  <p:embed/>
                </p:oleObj>
              </mc:Choice>
              <mc:Fallback>
                <p:oleObj name="Equation" r:id="rId3" imgW="2806700" imgH="596900"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1919748"/>
                        <a:ext cx="2806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7" name="Object 3"/>
          <p:cNvGraphicFramePr>
            <a:graphicFrameLocks noChangeAspect="1"/>
          </p:cNvGraphicFramePr>
          <p:nvPr>
            <p:extLst>
              <p:ext uri="{D42A27DB-BD31-4B8C-83A1-F6EECF244321}">
                <p14:modId xmlns:p14="http://schemas.microsoft.com/office/powerpoint/2010/main" val="3359226472"/>
              </p:ext>
            </p:extLst>
          </p:nvPr>
        </p:nvGraphicFramePr>
        <p:xfrm>
          <a:off x="2851150" y="2757948"/>
          <a:ext cx="3441700" cy="838200"/>
        </p:xfrm>
        <a:graphic>
          <a:graphicData uri="http://schemas.openxmlformats.org/presentationml/2006/ole">
            <mc:AlternateContent xmlns:mc="http://schemas.openxmlformats.org/markup-compatibility/2006">
              <mc:Choice xmlns:v="urn:schemas-microsoft-com:vml" Requires="v">
                <p:oleObj spid="_x0000_s12303" name="Equation" r:id="rId5" imgW="3441600" imgH="838080" progId="Equation.DSMT4">
                  <p:embed/>
                </p:oleObj>
              </mc:Choice>
              <mc:Fallback>
                <p:oleObj name="Equation" r:id="rId5" imgW="3441600" imgH="838080"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150" y="2757948"/>
                        <a:ext cx="344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08" name="Object 4"/>
          <p:cNvGraphicFramePr>
            <a:graphicFrameLocks noChangeAspect="1"/>
          </p:cNvGraphicFramePr>
          <p:nvPr/>
        </p:nvGraphicFramePr>
        <p:xfrm>
          <a:off x="528638" y="4053348"/>
          <a:ext cx="3822700" cy="469900"/>
        </p:xfrm>
        <a:graphic>
          <a:graphicData uri="http://schemas.openxmlformats.org/presentationml/2006/ole">
            <mc:AlternateContent xmlns:mc="http://schemas.openxmlformats.org/markup-compatibility/2006">
              <mc:Choice xmlns:v="urn:schemas-microsoft-com:vml" Requires="v">
                <p:oleObj spid="_x0000_s12304" name="Equation" r:id="rId7" imgW="3822700" imgH="469900" progId="Equation.DSMT4">
                  <p:embed/>
                </p:oleObj>
              </mc:Choice>
              <mc:Fallback>
                <p:oleObj name="Equation" r:id="rId7" imgW="3822700" imgH="469900"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638" y="4053348"/>
                        <a:ext cx="382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General Power Rule</a:t>
            </a:r>
          </a:p>
        </p:txBody>
      </p:sp>
      <p:sp>
        <p:nvSpPr>
          <p:cNvPr id="3" name="Content Placeholder 2"/>
          <p:cNvSpPr>
            <a:spLocks noGrp="1"/>
          </p:cNvSpPr>
          <p:nvPr>
            <p:ph idx="1"/>
          </p:nvPr>
        </p:nvSpPr>
        <p:spPr>
          <a:xfrm>
            <a:off x="457200" y="1280160"/>
            <a:ext cx="8229600" cy="2720745"/>
          </a:xfrm>
          <a:noFill/>
          <a:ln w="28575">
            <a:solidFill>
              <a:srgbClr val="FF0000"/>
            </a:solidFill>
          </a:ln>
        </p:spPr>
        <p:txBody>
          <a:bodyPr>
            <a:spAutoFit/>
          </a:bodyPr>
          <a:lstStyle/>
          <a:p>
            <a:pPr algn="ctr">
              <a:tabLst>
                <a:tab pos="463550" algn="l"/>
              </a:tabLst>
            </a:pPr>
            <a:r>
              <a:rPr lang="en-US" b="1" dirty="0">
                <a:solidFill>
                  <a:srgbClr val="000000"/>
                </a:solidFill>
              </a:rPr>
              <a:t>Notes</a:t>
            </a:r>
          </a:p>
          <a:p>
            <a:pPr>
              <a:tabLst>
                <a:tab pos="463550" algn="l"/>
              </a:tabLst>
            </a:pPr>
            <a:r>
              <a:rPr lang="en-US" dirty="0">
                <a:solidFill>
                  <a:srgbClr val="000000"/>
                </a:solidFill>
              </a:rPr>
              <a:t>When using the General Power Rule, remember the order of steps: </a:t>
            </a:r>
          </a:p>
          <a:p>
            <a:pPr>
              <a:tabLst>
                <a:tab pos="463550" algn="l"/>
              </a:tabLst>
            </a:pPr>
            <a:r>
              <a:rPr lang="en-US" b="1" dirty="0">
                <a:solidFill>
                  <a:srgbClr val="000000"/>
                </a:solidFill>
              </a:rPr>
              <a:t>1.	</a:t>
            </a:r>
            <a:r>
              <a:rPr lang="en-US" dirty="0">
                <a:solidFill>
                  <a:srgbClr val="000000"/>
                </a:solidFill>
              </a:rPr>
              <a:t>First apply the Power Rule to</a:t>
            </a:r>
            <a:r>
              <a:rPr lang="en-US" b="1" i="1" dirty="0">
                <a:solidFill>
                  <a:srgbClr val="000000"/>
                </a:solidFill>
              </a:rPr>
              <a:t> </a:t>
            </a:r>
          </a:p>
          <a:p>
            <a:pPr>
              <a:lnSpc>
                <a:spcPct val="150000"/>
              </a:lnSpc>
              <a:tabLst>
                <a:tab pos="463550" algn="l"/>
              </a:tabLst>
            </a:pPr>
            <a:r>
              <a:rPr lang="en-US" b="1" dirty="0">
                <a:solidFill>
                  <a:srgbClr val="000000"/>
                </a:solidFill>
              </a:rPr>
              <a:t>2.	</a:t>
            </a:r>
            <a:r>
              <a:rPr lang="en-US" dirty="0">
                <a:solidFill>
                  <a:srgbClr val="000000"/>
                </a:solidFill>
              </a:rPr>
              <a:t>Then multiply by the derivative of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a:t>
            </a:r>
            <a:endParaRPr lang="en-US" dirty="0">
              <a:solidFill>
                <a:srgbClr val="000000"/>
              </a:solidFill>
            </a:endParaRPr>
          </a:p>
        </p:txBody>
      </p:sp>
      <p:graphicFrame>
        <p:nvGraphicFramePr>
          <p:cNvPr id="176130" name="Object 2"/>
          <p:cNvGraphicFramePr>
            <a:graphicFrameLocks noChangeAspect="1"/>
          </p:cNvGraphicFramePr>
          <p:nvPr/>
        </p:nvGraphicFramePr>
        <p:xfrm>
          <a:off x="5245100" y="2673918"/>
          <a:ext cx="1231900" cy="596900"/>
        </p:xfrm>
        <a:graphic>
          <a:graphicData uri="http://schemas.openxmlformats.org/presentationml/2006/ole">
            <mc:AlternateContent xmlns:mc="http://schemas.openxmlformats.org/markup-compatibility/2006">
              <mc:Choice xmlns:v="urn:schemas-microsoft-com:vml" Requires="v">
                <p:oleObj spid="_x0000_s13318" name="Equation" r:id="rId3" imgW="1231900" imgH="596900" progId="Equation.DSMT4">
                  <p:embed/>
                </p:oleObj>
              </mc:Choice>
              <mc:Fallback>
                <p:oleObj name="Equation" r:id="rId3" imgW="1231900" imgH="59690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100" y="2673918"/>
                        <a:ext cx="1231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a:t>
            </a:r>
          </a:p>
        </p:txBody>
      </p:sp>
      <p:sp>
        <p:nvSpPr>
          <p:cNvPr id="3" name="Content Placeholder 2"/>
          <p:cNvSpPr>
            <a:spLocks noGrp="1"/>
          </p:cNvSpPr>
          <p:nvPr>
            <p:ph idx="1"/>
          </p:nvPr>
        </p:nvSpPr>
        <p:spPr/>
        <p:txBody>
          <a:bodyPr/>
          <a:lstStyle/>
          <a:p>
            <a:r>
              <a:rPr lang="en-US" dirty="0"/>
              <a:t>Using the General Power Rule, find the derivative of each of the following functions.</a:t>
            </a:r>
          </a:p>
          <a:p>
            <a:endParaRPr lang="en-US" dirty="0"/>
          </a:p>
          <a:p>
            <a:endParaRPr lang="en-US" dirty="0"/>
          </a:p>
          <a:p>
            <a:pPr>
              <a:spcBef>
                <a:spcPts val="0"/>
              </a:spcBef>
            </a:pPr>
            <a:r>
              <a:rPr lang="en-US" b="1" dirty="0"/>
              <a:t>Solution: </a:t>
            </a:r>
            <a:r>
              <a:rPr lang="en-US" dirty="0"/>
              <a:t>Here</a:t>
            </a:r>
          </a:p>
        </p:txBody>
      </p:sp>
      <p:graphicFrame>
        <p:nvGraphicFramePr>
          <p:cNvPr id="177154" name="Object 2"/>
          <p:cNvGraphicFramePr>
            <a:graphicFrameLocks noChangeAspect="1"/>
          </p:cNvGraphicFramePr>
          <p:nvPr/>
        </p:nvGraphicFramePr>
        <p:xfrm>
          <a:off x="528638" y="2362200"/>
          <a:ext cx="2413000" cy="635000"/>
        </p:xfrm>
        <a:graphic>
          <a:graphicData uri="http://schemas.openxmlformats.org/presentationml/2006/ole">
            <mc:AlternateContent xmlns:mc="http://schemas.openxmlformats.org/markup-compatibility/2006">
              <mc:Choice xmlns:v="urn:schemas-microsoft-com:vml" Requires="v">
                <p:oleObj spid="_x0000_s14359" name="Equation" r:id="rId3" imgW="2413000" imgH="635000" progId="Equation.DSMT4">
                  <p:embed/>
                </p:oleObj>
              </mc:Choice>
              <mc:Fallback>
                <p:oleObj name="Equation" r:id="rId3" imgW="2413000" imgH="635000"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2362200"/>
                        <a:ext cx="2413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5" name="Object 3"/>
          <p:cNvGraphicFramePr>
            <a:graphicFrameLocks noChangeAspect="1"/>
          </p:cNvGraphicFramePr>
          <p:nvPr>
            <p:extLst>
              <p:ext uri="{D42A27DB-BD31-4B8C-83A1-F6EECF244321}">
                <p14:modId xmlns:p14="http://schemas.microsoft.com/office/powerpoint/2010/main" val="3227454611"/>
              </p:ext>
            </p:extLst>
          </p:nvPr>
        </p:nvGraphicFramePr>
        <p:xfrm>
          <a:off x="2748629" y="3200400"/>
          <a:ext cx="5626100" cy="495300"/>
        </p:xfrm>
        <a:graphic>
          <a:graphicData uri="http://schemas.openxmlformats.org/presentationml/2006/ole">
            <mc:AlternateContent xmlns:mc="http://schemas.openxmlformats.org/markup-compatibility/2006">
              <mc:Choice xmlns:v="urn:schemas-microsoft-com:vml" Requires="v">
                <p:oleObj spid="_x0000_s14360" name="Equation" r:id="rId5" imgW="5626080" imgH="495000" progId="Equation.DSMT4">
                  <p:embed/>
                </p:oleObj>
              </mc:Choice>
              <mc:Fallback>
                <p:oleObj name="Equation" r:id="rId5" imgW="5626080" imgH="495000"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8629" y="3200400"/>
                        <a:ext cx="5626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638800" y="3962400"/>
            <a:ext cx="3383280" cy="1938992"/>
          </a:xfrm>
          <a:prstGeom prst="rect">
            <a:avLst/>
          </a:prstGeom>
        </p:spPr>
        <p:txBody>
          <a:bodyPr>
            <a:spAutoFit/>
          </a:bodyPr>
          <a:lstStyle/>
          <a:p>
            <a:r>
              <a:rPr lang="en-US" sz="2000" dirty="0">
                <a:solidFill>
                  <a:srgbClr val="008080"/>
                </a:solidFill>
              </a:rPr>
              <a:t>Substitute the following values into the General Power Rule:</a:t>
            </a:r>
          </a:p>
          <a:p>
            <a:r>
              <a:rPr lang="en-US" sz="2000" i="1" dirty="0">
                <a:solidFill>
                  <a:srgbClr val="008080"/>
                </a:solidFill>
              </a:rPr>
              <a:t>n </a:t>
            </a:r>
            <a:r>
              <a:rPr lang="en-US" sz="2000" dirty="0">
                <a:solidFill>
                  <a:srgbClr val="008080"/>
                </a:solidFill>
              </a:rPr>
              <a:t>= 10,</a:t>
            </a:r>
          </a:p>
          <a:p>
            <a:r>
              <a:rPr lang="en-US" sz="2000" i="1" dirty="0">
                <a:solidFill>
                  <a:srgbClr val="FF00FF"/>
                </a:solidFill>
              </a:rPr>
              <a:t>g</a:t>
            </a:r>
            <a:r>
              <a:rPr lang="en-US" sz="2000" dirty="0">
                <a:solidFill>
                  <a:srgbClr val="FF00FF"/>
                </a:solidFill>
              </a:rPr>
              <a:t>(</a:t>
            </a:r>
            <a:r>
              <a:rPr lang="en-US" sz="2000" i="1" dirty="0">
                <a:solidFill>
                  <a:srgbClr val="FF00FF"/>
                </a:solidFill>
              </a:rPr>
              <a:t>x</a:t>
            </a:r>
            <a:r>
              <a:rPr lang="en-US" sz="2000" dirty="0">
                <a:solidFill>
                  <a:srgbClr val="FF00FF"/>
                </a:solidFill>
              </a:rPr>
              <a:t>)</a:t>
            </a:r>
            <a:r>
              <a:rPr lang="en-US" sz="2000" i="1" dirty="0">
                <a:solidFill>
                  <a:srgbClr val="FF00FF"/>
                </a:solidFill>
              </a:rPr>
              <a:t> </a:t>
            </a:r>
            <a:r>
              <a:rPr lang="en-US" sz="2000" dirty="0">
                <a:solidFill>
                  <a:srgbClr val="FF00FF"/>
                </a:solidFill>
              </a:rPr>
              <a:t>=</a:t>
            </a:r>
            <a:r>
              <a:rPr lang="en-US" sz="2000" i="1" dirty="0">
                <a:solidFill>
                  <a:srgbClr val="FF00FF"/>
                </a:solidFill>
              </a:rPr>
              <a:t> x</a:t>
            </a:r>
            <a:r>
              <a:rPr lang="en-US" sz="2000" baseline="30000" dirty="0">
                <a:solidFill>
                  <a:srgbClr val="FF00FF"/>
                </a:solidFill>
              </a:rPr>
              <a:t>2</a:t>
            </a:r>
            <a:r>
              <a:rPr lang="en-US" sz="2000" i="1" dirty="0">
                <a:solidFill>
                  <a:srgbClr val="FF00FF"/>
                </a:solidFill>
              </a:rPr>
              <a:t> </a:t>
            </a:r>
            <a:r>
              <a:rPr lang="en-US" sz="2000" dirty="0">
                <a:solidFill>
                  <a:srgbClr val="FF00FF"/>
                </a:solidFill>
              </a:rPr>
              <a:t>+ 8</a:t>
            </a:r>
            <a:r>
              <a:rPr lang="en-US" sz="2000" i="1" dirty="0">
                <a:solidFill>
                  <a:srgbClr val="FF00FF"/>
                </a:solidFill>
              </a:rPr>
              <a:t>x</a:t>
            </a:r>
            <a:r>
              <a:rPr lang="en-US" sz="2000" dirty="0">
                <a:solidFill>
                  <a:srgbClr val="008080"/>
                </a:solidFill>
              </a:rPr>
              <a:t> </a:t>
            </a:r>
            <a:r>
              <a:rPr lang="en-US" sz="2000" i="1" dirty="0">
                <a:solidFill>
                  <a:srgbClr val="008080"/>
                </a:solidFill>
              </a:rPr>
              <a:t>,</a:t>
            </a:r>
          </a:p>
          <a:p>
            <a:r>
              <a:rPr lang="en-US" sz="2000" i="1" dirty="0">
                <a:solidFill>
                  <a:srgbClr val="008080"/>
                </a:solidFill>
              </a:rPr>
              <a:t>n − </a:t>
            </a:r>
            <a:r>
              <a:rPr lang="en-US" sz="2000" dirty="0">
                <a:solidFill>
                  <a:srgbClr val="008080"/>
                </a:solidFill>
              </a:rPr>
              <a:t>1 = 9,</a:t>
            </a:r>
          </a:p>
          <a:p>
            <a:r>
              <a:rPr lang="en-US" sz="2000" i="1" dirty="0">
                <a:solidFill>
                  <a:srgbClr val="009900"/>
                </a:solidFill>
              </a:rPr>
              <a:t>g′</a:t>
            </a:r>
            <a:r>
              <a:rPr lang="en-US" sz="2000" dirty="0">
                <a:solidFill>
                  <a:srgbClr val="009900"/>
                </a:solidFill>
              </a:rPr>
              <a:t>(</a:t>
            </a:r>
            <a:r>
              <a:rPr lang="en-US" sz="2000" i="1" dirty="0">
                <a:solidFill>
                  <a:srgbClr val="009900"/>
                </a:solidFill>
              </a:rPr>
              <a:t>x</a:t>
            </a:r>
            <a:r>
              <a:rPr lang="en-US" sz="2000" dirty="0">
                <a:solidFill>
                  <a:srgbClr val="009900"/>
                </a:solidFill>
              </a:rPr>
              <a:t>)</a:t>
            </a:r>
            <a:r>
              <a:rPr lang="en-US" sz="2000" i="1" dirty="0">
                <a:solidFill>
                  <a:srgbClr val="009900"/>
                </a:solidFill>
              </a:rPr>
              <a:t> </a:t>
            </a:r>
            <a:r>
              <a:rPr lang="en-US" sz="2000" dirty="0">
                <a:solidFill>
                  <a:srgbClr val="009900"/>
                </a:solidFill>
              </a:rPr>
              <a:t>= 2</a:t>
            </a:r>
            <a:r>
              <a:rPr lang="en-US" sz="2000" i="1" dirty="0">
                <a:solidFill>
                  <a:srgbClr val="009900"/>
                </a:solidFill>
              </a:rPr>
              <a:t>x </a:t>
            </a:r>
            <a:r>
              <a:rPr lang="en-US" sz="2000" dirty="0">
                <a:solidFill>
                  <a:srgbClr val="009900"/>
                </a:solidFill>
              </a:rPr>
              <a:t>+ 8</a:t>
            </a:r>
            <a:r>
              <a:rPr lang="en-US" sz="2000" dirty="0">
                <a:solidFill>
                  <a:srgbClr val="008080"/>
                </a:solidFill>
              </a:rPr>
              <a:t>.</a:t>
            </a:r>
          </a:p>
        </p:txBody>
      </p:sp>
      <p:graphicFrame>
        <p:nvGraphicFramePr>
          <p:cNvPr id="14341" name="Object 5"/>
          <p:cNvGraphicFramePr>
            <a:graphicFrameLocks noChangeAspect="1"/>
          </p:cNvGraphicFramePr>
          <p:nvPr/>
        </p:nvGraphicFramePr>
        <p:xfrm>
          <a:off x="1570704" y="3991896"/>
          <a:ext cx="444500" cy="838200"/>
        </p:xfrm>
        <a:graphic>
          <a:graphicData uri="http://schemas.openxmlformats.org/presentationml/2006/ole">
            <mc:AlternateContent xmlns:mc="http://schemas.openxmlformats.org/markup-compatibility/2006">
              <mc:Choice xmlns:v="urn:schemas-microsoft-com:vml" Requires="v">
                <p:oleObj spid="_x0000_s14361" name="Equation" r:id="rId7" imgW="444240" imgH="838080" progId="Equation.DSMT4">
                  <p:embed/>
                </p:oleObj>
              </mc:Choice>
              <mc:Fallback>
                <p:oleObj name="Equation" r:id="rId7" imgW="44424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704" y="3991896"/>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042652" y="4114800"/>
          <a:ext cx="2743200" cy="596900"/>
        </p:xfrm>
        <a:graphic>
          <a:graphicData uri="http://schemas.openxmlformats.org/presentationml/2006/ole">
            <mc:AlternateContent xmlns:mc="http://schemas.openxmlformats.org/markup-compatibility/2006">
              <mc:Choice xmlns:v="urn:schemas-microsoft-com:vml" Requires="v">
                <p:oleObj spid="_x0000_s14362" name="Equation" r:id="rId9" imgW="2743200" imgH="596880" progId="Equation.DSMT4">
                  <p:embed/>
                </p:oleObj>
              </mc:Choice>
              <mc:Fallback>
                <p:oleObj name="Equation" r:id="rId9" imgW="2743200" imgH="596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2652" y="4114800"/>
                        <a:ext cx="2743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nvGraphicFramePr>
        <p:xfrm>
          <a:off x="2057400" y="4953000"/>
          <a:ext cx="3403600" cy="635000"/>
        </p:xfrm>
        <a:graphic>
          <a:graphicData uri="http://schemas.openxmlformats.org/presentationml/2006/ole">
            <mc:AlternateContent xmlns:mc="http://schemas.openxmlformats.org/markup-compatibility/2006">
              <mc:Choice xmlns:v="urn:schemas-microsoft-com:vml" Requires="v">
                <p:oleObj spid="_x0000_s14363" name="Equation" r:id="rId11" imgW="3403440" imgH="634680" progId="Equation.DSMT4">
                  <p:embed/>
                </p:oleObj>
              </mc:Choice>
              <mc:Fallback>
                <p:oleObj name="Equation" r:id="rId11" imgW="3403440" imgH="6346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4953000"/>
                        <a:ext cx="3403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 (cont.)</a:t>
            </a:r>
          </a:p>
        </p:txBody>
      </p:sp>
      <p:sp>
        <p:nvSpPr>
          <p:cNvPr id="3" name="Content Placeholder 2"/>
          <p:cNvSpPr>
            <a:spLocks noGrp="1"/>
          </p:cNvSpPr>
          <p:nvPr>
            <p:ph idx="1"/>
          </p:nvPr>
        </p:nvSpPr>
        <p:spPr/>
        <p:txBody>
          <a:bodyPr/>
          <a:lstStyle/>
          <a:p>
            <a:endParaRPr lang="en-US" b="1" dirty="0"/>
          </a:p>
          <a:p>
            <a:pPr>
              <a:spcBef>
                <a:spcPts val="1200"/>
              </a:spcBef>
            </a:pPr>
            <a:r>
              <a:rPr lang="en-US" b="1" dirty="0"/>
              <a:t>Solution:</a:t>
            </a:r>
          </a:p>
          <a:p>
            <a:r>
              <a:rPr lang="en-US" dirty="0"/>
              <a:t>Rewrite the radical with a fractional exponent; then apply the General Power Rule.</a:t>
            </a:r>
          </a:p>
          <a:p>
            <a:endParaRPr lang="en-US" dirty="0"/>
          </a:p>
          <a:p>
            <a:endParaRPr lang="en-US" dirty="0"/>
          </a:p>
        </p:txBody>
      </p:sp>
      <p:graphicFrame>
        <p:nvGraphicFramePr>
          <p:cNvPr id="178178" name="Object 2"/>
          <p:cNvGraphicFramePr>
            <a:graphicFrameLocks noChangeAspect="1"/>
          </p:cNvGraphicFramePr>
          <p:nvPr/>
        </p:nvGraphicFramePr>
        <p:xfrm>
          <a:off x="548640" y="1295400"/>
          <a:ext cx="2349500" cy="508000"/>
        </p:xfrm>
        <a:graphic>
          <a:graphicData uri="http://schemas.openxmlformats.org/presentationml/2006/ole">
            <mc:AlternateContent xmlns:mc="http://schemas.openxmlformats.org/markup-compatibility/2006">
              <mc:Choice xmlns:v="urn:schemas-microsoft-com:vml" Requires="v">
                <p:oleObj spid="_x0000_s15370" name="Equation" r:id="rId3" imgW="2349500" imgH="508000" progId="Equation.DSMT4">
                  <p:embed/>
                </p:oleObj>
              </mc:Choice>
              <mc:Fallback>
                <p:oleObj name="Equation" r:id="rId3" imgW="2349500" imgH="50800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295400"/>
                        <a:ext cx="23495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2762250" y="3443748"/>
          <a:ext cx="3619500" cy="673100"/>
        </p:xfrm>
        <a:graphic>
          <a:graphicData uri="http://schemas.openxmlformats.org/presentationml/2006/ole">
            <mc:AlternateContent xmlns:mc="http://schemas.openxmlformats.org/markup-compatibility/2006">
              <mc:Choice xmlns:v="urn:schemas-microsoft-com:vml" Requires="v">
                <p:oleObj spid="_x0000_s15371" name="Equation" r:id="rId5" imgW="3619500" imgH="673100" progId="Equation.DSMT4">
                  <p:embed/>
                </p:oleObj>
              </mc:Choice>
              <mc:Fallback>
                <p:oleObj name="Equation" r:id="rId5" imgW="3619500" imgH="6731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0" y="3443748"/>
                        <a:ext cx="3619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The General Power Rule (cont.)</a:t>
            </a:r>
          </a:p>
        </p:txBody>
      </p:sp>
      <p:graphicFrame>
        <p:nvGraphicFramePr>
          <p:cNvPr id="178180" name="Object 4"/>
          <p:cNvGraphicFramePr>
            <a:graphicFrameLocks noChangeAspect="1"/>
          </p:cNvGraphicFramePr>
          <p:nvPr/>
        </p:nvGraphicFramePr>
        <p:xfrm>
          <a:off x="528638" y="1371600"/>
          <a:ext cx="5283200" cy="469900"/>
        </p:xfrm>
        <a:graphic>
          <a:graphicData uri="http://schemas.openxmlformats.org/presentationml/2006/ole">
            <mc:AlternateContent xmlns:mc="http://schemas.openxmlformats.org/markup-compatibility/2006">
              <mc:Choice xmlns:v="urn:schemas-microsoft-com:vml" Requires="v">
                <p:oleObj spid="_x0000_s16407" name="Equation" r:id="rId3" imgW="5283200" imgH="469900" progId="Equation.DSMT4">
                  <p:embed/>
                </p:oleObj>
              </mc:Choice>
              <mc:Fallback>
                <p:oleObj name="Equation" r:id="rId3" imgW="5283200" imgH="46990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1371600"/>
                        <a:ext cx="528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5943600" y="2132012"/>
            <a:ext cx="3200400" cy="707886"/>
          </a:xfrm>
          <a:prstGeom prst="rect">
            <a:avLst/>
          </a:prstGeom>
        </p:spPr>
        <p:txBody>
          <a:bodyPr>
            <a:spAutoFit/>
          </a:bodyPr>
          <a:lstStyle/>
          <a:p>
            <a:r>
              <a:rPr lang="en-US" sz="2000" dirty="0">
                <a:solidFill>
                  <a:srgbClr val="008080"/>
                </a:solidFill>
              </a:rPr>
              <a:t>Substitute the following values into the General Power Rule:</a:t>
            </a:r>
          </a:p>
        </p:txBody>
      </p:sp>
      <p:graphicFrame>
        <p:nvGraphicFramePr>
          <p:cNvPr id="179206" name="Object 6"/>
          <p:cNvGraphicFramePr>
            <a:graphicFrameLocks noChangeAspect="1"/>
          </p:cNvGraphicFramePr>
          <p:nvPr>
            <p:extLst>
              <p:ext uri="{D42A27DB-BD31-4B8C-83A1-F6EECF244321}">
                <p14:modId xmlns:p14="http://schemas.microsoft.com/office/powerpoint/2010/main" val="4099666666"/>
              </p:ext>
            </p:extLst>
          </p:nvPr>
        </p:nvGraphicFramePr>
        <p:xfrm>
          <a:off x="6019800" y="3186113"/>
          <a:ext cx="2730500" cy="1460500"/>
        </p:xfrm>
        <a:graphic>
          <a:graphicData uri="http://schemas.openxmlformats.org/presentationml/2006/ole">
            <mc:AlternateContent xmlns:mc="http://schemas.openxmlformats.org/markup-compatibility/2006">
              <mc:Choice xmlns:v="urn:schemas-microsoft-com:vml" Requires="v">
                <p:oleObj spid="_x0000_s16408" name="Equation" r:id="rId5" imgW="2730240" imgH="1460160" progId="Equation.DSMT4">
                  <p:embed/>
                </p:oleObj>
              </mc:Choice>
              <mc:Fallback>
                <p:oleObj name="Equation" r:id="rId5" imgW="2730240" imgH="1460160" progId="Equation.DSMT4">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6113"/>
                        <a:ext cx="27305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5"/>
          <p:cNvGraphicFramePr>
            <a:graphicFrameLocks noChangeAspect="1"/>
          </p:cNvGraphicFramePr>
          <p:nvPr/>
        </p:nvGraphicFramePr>
        <p:xfrm>
          <a:off x="1524000" y="1966452"/>
          <a:ext cx="3213100" cy="838200"/>
        </p:xfrm>
        <a:graphic>
          <a:graphicData uri="http://schemas.openxmlformats.org/presentationml/2006/ole">
            <mc:AlternateContent xmlns:mc="http://schemas.openxmlformats.org/markup-compatibility/2006">
              <mc:Choice xmlns:v="urn:schemas-microsoft-com:vml" Requires="v">
                <p:oleObj spid="_x0000_s16409" name="Equation" r:id="rId7" imgW="3213000" imgH="838080" progId="Equation.DSMT4">
                  <p:embed/>
                </p:oleObj>
              </mc:Choice>
              <mc:Fallback>
                <p:oleObj name="Equation" r:id="rId7" imgW="32130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966452"/>
                        <a:ext cx="321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1981200" y="2910348"/>
          <a:ext cx="2590800" cy="838200"/>
        </p:xfrm>
        <a:graphic>
          <a:graphicData uri="http://schemas.openxmlformats.org/presentationml/2006/ole">
            <mc:AlternateContent xmlns:mc="http://schemas.openxmlformats.org/markup-compatibility/2006">
              <mc:Choice xmlns:v="urn:schemas-microsoft-com:vml" Requires="v">
                <p:oleObj spid="_x0000_s16410" name="Equation" r:id="rId9" imgW="2590560" imgH="838080" progId="Equation.DSMT4">
                  <p:embed/>
                </p:oleObj>
              </mc:Choice>
              <mc:Fallback>
                <p:oleObj name="Equation" r:id="rId9" imgW="259056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910348"/>
                        <a:ext cx="2590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1981200" y="3850148"/>
          <a:ext cx="3848100" cy="1117600"/>
        </p:xfrm>
        <a:graphic>
          <a:graphicData uri="http://schemas.openxmlformats.org/presentationml/2006/ole">
            <mc:AlternateContent xmlns:mc="http://schemas.openxmlformats.org/markup-compatibility/2006">
              <mc:Choice xmlns:v="urn:schemas-microsoft-com:vml" Requires="v">
                <p:oleObj spid="_x0000_s16411" name="Equation" r:id="rId11" imgW="3848040" imgH="1117440" progId="Equation.DSMT4">
                  <p:embed/>
                </p:oleObj>
              </mc:Choice>
              <mc:Fallback>
                <p:oleObj name="Equation" r:id="rId11" imgW="3848040" imgH="1117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3850148"/>
                        <a:ext cx="38481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92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The General Power Rule</a:t>
            </a:r>
          </a:p>
        </p:txBody>
      </p:sp>
      <p:sp>
        <p:nvSpPr>
          <p:cNvPr id="3" name="Content Placeholder 2"/>
          <p:cNvSpPr>
            <a:spLocks noGrp="1"/>
          </p:cNvSpPr>
          <p:nvPr>
            <p:ph idx="1"/>
          </p:nvPr>
        </p:nvSpPr>
        <p:spPr/>
        <p:txBody>
          <a:bodyPr/>
          <a:lstStyle/>
          <a:p>
            <a:r>
              <a:rPr lang="en-US" dirty="0"/>
              <a:t>Use the General Power Rule to find </a:t>
            </a:r>
            <a:r>
              <a:rPr lang="en-US" i="1" dirty="0"/>
              <a:t>f ′</a:t>
            </a:r>
            <a:r>
              <a:rPr lang="en-US" dirty="0"/>
              <a:t>(</a:t>
            </a:r>
            <a:r>
              <a:rPr lang="en-US" i="1" dirty="0"/>
              <a:t>u</a:t>
            </a:r>
            <a:r>
              <a:rPr lang="en-US" dirty="0"/>
              <a:t>) if </a:t>
            </a:r>
          </a:p>
          <a:p>
            <a:endParaRPr lang="en-US" b="1" dirty="0"/>
          </a:p>
          <a:p>
            <a:pPr>
              <a:lnSpc>
                <a:spcPct val="150000"/>
              </a:lnSpc>
            </a:pPr>
            <a:endParaRPr lang="en-US" b="1" dirty="0"/>
          </a:p>
          <a:p>
            <a:r>
              <a:rPr lang="en-US" b="1" dirty="0"/>
              <a:t>Solution: </a:t>
            </a:r>
            <a:endParaRPr lang="en-US" dirty="0"/>
          </a:p>
        </p:txBody>
      </p:sp>
      <p:graphicFrame>
        <p:nvGraphicFramePr>
          <p:cNvPr id="180226" name="Object 2"/>
          <p:cNvGraphicFramePr>
            <a:graphicFrameLocks noChangeAspect="1"/>
          </p:cNvGraphicFramePr>
          <p:nvPr>
            <p:extLst>
              <p:ext uri="{D42A27DB-BD31-4B8C-83A1-F6EECF244321}">
                <p14:modId xmlns:p14="http://schemas.microsoft.com/office/powerpoint/2010/main" val="860616639"/>
              </p:ext>
            </p:extLst>
          </p:nvPr>
        </p:nvGraphicFramePr>
        <p:xfrm>
          <a:off x="3517900" y="1981200"/>
          <a:ext cx="2108200" cy="889000"/>
        </p:xfrm>
        <a:graphic>
          <a:graphicData uri="http://schemas.openxmlformats.org/presentationml/2006/ole">
            <mc:AlternateContent xmlns:mc="http://schemas.openxmlformats.org/markup-compatibility/2006">
              <mc:Choice xmlns:v="urn:schemas-microsoft-com:vml" Requires="v">
                <p:oleObj spid="_x0000_s17431" name="Equation" r:id="rId3" imgW="2108160" imgH="888840" progId="Equation.DSMT4">
                  <p:embed/>
                </p:oleObj>
              </mc:Choice>
              <mc:Fallback>
                <p:oleObj name="Equation" r:id="rId3" imgW="2108160" imgH="88884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1981200"/>
                        <a:ext cx="2108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nvGraphicFramePr>
        <p:xfrm>
          <a:off x="533400" y="3918156"/>
          <a:ext cx="673100" cy="469900"/>
        </p:xfrm>
        <a:graphic>
          <a:graphicData uri="http://schemas.openxmlformats.org/presentationml/2006/ole">
            <mc:AlternateContent xmlns:mc="http://schemas.openxmlformats.org/markup-compatibility/2006">
              <mc:Choice xmlns:v="urn:schemas-microsoft-com:vml" Requires="v">
                <p:oleObj spid="_x0000_s17432" name="Equation" r:id="rId5" imgW="672840" imgH="469800" progId="Equation.DSMT4">
                  <p:embed/>
                </p:oleObj>
              </mc:Choice>
              <mc:Fallback>
                <p:oleObj name="Equation" r:id="rId5" imgW="67284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918156"/>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3" name="Object 5"/>
          <p:cNvGraphicFramePr>
            <a:graphicFrameLocks noChangeAspect="1"/>
          </p:cNvGraphicFramePr>
          <p:nvPr/>
        </p:nvGraphicFramePr>
        <p:xfrm>
          <a:off x="1219200" y="3733800"/>
          <a:ext cx="1295400" cy="889000"/>
        </p:xfrm>
        <a:graphic>
          <a:graphicData uri="http://schemas.openxmlformats.org/presentationml/2006/ole">
            <mc:AlternateContent xmlns:mc="http://schemas.openxmlformats.org/markup-compatibility/2006">
              <mc:Choice xmlns:v="urn:schemas-microsoft-com:vml" Requires="v">
                <p:oleObj spid="_x0000_s17433" name="Equation" r:id="rId7" imgW="1295280" imgH="888840" progId="Equation.DSMT4">
                  <p:embed/>
                </p:oleObj>
              </mc:Choice>
              <mc:Fallback>
                <p:oleObj name="Equation" r:id="rId7" imgW="1295280" imgH="888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733800"/>
                        <a:ext cx="1295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4" name="Object 6"/>
          <p:cNvGraphicFramePr>
            <a:graphicFrameLocks noChangeAspect="1"/>
          </p:cNvGraphicFramePr>
          <p:nvPr/>
        </p:nvGraphicFramePr>
        <p:xfrm>
          <a:off x="2573592" y="3719052"/>
          <a:ext cx="1485900" cy="673100"/>
        </p:xfrm>
        <a:graphic>
          <a:graphicData uri="http://schemas.openxmlformats.org/presentationml/2006/ole">
            <mc:AlternateContent xmlns:mc="http://schemas.openxmlformats.org/markup-compatibility/2006">
              <mc:Choice xmlns:v="urn:schemas-microsoft-com:vml" Requires="v">
                <p:oleObj spid="_x0000_s17434" name="Equation" r:id="rId9" imgW="1485720" imgH="672840" progId="Equation.DSMT4">
                  <p:embed/>
                </p:oleObj>
              </mc:Choice>
              <mc:Fallback>
                <p:oleObj name="Equation" r:id="rId9" imgW="1485720" imgH="672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592" y="3719052"/>
                        <a:ext cx="14859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5" name="Object 7"/>
          <p:cNvGraphicFramePr>
            <a:graphicFrameLocks noChangeAspect="1"/>
          </p:cNvGraphicFramePr>
          <p:nvPr/>
        </p:nvGraphicFramePr>
        <p:xfrm>
          <a:off x="5067300" y="3994150"/>
          <a:ext cx="3086100" cy="368300"/>
        </p:xfrm>
        <a:graphic>
          <a:graphicData uri="http://schemas.openxmlformats.org/presentationml/2006/ole">
            <mc:AlternateContent xmlns:mc="http://schemas.openxmlformats.org/markup-compatibility/2006">
              <mc:Choice xmlns:v="urn:schemas-microsoft-com:vml" Requires="v">
                <p:oleObj spid="_x0000_s17435" name="Equation" r:id="rId11" imgW="3085920" imgH="368280" progId="Equation.DSMT4">
                  <p:embed/>
                </p:oleObj>
              </mc:Choice>
              <mc:Fallback>
                <p:oleObj name="Equation" r:id="rId11" imgW="3085920" imgH="3682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67300" y="3994150"/>
                        <a:ext cx="3086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Use the Chain Rule to find the derivative of a function.</a:t>
            </a:r>
          </a:p>
          <a:p>
            <a:pPr marL="341313" indent="-341313">
              <a:buFont typeface="Courier New" pitchFamily="49" charset="0"/>
              <a:buChar char="o"/>
            </a:pPr>
            <a:r>
              <a:rPr lang="en-US" dirty="0"/>
              <a:t>Use the General Power Rule to find the derivative of a function.</a:t>
            </a:r>
          </a:p>
          <a:p>
            <a:pPr marL="341313" indent="-341313">
              <a:buFont typeface="Courier New" pitchFamily="49" charset="0"/>
              <a:buChar char="o"/>
            </a:pPr>
            <a:r>
              <a:rPr lang="en-US" dirty="0"/>
              <a:t>Apply several rules in combination to find the derivative of a complex function.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The General Power Rule (cont.)</a:t>
            </a:r>
          </a:p>
        </p:txBody>
      </p:sp>
      <p:sp>
        <p:nvSpPr>
          <p:cNvPr id="8" name="Rectangle 7"/>
          <p:cNvSpPr/>
          <p:nvPr/>
        </p:nvSpPr>
        <p:spPr>
          <a:xfrm>
            <a:off x="5562600" y="2111514"/>
            <a:ext cx="3383280" cy="707886"/>
          </a:xfrm>
          <a:prstGeom prst="rect">
            <a:avLst/>
          </a:prstGeom>
        </p:spPr>
        <p:txBody>
          <a:bodyPr>
            <a:spAutoFit/>
          </a:bodyPr>
          <a:lstStyle/>
          <a:p>
            <a:r>
              <a:rPr lang="en-US" sz="2000" dirty="0">
                <a:solidFill>
                  <a:srgbClr val="008080"/>
                </a:solidFill>
              </a:rPr>
              <a:t>Substitute the following values into the General Power Rule:</a:t>
            </a:r>
          </a:p>
        </p:txBody>
      </p:sp>
      <p:graphicFrame>
        <p:nvGraphicFramePr>
          <p:cNvPr id="188421" name="Object 5"/>
          <p:cNvGraphicFramePr>
            <a:graphicFrameLocks noChangeAspect="1"/>
          </p:cNvGraphicFramePr>
          <p:nvPr>
            <p:extLst>
              <p:ext uri="{D42A27DB-BD31-4B8C-83A1-F6EECF244321}">
                <p14:modId xmlns:p14="http://schemas.microsoft.com/office/powerpoint/2010/main" val="3128532474"/>
              </p:ext>
            </p:extLst>
          </p:nvPr>
        </p:nvGraphicFramePr>
        <p:xfrm>
          <a:off x="6337300" y="2908300"/>
          <a:ext cx="1282700" cy="2120900"/>
        </p:xfrm>
        <a:graphic>
          <a:graphicData uri="http://schemas.openxmlformats.org/presentationml/2006/ole">
            <mc:AlternateContent xmlns:mc="http://schemas.openxmlformats.org/markup-compatibility/2006">
              <mc:Choice xmlns:v="urn:schemas-microsoft-com:vml" Requires="v">
                <p:oleObj spid="_x0000_s18455" name="Equation" r:id="rId3" imgW="1282700" imgH="2120900" progId="Equation.DSMT4">
                  <p:embed/>
                </p:oleObj>
              </mc:Choice>
              <mc:Fallback>
                <p:oleObj name="Equation" r:id="rId3" imgW="1282700" imgH="2120900" progId="Equation.DSMT4">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2908300"/>
                        <a:ext cx="12827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533400" y="1358900"/>
          <a:ext cx="5461000" cy="469900"/>
        </p:xfrm>
        <a:graphic>
          <a:graphicData uri="http://schemas.openxmlformats.org/presentationml/2006/ole">
            <mc:AlternateContent xmlns:mc="http://schemas.openxmlformats.org/markup-compatibility/2006">
              <mc:Choice xmlns:v="urn:schemas-microsoft-com:vml" Requires="v">
                <p:oleObj spid="_x0000_s18456" name="Equation" r:id="rId5" imgW="5460840" imgH="469800" progId="Equation.DSMT4">
                  <p:embed/>
                </p:oleObj>
              </mc:Choice>
              <mc:Fallback>
                <p:oleObj name="Equation" r:id="rId5" imgW="546084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358900"/>
                        <a:ext cx="546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914400" y="2045112"/>
          <a:ext cx="3530600" cy="596900"/>
        </p:xfrm>
        <a:graphic>
          <a:graphicData uri="http://schemas.openxmlformats.org/presentationml/2006/ole">
            <mc:AlternateContent xmlns:mc="http://schemas.openxmlformats.org/markup-compatibility/2006">
              <mc:Choice xmlns:v="urn:schemas-microsoft-com:vml" Requires="v">
                <p:oleObj spid="_x0000_s18457" name="Equation" r:id="rId7" imgW="3530520" imgH="596880" progId="Equation.DSMT4">
                  <p:embed/>
                </p:oleObj>
              </mc:Choice>
              <mc:Fallback>
                <p:oleObj name="Equation" r:id="rId7" imgW="3530520" imgH="5968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2045112"/>
                        <a:ext cx="3530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1743996" y="2789904"/>
          <a:ext cx="2781300" cy="838200"/>
        </p:xfrm>
        <a:graphic>
          <a:graphicData uri="http://schemas.openxmlformats.org/presentationml/2006/ole">
            <mc:AlternateContent xmlns:mc="http://schemas.openxmlformats.org/markup-compatibility/2006">
              <mc:Choice xmlns:v="urn:schemas-microsoft-com:vml" Requires="v">
                <p:oleObj spid="_x0000_s18458" name="Equation" r:id="rId9" imgW="2781000" imgH="838080" progId="Equation.DSMT4">
                  <p:embed/>
                </p:oleObj>
              </mc:Choice>
              <mc:Fallback>
                <p:oleObj name="Equation" r:id="rId9" imgW="27810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3996" y="2789904"/>
                        <a:ext cx="2781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nvGraphicFramePr>
        <p:xfrm>
          <a:off x="1737852" y="3759200"/>
          <a:ext cx="3733800" cy="1117600"/>
        </p:xfrm>
        <a:graphic>
          <a:graphicData uri="http://schemas.openxmlformats.org/presentationml/2006/ole">
            <mc:AlternateContent xmlns:mc="http://schemas.openxmlformats.org/markup-compatibility/2006">
              <mc:Choice xmlns:v="urn:schemas-microsoft-com:vml" Requires="v">
                <p:oleObj spid="_x0000_s18459" name="Equation" r:id="rId11" imgW="3733560" imgH="1117440" progId="Equation.DSMT4">
                  <p:embed/>
                </p:oleObj>
              </mc:Choice>
              <mc:Fallback>
                <p:oleObj name="Equation" r:id="rId11" imgW="3733560" imgH="11174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7852" y="3759200"/>
                        <a:ext cx="3733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a:t>
            </a:r>
          </a:p>
        </p:txBody>
      </p:sp>
      <p:sp>
        <p:nvSpPr>
          <p:cNvPr id="3" name="Content Placeholder 2"/>
          <p:cNvSpPr>
            <a:spLocks noGrp="1"/>
          </p:cNvSpPr>
          <p:nvPr>
            <p:ph idx="1"/>
          </p:nvPr>
        </p:nvSpPr>
        <p:spPr/>
        <p:txBody>
          <a:bodyPr/>
          <a:lstStyle/>
          <a:p>
            <a:r>
              <a:rPr lang="en-US" dirty="0"/>
              <a:t>Find </a:t>
            </a:r>
          </a:p>
          <a:p>
            <a:pPr>
              <a:lnSpc>
                <a:spcPct val="200000"/>
              </a:lnSpc>
            </a:pPr>
            <a:r>
              <a:rPr lang="en-US" b="1" dirty="0"/>
              <a:t>Solution: </a:t>
            </a:r>
          </a:p>
          <a:p>
            <a:r>
              <a:rPr lang="en-US" dirty="0"/>
              <a:t>Treat </a:t>
            </a:r>
            <a:r>
              <a:rPr lang="en-US" i="1" dirty="0"/>
              <a:t>y </a:t>
            </a:r>
            <a:r>
              <a:rPr lang="en-US" dirty="0"/>
              <a:t>as the product of two functions,</a:t>
            </a:r>
          </a:p>
          <a:p>
            <a:pPr>
              <a:spcBef>
                <a:spcPts val="1200"/>
              </a:spcBef>
            </a:pPr>
            <a:r>
              <a:rPr lang="en-US" dirty="0"/>
              <a:t>and                               and use the Product Rule. In using </a:t>
            </a:r>
          </a:p>
          <a:p>
            <a:pPr>
              <a:spcBef>
                <a:spcPts val="1200"/>
              </a:spcBef>
            </a:pPr>
            <a:r>
              <a:rPr lang="en-US" dirty="0"/>
              <a:t>the Product Rule, differentiate                  by using the General Power Rule.</a:t>
            </a:r>
          </a:p>
        </p:txBody>
      </p:sp>
      <p:graphicFrame>
        <p:nvGraphicFramePr>
          <p:cNvPr id="189442" name="Object 2"/>
          <p:cNvGraphicFramePr>
            <a:graphicFrameLocks noChangeAspect="1"/>
          </p:cNvGraphicFramePr>
          <p:nvPr>
            <p:extLst>
              <p:ext uri="{D42A27DB-BD31-4B8C-83A1-F6EECF244321}">
                <p14:modId xmlns:p14="http://schemas.microsoft.com/office/powerpoint/2010/main" val="3161498619"/>
              </p:ext>
            </p:extLst>
          </p:nvPr>
        </p:nvGraphicFramePr>
        <p:xfrm>
          <a:off x="1295400" y="1189704"/>
          <a:ext cx="3568700" cy="838200"/>
        </p:xfrm>
        <a:graphic>
          <a:graphicData uri="http://schemas.openxmlformats.org/presentationml/2006/ole">
            <mc:AlternateContent xmlns:mc="http://schemas.openxmlformats.org/markup-compatibility/2006">
              <mc:Choice xmlns:v="urn:schemas-microsoft-com:vml" Requires="v">
                <p:oleObj spid="_x0000_s19474" name="Equation" r:id="rId3" imgW="3568680" imgH="838080" progId="Equation.DSMT4">
                  <p:embed/>
                </p:oleObj>
              </mc:Choice>
              <mc:Fallback>
                <p:oleObj name="Equation" r:id="rId3" imgW="3568680" imgH="838080"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189704"/>
                        <a:ext cx="356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6324600" y="2724081"/>
          <a:ext cx="2057400" cy="571500"/>
        </p:xfrm>
        <a:graphic>
          <a:graphicData uri="http://schemas.openxmlformats.org/presentationml/2006/ole">
            <mc:AlternateContent xmlns:mc="http://schemas.openxmlformats.org/markup-compatibility/2006">
              <mc:Choice xmlns:v="urn:schemas-microsoft-com:vml" Requires="v">
                <p:oleObj spid="_x0000_s19475" name="Equation" r:id="rId5" imgW="2057400" imgH="571500" progId="Equation.DSMT4">
                  <p:embed/>
                </p:oleObj>
              </mc:Choice>
              <mc:Fallback>
                <p:oleObj name="Equation" r:id="rId5" imgW="2057400" imgH="571500"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724081"/>
                        <a:ext cx="2057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extLst>
              <p:ext uri="{D42A27DB-BD31-4B8C-83A1-F6EECF244321}">
                <p14:modId xmlns:p14="http://schemas.microsoft.com/office/powerpoint/2010/main" val="2976072597"/>
              </p:ext>
            </p:extLst>
          </p:nvPr>
        </p:nvGraphicFramePr>
        <p:xfrm>
          <a:off x="1147096" y="3138948"/>
          <a:ext cx="2413000" cy="685800"/>
        </p:xfrm>
        <a:graphic>
          <a:graphicData uri="http://schemas.openxmlformats.org/presentationml/2006/ole">
            <mc:AlternateContent xmlns:mc="http://schemas.openxmlformats.org/markup-compatibility/2006">
              <mc:Choice xmlns:v="urn:schemas-microsoft-com:vml" Requires="v">
                <p:oleObj spid="_x0000_s19476" name="Equation" r:id="rId7" imgW="2412720" imgH="685800" progId="Equation.DSMT4">
                  <p:embed/>
                </p:oleObj>
              </mc:Choice>
              <mc:Fallback>
                <p:oleObj name="Equation" r:id="rId7" imgW="2412720" imgH="685800" progId="Equation.DSMT4">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096" y="3138948"/>
                        <a:ext cx="2413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nvGraphicFramePr>
        <p:xfrm>
          <a:off x="5026378" y="3738988"/>
          <a:ext cx="1244600" cy="673100"/>
        </p:xfrm>
        <a:graphic>
          <a:graphicData uri="http://schemas.openxmlformats.org/presentationml/2006/ole">
            <mc:AlternateContent xmlns:mc="http://schemas.openxmlformats.org/markup-compatibility/2006">
              <mc:Choice xmlns:v="urn:schemas-microsoft-com:vml" Requires="v">
                <p:oleObj spid="_x0000_s19477" name="Equation" r:id="rId9" imgW="1244600" imgH="673100" progId="Equation.DSMT4">
                  <p:embed/>
                </p:oleObj>
              </mc:Choice>
              <mc:Fallback>
                <p:oleObj name="Equation" r:id="rId9" imgW="1244600" imgH="673100" progId="Equation.DSMT4">
                  <p:embed/>
                  <p:pic>
                    <p:nvPicPr>
                      <p:cNvPr id="0" name="Object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6378" y="3738988"/>
                        <a:ext cx="12446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4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 (cont.)</a:t>
            </a:r>
          </a:p>
        </p:txBody>
      </p:sp>
      <p:graphicFrame>
        <p:nvGraphicFramePr>
          <p:cNvPr id="190466" name="Object 2"/>
          <p:cNvGraphicFramePr>
            <a:graphicFrameLocks noChangeAspect="1"/>
          </p:cNvGraphicFramePr>
          <p:nvPr/>
        </p:nvGraphicFramePr>
        <p:xfrm>
          <a:off x="762000" y="1371600"/>
          <a:ext cx="7213600" cy="2032000"/>
        </p:xfrm>
        <a:graphic>
          <a:graphicData uri="http://schemas.openxmlformats.org/presentationml/2006/ole">
            <mc:AlternateContent xmlns:mc="http://schemas.openxmlformats.org/markup-compatibility/2006">
              <mc:Choice xmlns:v="urn:schemas-microsoft-com:vml" Requires="v">
                <p:oleObj spid="_x0000_s20490" name="Equation" r:id="rId3" imgW="7213600" imgH="2032000" progId="Equation.DSMT4">
                  <p:embed/>
                </p:oleObj>
              </mc:Choice>
              <mc:Fallback>
                <p:oleObj name="Equation" r:id="rId3" imgW="7213600" imgH="20320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71600"/>
                        <a:ext cx="7213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7545524" y="3308290"/>
            <a:ext cx="1522276" cy="400110"/>
          </a:xfrm>
          <a:prstGeom prst="rect">
            <a:avLst/>
          </a:prstGeom>
        </p:spPr>
        <p:txBody>
          <a:bodyPr wrap="none">
            <a:spAutoFit/>
          </a:bodyPr>
          <a:lstStyle/>
          <a:p>
            <a:r>
              <a:rPr lang="en-US" sz="2000" dirty="0">
                <a:solidFill>
                  <a:srgbClr val="008080"/>
                </a:solidFill>
              </a:rPr>
              <a:t>Product Rule</a:t>
            </a:r>
          </a:p>
        </p:txBody>
      </p:sp>
      <p:cxnSp>
        <p:nvCxnSpPr>
          <p:cNvPr id="7" name="Straight Arrow Connector 6"/>
          <p:cNvCxnSpPr/>
          <p:nvPr/>
        </p:nvCxnSpPr>
        <p:spPr>
          <a:xfrm rot="5400000">
            <a:off x="1943100"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3618705"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371306"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200106" y="2297176"/>
            <a:ext cx="5334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0467" name="Object 3"/>
          <p:cNvGraphicFramePr>
            <a:graphicFrameLocks noChangeAspect="1"/>
          </p:cNvGraphicFramePr>
          <p:nvPr/>
        </p:nvGraphicFramePr>
        <p:xfrm>
          <a:off x="765175" y="4089400"/>
          <a:ext cx="6210300" cy="838200"/>
        </p:xfrm>
        <a:graphic>
          <a:graphicData uri="http://schemas.openxmlformats.org/presentationml/2006/ole">
            <mc:AlternateContent xmlns:mc="http://schemas.openxmlformats.org/markup-compatibility/2006">
              <mc:Choice xmlns:v="urn:schemas-microsoft-com:vml" Requires="v">
                <p:oleObj spid="_x0000_s20491" name="Equation" r:id="rId5" imgW="6210300" imgH="838200" progId="Equation.DSMT4">
                  <p:embed/>
                </p:oleObj>
              </mc:Choice>
              <mc:Fallback>
                <p:oleObj name="Equation" r:id="rId5" imgW="6210300" imgH="838200" progId="Equation.DSMT4">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75" y="4089400"/>
                        <a:ext cx="621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6248400" y="4876800"/>
            <a:ext cx="2743200" cy="1015663"/>
          </a:xfrm>
          <a:prstGeom prst="rect">
            <a:avLst/>
          </a:prstGeom>
        </p:spPr>
        <p:txBody>
          <a:bodyPr>
            <a:spAutoFit/>
          </a:bodyPr>
          <a:lstStyle/>
          <a:p>
            <a:r>
              <a:rPr lang="en-US" sz="2000" dirty="0">
                <a:solidFill>
                  <a:srgbClr val="008080"/>
                </a:solidFill>
              </a:rPr>
              <a:t>To find </a:t>
            </a:r>
            <a:r>
              <a:rPr lang="en-US" sz="2000" i="1" dirty="0">
                <a:solidFill>
                  <a:srgbClr val="008080"/>
                </a:solidFill>
              </a:rPr>
              <a:t>g</a:t>
            </a:r>
            <a:r>
              <a:rPr lang="en-US" sz="2000" dirty="0">
                <a:solidFill>
                  <a:srgbClr val="008080"/>
                </a:solidFill>
              </a:rPr>
              <a:t>′(</a:t>
            </a:r>
            <a:r>
              <a:rPr lang="en-US" sz="2000" i="1" dirty="0">
                <a:solidFill>
                  <a:srgbClr val="008080"/>
                </a:solidFill>
              </a:rPr>
              <a:t>x</a:t>
            </a:r>
            <a:r>
              <a:rPr lang="en-US" sz="2000" dirty="0">
                <a:solidFill>
                  <a:srgbClr val="008080"/>
                </a:solidFill>
              </a:rPr>
              <a:t>), substitute the following values into the General Power Rule: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Using Multiple Rules (cont.)</a:t>
            </a:r>
          </a:p>
        </p:txBody>
      </p:sp>
      <p:sp>
        <p:nvSpPr>
          <p:cNvPr id="11" name="Rectangle 10"/>
          <p:cNvSpPr/>
          <p:nvPr/>
        </p:nvSpPr>
        <p:spPr>
          <a:xfrm>
            <a:off x="457200" y="4481052"/>
            <a:ext cx="4846320" cy="523220"/>
          </a:xfrm>
          <a:prstGeom prst="rect">
            <a:avLst/>
          </a:prstGeom>
        </p:spPr>
        <p:txBody>
          <a:bodyPr>
            <a:spAutoFit/>
          </a:bodyPr>
          <a:lstStyle/>
          <a:p>
            <a:r>
              <a:rPr lang="en-US" sz="2800" dirty="0"/>
              <a:t>Using radical notation we have </a:t>
            </a:r>
          </a:p>
        </p:txBody>
      </p:sp>
      <p:graphicFrame>
        <p:nvGraphicFramePr>
          <p:cNvPr id="191492" name="Object 4"/>
          <p:cNvGraphicFramePr>
            <a:graphicFrameLocks noChangeAspect="1"/>
          </p:cNvGraphicFramePr>
          <p:nvPr>
            <p:extLst>
              <p:ext uri="{D42A27DB-BD31-4B8C-83A1-F6EECF244321}">
                <p14:modId xmlns:p14="http://schemas.microsoft.com/office/powerpoint/2010/main" val="863787395"/>
              </p:ext>
            </p:extLst>
          </p:nvPr>
        </p:nvGraphicFramePr>
        <p:xfrm>
          <a:off x="2362200" y="5022850"/>
          <a:ext cx="2552700" cy="939800"/>
        </p:xfrm>
        <a:graphic>
          <a:graphicData uri="http://schemas.openxmlformats.org/presentationml/2006/ole">
            <mc:AlternateContent xmlns:mc="http://schemas.openxmlformats.org/markup-compatibility/2006">
              <mc:Choice xmlns:v="urn:schemas-microsoft-com:vml" Requires="v">
                <p:oleObj spid="_x0000_s21531" name="Equation" r:id="rId3" imgW="2552400" imgH="939600" progId="Equation.DSMT4">
                  <p:embed/>
                </p:oleObj>
              </mc:Choice>
              <mc:Fallback>
                <p:oleObj name="Equation" r:id="rId3" imgW="2552400" imgH="939600" progId="Equation.DSMT4">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022850"/>
                        <a:ext cx="2552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extLst>
              <p:ext uri="{D42A27DB-BD31-4B8C-83A1-F6EECF244321}">
                <p14:modId xmlns:p14="http://schemas.microsoft.com/office/powerpoint/2010/main" val="3233519247"/>
              </p:ext>
            </p:extLst>
          </p:nvPr>
        </p:nvGraphicFramePr>
        <p:xfrm>
          <a:off x="6172200" y="2133600"/>
          <a:ext cx="2705100" cy="2832100"/>
        </p:xfrm>
        <a:graphic>
          <a:graphicData uri="http://schemas.openxmlformats.org/presentationml/2006/ole">
            <mc:AlternateContent xmlns:mc="http://schemas.openxmlformats.org/markup-compatibility/2006">
              <mc:Choice xmlns:v="urn:schemas-microsoft-com:vml" Requires="v">
                <p:oleObj spid="_x0000_s21532" name="Equation" r:id="rId5" imgW="2705040" imgH="2831760" progId="Equation.DSMT4">
                  <p:embed/>
                </p:oleObj>
              </mc:Choice>
              <mc:Fallback>
                <p:oleObj name="Equation" r:id="rId5" imgW="2705040" imgH="2831760"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133600"/>
                        <a:ext cx="2705100"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838200" y="1143000"/>
          <a:ext cx="4927600" cy="723900"/>
        </p:xfrm>
        <a:graphic>
          <a:graphicData uri="http://schemas.openxmlformats.org/presentationml/2006/ole">
            <mc:AlternateContent xmlns:mc="http://schemas.openxmlformats.org/markup-compatibility/2006">
              <mc:Choice xmlns:v="urn:schemas-microsoft-com:vml" Requires="v">
                <p:oleObj spid="_x0000_s21533" name="Equation" r:id="rId7" imgW="4927320" imgH="723600" progId="Equation.DSMT4">
                  <p:embed/>
                </p:oleObj>
              </mc:Choice>
              <mc:Fallback>
                <p:oleObj name="Equation" r:id="rId7" imgW="4927320" imgH="723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143000"/>
                        <a:ext cx="49276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6"/>
          <p:cNvGraphicFramePr>
            <a:graphicFrameLocks noChangeAspect="1"/>
          </p:cNvGraphicFramePr>
          <p:nvPr/>
        </p:nvGraphicFramePr>
        <p:xfrm>
          <a:off x="861552" y="2010696"/>
          <a:ext cx="5067300" cy="749300"/>
        </p:xfrm>
        <a:graphic>
          <a:graphicData uri="http://schemas.openxmlformats.org/presentationml/2006/ole">
            <mc:AlternateContent xmlns:mc="http://schemas.openxmlformats.org/markup-compatibility/2006">
              <mc:Choice xmlns:v="urn:schemas-microsoft-com:vml" Requires="v">
                <p:oleObj spid="_x0000_s21534" name="Equation" r:id="rId9" imgW="5067000" imgH="749160" progId="Equation.DSMT4">
                  <p:embed/>
                </p:oleObj>
              </mc:Choice>
              <mc:Fallback>
                <p:oleObj name="Equation" r:id="rId9" imgW="5067000" imgH="7491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552" y="2010696"/>
                        <a:ext cx="50673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1" name="Object 7"/>
          <p:cNvGraphicFramePr>
            <a:graphicFrameLocks noChangeAspect="1"/>
          </p:cNvGraphicFramePr>
          <p:nvPr/>
        </p:nvGraphicFramePr>
        <p:xfrm>
          <a:off x="838200" y="2895600"/>
          <a:ext cx="4254500" cy="723900"/>
        </p:xfrm>
        <a:graphic>
          <a:graphicData uri="http://schemas.openxmlformats.org/presentationml/2006/ole">
            <mc:AlternateContent xmlns:mc="http://schemas.openxmlformats.org/markup-compatibility/2006">
              <mc:Choice xmlns:v="urn:schemas-microsoft-com:vml" Requires="v">
                <p:oleObj spid="_x0000_s21535" name="Equation" r:id="rId11" imgW="4254480" imgH="723600" progId="Equation.DSMT4">
                  <p:embed/>
                </p:oleObj>
              </mc:Choice>
              <mc:Fallback>
                <p:oleObj name="Equation" r:id="rId11" imgW="4254480" imgH="723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2895600"/>
                        <a:ext cx="42545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2" name="Object 8"/>
          <p:cNvGraphicFramePr>
            <a:graphicFrameLocks noChangeAspect="1"/>
          </p:cNvGraphicFramePr>
          <p:nvPr/>
        </p:nvGraphicFramePr>
        <p:xfrm>
          <a:off x="838200" y="3765756"/>
          <a:ext cx="3594100" cy="723900"/>
        </p:xfrm>
        <a:graphic>
          <a:graphicData uri="http://schemas.openxmlformats.org/presentationml/2006/ole">
            <mc:AlternateContent xmlns:mc="http://schemas.openxmlformats.org/markup-compatibility/2006">
              <mc:Choice xmlns:v="urn:schemas-microsoft-com:vml" Requires="v">
                <p:oleObj spid="_x0000_s21536" name="Equation" r:id="rId13" imgW="3593880" imgH="723600" progId="Equation.DSMT4">
                  <p:embed/>
                </p:oleObj>
              </mc:Choice>
              <mc:Fallback>
                <p:oleObj name="Equation" r:id="rId13" imgW="3593880" imgH="723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200" y="3765756"/>
                        <a:ext cx="3594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Multiple Rules</a:t>
            </a:r>
          </a:p>
        </p:txBody>
      </p:sp>
      <p:sp>
        <p:nvSpPr>
          <p:cNvPr id="3" name="Content Placeholder 2"/>
          <p:cNvSpPr>
            <a:spLocks noGrp="1"/>
          </p:cNvSpPr>
          <p:nvPr>
            <p:ph idx="1"/>
          </p:nvPr>
        </p:nvSpPr>
        <p:spPr/>
        <p:txBody>
          <a:bodyPr/>
          <a:lstStyle/>
          <a:p>
            <a:r>
              <a:rPr lang="en-US" dirty="0"/>
              <a:t>Find</a:t>
            </a:r>
          </a:p>
          <a:p>
            <a:pPr>
              <a:spcBef>
                <a:spcPts val="3000"/>
              </a:spcBef>
            </a:pPr>
            <a:r>
              <a:rPr lang="en-US" b="1" dirty="0"/>
              <a:t>Solution:</a:t>
            </a:r>
          </a:p>
          <a:p>
            <a:r>
              <a:rPr lang="en-US" dirty="0"/>
              <a:t>Apply the General Power Rule and the Quotient Rule.  </a:t>
            </a:r>
          </a:p>
        </p:txBody>
      </p:sp>
      <p:graphicFrame>
        <p:nvGraphicFramePr>
          <p:cNvPr id="192514" name="Object 2"/>
          <p:cNvGraphicFramePr>
            <a:graphicFrameLocks noChangeAspect="1"/>
          </p:cNvGraphicFramePr>
          <p:nvPr>
            <p:extLst>
              <p:ext uri="{D42A27DB-BD31-4B8C-83A1-F6EECF244321}">
                <p14:modId xmlns:p14="http://schemas.microsoft.com/office/powerpoint/2010/main" val="1667216453"/>
              </p:ext>
            </p:extLst>
          </p:nvPr>
        </p:nvGraphicFramePr>
        <p:xfrm>
          <a:off x="1263650" y="1019596"/>
          <a:ext cx="2006600" cy="1092200"/>
        </p:xfrm>
        <a:graphic>
          <a:graphicData uri="http://schemas.openxmlformats.org/presentationml/2006/ole">
            <mc:AlternateContent xmlns:mc="http://schemas.openxmlformats.org/markup-compatibility/2006">
              <mc:Choice xmlns:v="urn:schemas-microsoft-com:vml" Requires="v">
                <p:oleObj spid="_x0000_s22547" name="Equation" r:id="rId3" imgW="2006280" imgH="1091880" progId="Equation.DSMT4">
                  <p:embed/>
                </p:oleObj>
              </mc:Choice>
              <mc:Fallback>
                <p:oleObj name="Equation" r:id="rId3" imgW="2006280" imgH="109188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1019596"/>
                        <a:ext cx="2006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858000" y="3663950"/>
            <a:ext cx="2103120" cy="707886"/>
          </a:xfrm>
          <a:prstGeom prst="rect">
            <a:avLst/>
          </a:prstGeom>
        </p:spPr>
        <p:txBody>
          <a:bodyPr>
            <a:spAutoFit/>
          </a:bodyPr>
          <a:lstStyle/>
          <a:p>
            <a:r>
              <a:rPr lang="en-US" sz="2000" dirty="0">
                <a:solidFill>
                  <a:srgbClr val="008080"/>
                </a:solidFill>
              </a:rPr>
              <a:t>Rewrite using exponents.</a:t>
            </a:r>
          </a:p>
        </p:txBody>
      </p:sp>
      <p:graphicFrame>
        <p:nvGraphicFramePr>
          <p:cNvPr id="22532" name="Object 4"/>
          <p:cNvGraphicFramePr>
            <a:graphicFrameLocks noChangeAspect="1"/>
          </p:cNvGraphicFramePr>
          <p:nvPr/>
        </p:nvGraphicFramePr>
        <p:xfrm>
          <a:off x="762000" y="3416300"/>
          <a:ext cx="1905000" cy="1079500"/>
        </p:xfrm>
        <a:graphic>
          <a:graphicData uri="http://schemas.openxmlformats.org/presentationml/2006/ole">
            <mc:AlternateContent xmlns:mc="http://schemas.openxmlformats.org/markup-compatibility/2006">
              <mc:Choice xmlns:v="urn:schemas-microsoft-com:vml" Requires="v">
                <p:oleObj spid="_x0000_s22548" name="Equation" r:id="rId5" imgW="1904760" imgH="1079280" progId="Equation.DSMT4">
                  <p:embed/>
                </p:oleObj>
              </mc:Choice>
              <mc:Fallback>
                <p:oleObj name="Equation" r:id="rId5" imgW="1904760" imgH="1079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16300"/>
                        <a:ext cx="1905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1699175990"/>
              </p:ext>
            </p:extLst>
          </p:nvPr>
        </p:nvGraphicFramePr>
        <p:xfrm>
          <a:off x="2724150" y="3270250"/>
          <a:ext cx="2438400" cy="1397000"/>
        </p:xfrm>
        <a:graphic>
          <a:graphicData uri="http://schemas.openxmlformats.org/presentationml/2006/ole">
            <mc:AlternateContent xmlns:mc="http://schemas.openxmlformats.org/markup-compatibility/2006">
              <mc:Choice xmlns:v="urn:schemas-microsoft-com:vml" Requires="v">
                <p:oleObj spid="_x0000_s22549" name="Equation" r:id="rId7" imgW="2438280" imgH="1396800" progId="Equation.DSMT4">
                  <p:embed/>
                </p:oleObj>
              </mc:Choice>
              <mc:Fallback>
                <p:oleObj name="Equation" r:id="rId7" imgW="2438280" imgH="1396800" progId="Equation.DSMT4">
                  <p:embed/>
                  <p:pic>
                    <p:nvPicPr>
                      <p:cNvPr id="0" name="Picture 5"/>
                      <p:cNvPicPr>
                        <a:picLocks noChangeAspect="1" noChangeArrowheads="1"/>
                      </p:cNvPicPr>
                      <p:nvPr/>
                    </p:nvPicPr>
                    <p:blipFill>
                      <a:blip r:embed="rId8"/>
                      <a:srcRect/>
                      <a:stretch>
                        <a:fillRect/>
                      </a:stretch>
                    </p:blipFill>
                    <p:spPr bwMode="auto">
                      <a:xfrm>
                        <a:off x="2724150" y="3270250"/>
                        <a:ext cx="24384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1806859706"/>
              </p:ext>
            </p:extLst>
          </p:nvPr>
        </p:nvGraphicFramePr>
        <p:xfrm>
          <a:off x="2755900" y="4630738"/>
          <a:ext cx="3835400" cy="1130300"/>
        </p:xfrm>
        <a:graphic>
          <a:graphicData uri="http://schemas.openxmlformats.org/presentationml/2006/ole">
            <mc:AlternateContent xmlns:mc="http://schemas.openxmlformats.org/markup-compatibility/2006">
              <mc:Choice xmlns:v="urn:schemas-microsoft-com:vml" Requires="v">
                <p:oleObj spid="_x0000_s22550" name="Equation" r:id="rId9" imgW="3835080" imgH="1130040" progId="Equation.DSMT4">
                  <p:embed/>
                </p:oleObj>
              </mc:Choice>
              <mc:Fallback>
                <p:oleObj name="Equation" r:id="rId9" imgW="3835080" imgH="1130040" progId="Equation.DSMT4">
                  <p:embed/>
                  <p:pic>
                    <p:nvPicPr>
                      <p:cNvPr id="0" name="Picture 6"/>
                      <p:cNvPicPr>
                        <a:picLocks noChangeAspect="1" noChangeArrowheads="1"/>
                      </p:cNvPicPr>
                      <p:nvPr/>
                    </p:nvPicPr>
                    <p:blipFill>
                      <a:blip r:embed="rId10"/>
                      <a:srcRect/>
                      <a:stretch>
                        <a:fillRect/>
                      </a:stretch>
                    </p:blipFill>
                    <p:spPr bwMode="auto">
                      <a:xfrm>
                        <a:off x="2755900" y="4630738"/>
                        <a:ext cx="38354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6858000" y="4800600"/>
            <a:ext cx="2120645" cy="707886"/>
          </a:xfrm>
          <a:prstGeom prst="rect">
            <a:avLst/>
          </a:prstGeom>
        </p:spPr>
        <p:txBody>
          <a:bodyPr wrap="none">
            <a:spAutoFit/>
          </a:bodyPr>
          <a:lstStyle/>
          <a:p>
            <a:r>
              <a:rPr lang="en-US" sz="2000" dirty="0">
                <a:solidFill>
                  <a:srgbClr val="008080"/>
                </a:solidFill>
              </a:rPr>
              <a:t>Apply the General </a:t>
            </a:r>
          </a:p>
          <a:p>
            <a:r>
              <a:rPr lang="en-US" sz="2000" dirty="0">
                <a:solidFill>
                  <a:srgbClr val="008080"/>
                </a:solidFill>
              </a:rPr>
              <a:t>Power Rule.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Using Multiple Rules (cont.)</a:t>
            </a:r>
          </a:p>
        </p:txBody>
      </p:sp>
      <p:graphicFrame>
        <p:nvGraphicFramePr>
          <p:cNvPr id="193540" name="Object 4"/>
          <p:cNvGraphicFramePr>
            <a:graphicFrameLocks noChangeAspect="1"/>
          </p:cNvGraphicFramePr>
          <p:nvPr/>
        </p:nvGraphicFramePr>
        <p:xfrm>
          <a:off x="6889750" y="1727200"/>
          <a:ext cx="1803400" cy="1422400"/>
        </p:xfrm>
        <a:graphic>
          <a:graphicData uri="http://schemas.openxmlformats.org/presentationml/2006/ole">
            <mc:AlternateContent xmlns:mc="http://schemas.openxmlformats.org/markup-compatibility/2006">
              <mc:Choice xmlns:v="urn:schemas-microsoft-com:vml" Requires="v">
                <p:oleObj spid="_x0000_s23575" name="Equation" r:id="rId3" imgW="1803400" imgH="1422400" progId="Equation.DSMT4">
                  <p:embed/>
                </p:oleObj>
              </mc:Choice>
              <mc:Fallback>
                <p:oleObj name="Equation" r:id="rId3" imgW="1803400" imgH="14224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1727200"/>
                        <a:ext cx="18034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474656889"/>
              </p:ext>
            </p:extLst>
          </p:nvPr>
        </p:nvGraphicFramePr>
        <p:xfrm>
          <a:off x="787400" y="1409700"/>
          <a:ext cx="5664200" cy="1257300"/>
        </p:xfrm>
        <a:graphic>
          <a:graphicData uri="http://schemas.openxmlformats.org/presentationml/2006/ole">
            <mc:AlternateContent xmlns:mc="http://schemas.openxmlformats.org/markup-compatibility/2006">
              <mc:Choice xmlns:v="urn:schemas-microsoft-com:vml" Requires="v">
                <p:oleObj spid="_x0000_s23576" name="Equation" r:id="rId5" imgW="5663880" imgH="1257120" progId="Equation.DSMT4">
                  <p:embed/>
                </p:oleObj>
              </mc:Choice>
              <mc:Fallback>
                <p:oleObj name="Equation" r:id="rId5" imgW="5663880" imgH="1257120" progId="Equation.DSMT4">
                  <p:embed/>
                  <p:pic>
                    <p:nvPicPr>
                      <p:cNvPr id="0" name="Picture 4"/>
                      <p:cNvPicPr>
                        <a:picLocks noChangeAspect="1" noChangeArrowheads="1"/>
                      </p:cNvPicPr>
                      <p:nvPr/>
                    </p:nvPicPr>
                    <p:blipFill>
                      <a:blip r:embed="rId6"/>
                      <a:srcRect/>
                      <a:stretch>
                        <a:fillRect/>
                      </a:stretch>
                    </p:blipFill>
                    <p:spPr bwMode="auto">
                      <a:xfrm>
                        <a:off x="787400" y="1409700"/>
                        <a:ext cx="56642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3656180032"/>
              </p:ext>
            </p:extLst>
          </p:nvPr>
        </p:nvGraphicFramePr>
        <p:xfrm>
          <a:off x="819150" y="2736850"/>
          <a:ext cx="4660900" cy="1257300"/>
        </p:xfrm>
        <a:graphic>
          <a:graphicData uri="http://schemas.openxmlformats.org/presentationml/2006/ole">
            <mc:AlternateContent xmlns:mc="http://schemas.openxmlformats.org/markup-compatibility/2006">
              <mc:Choice xmlns:v="urn:schemas-microsoft-com:vml" Requires="v">
                <p:oleObj spid="_x0000_s23577" name="Equation" r:id="rId7" imgW="4660560" imgH="1257120" progId="Equation.DSMT4">
                  <p:embed/>
                </p:oleObj>
              </mc:Choice>
              <mc:Fallback>
                <p:oleObj name="Equation" r:id="rId7" imgW="4660560" imgH="1257120" progId="Equation.DSMT4">
                  <p:embed/>
                  <p:pic>
                    <p:nvPicPr>
                      <p:cNvPr id="0" name="Picture 5"/>
                      <p:cNvPicPr>
                        <a:picLocks noChangeAspect="1" noChangeArrowheads="1"/>
                      </p:cNvPicPr>
                      <p:nvPr/>
                    </p:nvPicPr>
                    <p:blipFill>
                      <a:blip r:embed="rId8"/>
                      <a:srcRect/>
                      <a:stretch>
                        <a:fillRect/>
                      </a:stretch>
                    </p:blipFill>
                    <p:spPr bwMode="auto">
                      <a:xfrm>
                        <a:off x="819150" y="2736850"/>
                        <a:ext cx="4660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1183920571"/>
              </p:ext>
            </p:extLst>
          </p:nvPr>
        </p:nvGraphicFramePr>
        <p:xfrm>
          <a:off x="787400" y="4108450"/>
          <a:ext cx="3771900" cy="1257300"/>
        </p:xfrm>
        <a:graphic>
          <a:graphicData uri="http://schemas.openxmlformats.org/presentationml/2006/ole">
            <mc:AlternateContent xmlns:mc="http://schemas.openxmlformats.org/markup-compatibility/2006">
              <mc:Choice xmlns:v="urn:schemas-microsoft-com:vml" Requires="v">
                <p:oleObj spid="_x0000_s23578" name="Equation" r:id="rId9" imgW="3771720" imgH="1257120" progId="Equation.DSMT4">
                  <p:embed/>
                </p:oleObj>
              </mc:Choice>
              <mc:Fallback>
                <p:oleObj name="Equation" r:id="rId9" imgW="3771720" imgH="1257120" progId="Equation.DSMT4">
                  <p:embed/>
                  <p:pic>
                    <p:nvPicPr>
                      <p:cNvPr id="0" name="Picture 6"/>
                      <p:cNvPicPr>
                        <a:picLocks noChangeAspect="1" noChangeArrowheads="1"/>
                      </p:cNvPicPr>
                      <p:nvPr/>
                    </p:nvPicPr>
                    <p:blipFill>
                      <a:blip r:embed="rId10"/>
                      <a:srcRect/>
                      <a:stretch>
                        <a:fillRect/>
                      </a:stretch>
                    </p:blipFill>
                    <p:spPr bwMode="auto">
                      <a:xfrm>
                        <a:off x="787400" y="4108450"/>
                        <a:ext cx="37719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nvGraphicFramePr>
        <p:xfrm>
          <a:off x="6934200" y="4648200"/>
          <a:ext cx="927100" cy="279400"/>
        </p:xfrm>
        <a:graphic>
          <a:graphicData uri="http://schemas.openxmlformats.org/presentationml/2006/ole">
            <mc:AlternateContent xmlns:mc="http://schemas.openxmlformats.org/markup-compatibility/2006">
              <mc:Choice xmlns:v="urn:schemas-microsoft-com:vml" Requires="v">
                <p:oleObj spid="_x0000_s23579" name="Equation" r:id="rId11" imgW="927000" imgH="279360" progId="Equation.DSMT4">
                  <p:embed/>
                </p:oleObj>
              </mc:Choice>
              <mc:Fallback>
                <p:oleObj name="Equation" r:id="rId11" imgW="927000" imgH="2793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4200" y="4648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a:t>
            </a:r>
          </a:p>
        </p:txBody>
      </p:sp>
      <p:sp>
        <p:nvSpPr>
          <p:cNvPr id="3" name="Content Placeholder 2"/>
          <p:cNvSpPr>
            <a:spLocks noGrp="1"/>
          </p:cNvSpPr>
          <p:nvPr>
            <p:ph idx="1"/>
          </p:nvPr>
        </p:nvSpPr>
        <p:spPr/>
        <p:txBody>
          <a:bodyPr/>
          <a:lstStyle/>
          <a:p>
            <a:r>
              <a:rPr lang="en-US" dirty="0"/>
              <a:t>Suppose that the average measure of air </a:t>
            </a:r>
          </a:p>
          <a:p>
            <a:pPr>
              <a:spcBef>
                <a:spcPts val="0"/>
              </a:spcBef>
            </a:pPr>
            <a:r>
              <a:rPr lang="en-US" dirty="0"/>
              <a:t>pollution in Sootville is given by the </a:t>
            </a:r>
          </a:p>
          <a:p>
            <a:pPr>
              <a:spcBef>
                <a:spcPts val="0"/>
              </a:spcBef>
            </a:pPr>
            <a:r>
              <a:rPr lang="en-US" dirty="0"/>
              <a:t>formula</a:t>
            </a:r>
          </a:p>
          <a:p>
            <a:pPr>
              <a:lnSpc>
                <a:spcPct val="200000"/>
              </a:lnSpc>
            </a:pPr>
            <a:endParaRPr lang="en-US" dirty="0"/>
          </a:p>
          <a:p>
            <a:r>
              <a:rPr lang="en-US" dirty="0"/>
              <a:t>where </a:t>
            </a:r>
            <a:r>
              <a:rPr lang="en-US" i="1" dirty="0"/>
              <a:t>t</a:t>
            </a:r>
            <a:r>
              <a:rPr lang="en-US" dirty="0"/>
              <a:t> is time in years measured from </a:t>
            </a:r>
          </a:p>
          <a:p>
            <a:pPr>
              <a:spcBef>
                <a:spcPts val="0"/>
              </a:spcBef>
            </a:pPr>
            <a:r>
              <a:rPr lang="en-US" dirty="0"/>
              <a:t>1980. How fast was this measure changing in 1988?</a:t>
            </a:r>
          </a:p>
        </p:txBody>
      </p:sp>
      <p:graphicFrame>
        <p:nvGraphicFramePr>
          <p:cNvPr id="194562" name="Object 2"/>
          <p:cNvGraphicFramePr>
            <a:graphicFrameLocks noChangeAspect="1"/>
          </p:cNvGraphicFramePr>
          <p:nvPr>
            <p:extLst>
              <p:ext uri="{D42A27DB-BD31-4B8C-83A1-F6EECF244321}">
                <p14:modId xmlns:p14="http://schemas.microsoft.com/office/powerpoint/2010/main" val="3056736694"/>
              </p:ext>
            </p:extLst>
          </p:nvPr>
        </p:nvGraphicFramePr>
        <p:xfrm>
          <a:off x="2222500" y="2527300"/>
          <a:ext cx="2362200" cy="977900"/>
        </p:xfrm>
        <a:graphic>
          <a:graphicData uri="http://schemas.openxmlformats.org/presentationml/2006/ole">
            <mc:AlternateContent xmlns:mc="http://schemas.openxmlformats.org/markup-compatibility/2006">
              <mc:Choice xmlns:v="urn:schemas-microsoft-com:vml" Requires="v">
                <p:oleObj spid="_x0000_s24582" name="Equation" r:id="rId3" imgW="2361960" imgH="977760" progId="Equation.DSMT4">
                  <p:embed/>
                </p:oleObj>
              </mc:Choice>
              <mc:Fallback>
                <p:oleObj name="Equation" r:id="rId3" imgW="2361960" imgH="97776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00" y="2527300"/>
                        <a:ext cx="2362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Content Placeholder 2"/>
          <p:cNvSpPr txBox="1">
            <a:spLocks/>
          </p:cNvSpPr>
          <p:nvPr/>
        </p:nvSpPr>
        <p:spPr bwMode="auto">
          <a:xfrm>
            <a:off x="457200" y="4648200"/>
            <a:ext cx="8229600"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  </a:t>
            </a:r>
            <a:r>
              <a:rPr kumimoji="0" lang="en-US" sz="2800" b="0" i="0" u="none" strike="noStrike" kern="1200" cap="none" spc="0" normalizeH="0" baseline="0" noProof="0" dirty="0">
                <a:ln>
                  <a:noFill/>
                </a:ln>
                <a:solidFill>
                  <a:schemeClr val="tx1"/>
                </a:solidFill>
                <a:effectLst/>
                <a:uLnTx/>
                <a:uFillTx/>
                <a:latin typeface="+mn-lt"/>
                <a:ea typeface="+mn-ea"/>
                <a:cs typeface="+mn-cs"/>
              </a:rPr>
              <a:t>Find the derivative of </a:t>
            </a:r>
            <a:r>
              <a:rPr kumimoji="0" lang="en-US" sz="2800" b="0" i="1" u="none" strike="noStrike" kern="1200" cap="none" spc="0" normalizeH="0" baseline="0" noProof="0" dirty="0">
                <a:ln>
                  <a:noFill/>
                </a:ln>
                <a:solidFill>
                  <a:schemeClr val="tx1"/>
                </a:solidFill>
                <a:effectLst/>
                <a:uLnTx/>
                <a:uFillTx/>
                <a:latin typeface="+mn-lt"/>
                <a:ea typeface="+mn-ea"/>
                <a:cs typeface="+mn-cs"/>
              </a:rPr>
              <a:t>P</a:t>
            </a:r>
            <a:r>
              <a:rPr kumimoji="0" lang="en-US" sz="2800" b="0" i="0" u="none" strike="noStrike" kern="1200" cap="none" spc="0" normalizeH="0" baseline="0" noProof="0" dirty="0">
                <a:ln>
                  <a:noFill/>
                </a:ln>
                <a:solidFill>
                  <a:schemeClr val="tx1"/>
                </a:solidFill>
                <a:effectLst/>
                <a:uLnTx/>
                <a:uFillTx/>
                <a:latin typeface="+mn-lt"/>
                <a:ea typeface="+mn-ea"/>
                <a:cs typeface="+mn-cs"/>
              </a:rPr>
              <a:t>(</a:t>
            </a:r>
            <a:r>
              <a:rPr kumimoji="0" lang="en-US" sz="2800" b="0" i="1" u="none" strike="noStrike" kern="1200" cap="none" spc="0" normalizeH="0" baseline="0" noProof="0" dirty="0">
                <a:ln>
                  <a:noFill/>
                </a:ln>
                <a:solidFill>
                  <a:schemeClr val="tx1"/>
                </a:solidFill>
                <a:effectLst/>
                <a:uLnTx/>
                <a:uFillTx/>
                <a:latin typeface="+mn-lt"/>
                <a:ea typeface="+mn-ea"/>
                <a:cs typeface="+mn-cs"/>
              </a:rPr>
              <a:t>t</a:t>
            </a:r>
            <a:r>
              <a:rPr kumimoji="0" lang="en-US" sz="2800" b="0" i="0" u="none" strike="noStrike" kern="1200" cap="none" spc="0" normalizeH="0" baseline="0" noProof="0" dirty="0">
                <a:ln>
                  <a:noFill/>
                </a:ln>
                <a:solidFill>
                  <a:schemeClr val="tx1"/>
                </a:solidFill>
                <a:effectLst/>
                <a:uLnTx/>
                <a:uFillTx/>
                <a:latin typeface="+mn-lt"/>
                <a:ea typeface="+mn-ea"/>
                <a:cs typeface="+mn-cs"/>
              </a:rPr>
              <a:t>) by using the Quotient Rule and the General Power Rule.</a:t>
            </a:r>
          </a:p>
        </p:txBody>
      </p:sp>
      <p:pic>
        <p:nvPicPr>
          <p:cNvPr id="194563" name="Picture 3"/>
          <p:cNvPicPr>
            <a:picLocks noChangeAspect="1" noChangeArrowheads="1"/>
          </p:cNvPicPr>
          <p:nvPr/>
        </p:nvPicPr>
        <p:blipFill>
          <a:blip r:embed="rId5" cstate="email"/>
          <a:srcRect/>
          <a:stretch>
            <a:fillRect/>
          </a:stretch>
        </p:blipFill>
        <p:spPr bwMode="auto">
          <a:xfrm>
            <a:off x="6629400" y="1143000"/>
            <a:ext cx="1935163" cy="29257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 (cont.)</a:t>
            </a:r>
          </a:p>
        </p:txBody>
      </p:sp>
      <p:graphicFrame>
        <p:nvGraphicFramePr>
          <p:cNvPr id="195587" name="Object 3"/>
          <p:cNvGraphicFramePr>
            <a:graphicFrameLocks noChangeAspect="1"/>
          </p:cNvGraphicFramePr>
          <p:nvPr>
            <p:extLst>
              <p:ext uri="{D42A27DB-BD31-4B8C-83A1-F6EECF244321}">
                <p14:modId xmlns:p14="http://schemas.microsoft.com/office/powerpoint/2010/main" val="2837064737"/>
              </p:ext>
            </p:extLst>
          </p:nvPr>
        </p:nvGraphicFramePr>
        <p:xfrm>
          <a:off x="7457744" y="4089400"/>
          <a:ext cx="1193800" cy="558800"/>
        </p:xfrm>
        <a:graphic>
          <a:graphicData uri="http://schemas.openxmlformats.org/presentationml/2006/ole">
            <mc:AlternateContent xmlns:mc="http://schemas.openxmlformats.org/markup-compatibility/2006">
              <mc:Choice xmlns:v="urn:schemas-microsoft-com:vml" Requires="v">
                <p:oleObj spid="_x0000_s25623" name="Equation" r:id="rId3" imgW="1193800" imgH="558800" progId="Equation.DSMT4">
                  <p:embed/>
                </p:oleObj>
              </mc:Choice>
              <mc:Fallback>
                <p:oleObj name="Equation" r:id="rId3" imgW="1193800" imgH="558800"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7744" y="4089400"/>
                        <a:ext cx="11938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609600" y="1066800"/>
          <a:ext cx="2298700" cy="1257300"/>
        </p:xfrm>
        <a:graphic>
          <a:graphicData uri="http://schemas.openxmlformats.org/presentationml/2006/ole">
            <mc:AlternateContent xmlns:mc="http://schemas.openxmlformats.org/markup-compatibility/2006">
              <mc:Choice xmlns:v="urn:schemas-microsoft-com:vml" Requires="v">
                <p:oleObj spid="_x0000_s25624" name="Equation" r:id="rId5" imgW="2298600" imgH="1257120" progId="Equation.DSMT4">
                  <p:embed/>
                </p:oleObj>
              </mc:Choice>
              <mc:Fallback>
                <p:oleObj name="Equation" r:id="rId5" imgW="2298600" imgH="12571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066800"/>
                        <a:ext cx="22987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495300" y="2302796"/>
          <a:ext cx="5676900" cy="1460500"/>
        </p:xfrm>
        <a:graphic>
          <a:graphicData uri="http://schemas.openxmlformats.org/presentationml/2006/ole">
            <mc:AlternateContent xmlns:mc="http://schemas.openxmlformats.org/markup-compatibility/2006">
              <mc:Choice xmlns:v="urn:schemas-microsoft-com:vml" Requires="v">
                <p:oleObj spid="_x0000_s25625" name="Equation" r:id="rId7" imgW="5676840" imgH="1460160" progId="Equation.DSMT4">
                  <p:embed/>
                </p:oleObj>
              </mc:Choice>
              <mc:Fallback>
                <p:oleObj name="Equation" r:id="rId7" imgW="5676840" imgH="1460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 y="2302796"/>
                        <a:ext cx="56769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1219200" y="3581400"/>
          <a:ext cx="4292600" cy="1384300"/>
        </p:xfrm>
        <a:graphic>
          <a:graphicData uri="http://schemas.openxmlformats.org/presentationml/2006/ole">
            <mc:AlternateContent xmlns:mc="http://schemas.openxmlformats.org/markup-compatibility/2006">
              <mc:Choice xmlns:v="urn:schemas-microsoft-com:vml" Requires="v">
                <p:oleObj spid="_x0000_s25626" name="Equation" r:id="rId9" imgW="4292280" imgH="1384200" progId="Equation.DSMT4">
                  <p:embed/>
                </p:oleObj>
              </mc:Choice>
              <mc:Fallback>
                <p:oleObj name="Equation" r:id="rId9" imgW="4292280" imgH="1384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3581400"/>
                        <a:ext cx="4292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nvGraphicFramePr>
        <p:xfrm>
          <a:off x="1219200" y="4800600"/>
          <a:ext cx="1676400" cy="1257300"/>
        </p:xfrm>
        <a:graphic>
          <a:graphicData uri="http://schemas.openxmlformats.org/presentationml/2006/ole">
            <mc:AlternateContent xmlns:mc="http://schemas.openxmlformats.org/markup-compatibility/2006">
              <mc:Choice xmlns:v="urn:schemas-microsoft-com:vml" Requires="v">
                <p:oleObj spid="_x0000_s25627" name="Equation" r:id="rId11" imgW="1676160" imgH="1257120" progId="Equation.DSMT4">
                  <p:embed/>
                </p:oleObj>
              </mc:Choice>
              <mc:Fallback>
                <p:oleObj name="Equation" r:id="rId11" imgW="1676160" imgH="1257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4800600"/>
                        <a:ext cx="16764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6248400" y="5334000"/>
            <a:ext cx="1063496" cy="400110"/>
          </a:xfrm>
          <a:prstGeom prst="rect">
            <a:avLst/>
          </a:prstGeom>
        </p:spPr>
        <p:txBody>
          <a:bodyPr wrap="none">
            <a:spAutoFit/>
          </a:bodyPr>
          <a:lstStyle/>
          <a:p>
            <a:r>
              <a:rPr lang="en-US" sz="2000" dirty="0">
                <a:solidFill>
                  <a:srgbClr val="008080"/>
                </a:solidFill>
              </a:rPr>
              <a:t>Simplify.</a:t>
            </a:r>
          </a:p>
        </p:txBody>
      </p:sp>
      <p:sp>
        <p:nvSpPr>
          <p:cNvPr id="12" name="Rectangle 11"/>
          <p:cNvSpPr/>
          <p:nvPr/>
        </p:nvSpPr>
        <p:spPr>
          <a:xfrm>
            <a:off x="6248400" y="4114800"/>
            <a:ext cx="1308628" cy="506292"/>
          </a:xfrm>
          <a:prstGeom prst="rect">
            <a:avLst/>
          </a:prstGeom>
        </p:spPr>
        <p:txBody>
          <a:bodyPr wrap="none">
            <a:spAutoFit/>
          </a:bodyPr>
          <a:lstStyle/>
          <a:p>
            <a:pPr>
              <a:lnSpc>
                <a:spcPct val="150000"/>
              </a:lnSpc>
            </a:pPr>
            <a:r>
              <a:rPr lang="en-US" sz="2000" dirty="0">
                <a:solidFill>
                  <a:srgbClr val="008080"/>
                </a:solidFill>
              </a:rPr>
              <a:t>Factor out </a:t>
            </a:r>
            <a:endParaRPr lang="en-US" sz="2000" i="1" dirty="0">
              <a:solidFill>
                <a:srgbClr val="008080"/>
              </a:solidFill>
            </a:endParaRPr>
          </a:p>
        </p:txBody>
      </p:sp>
      <p:sp>
        <p:nvSpPr>
          <p:cNvPr id="13" name="Rectangle 12"/>
          <p:cNvSpPr/>
          <p:nvPr/>
        </p:nvSpPr>
        <p:spPr>
          <a:xfrm>
            <a:off x="6248400" y="2438400"/>
            <a:ext cx="2819400" cy="1323439"/>
          </a:xfrm>
          <a:prstGeom prst="rect">
            <a:avLst/>
          </a:prstGeom>
        </p:spPr>
        <p:txBody>
          <a:bodyPr wrap="square">
            <a:spAutoFit/>
          </a:bodyPr>
          <a:lstStyle/>
          <a:p>
            <a:r>
              <a:rPr lang="en-US" sz="2000" dirty="0">
                <a:solidFill>
                  <a:srgbClr val="008080"/>
                </a:solidFill>
              </a:rPr>
              <a:t>Here the Quotient Rule and the General Power Rule are used in combination.</a:t>
            </a:r>
          </a:p>
        </p:txBody>
      </p:sp>
      <p:sp>
        <p:nvSpPr>
          <p:cNvPr id="14" name="Rectangle 13"/>
          <p:cNvSpPr/>
          <p:nvPr/>
        </p:nvSpPr>
        <p:spPr>
          <a:xfrm>
            <a:off x="6248400" y="1447800"/>
            <a:ext cx="2806794" cy="400110"/>
          </a:xfrm>
          <a:prstGeom prst="rect">
            <a:avLst/>
          </a:prstGeom>
        </p:spPr>
        <p:txBody>
          <a:bodyPr wrap="none">
            <a:spAutoFit/>
          </a:bodyPr>
          <a:lstStyle/>
          <a:p>
            <a:r>
              <a:rPr lang="en-US" sz="2000" dirty="0">
                <a:solidFill>
                  <a:srgbClr val="008080"/>
                </a:solidFill>
              </a:rPr>
              <a:t>Rewrite using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55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Air Pollution (cont.)</a:t>
            </a:r>
          </a:p>
        </p:txBody>
      </p:sp>
      <p:sp>
        <p:nvSpPr>
          <p:cNvPr id="3" name="Content Placeholder 2"/>
          <p:cNvSpPr>
            <a:spLocks noGrp="1"/>
          </p:cNvSpPr>
          <p:nvPr>
            <p:ph idx="1"/>
          </p:nvPr>
        </p:nvSpPr>
        <p:spPr/>
        <p:txBody>
          <a:bodyPr/>
          <a:lstStyle/>
          <a:p>
            <a:r>
              <a:rPr lang="en-US" dirty="0"/>
              <a:t>To find how fast this measure was changing in 1988 </a:t>
            </a:r>
            <a:br>
              <a:rPr lang="en-US" dirty="0"/>
            </a:br>
            <a:r>
              <a:rPr lang="en-US" dirty="0"/>
              <a:t>(8 years since 1980), evaluate the derivative for </a:t>
            </a:r>
            <a:r>
              <a:rPr lang="en-US" i="1" dirty="0">
                <a:solidFill>
                  <a:srgbClr val="FF00FF"/>
                </a:solidFill>
              </a:rPr>
              <a:t>t </a:t>
            </a:r>
            <a:r>
              <a:rPr lang="en-US" dirty="0">
                <a:solidFill>
                  <a:srgbClr val="FF00FF"/>
                </a:solidFill>
              </a:rPr>
              <a:t>= 8</a:t>
            </a:r>
            <a:r>
              <a:rPr lang="en-US" dirty="0"/>
              <a:t>.</a:t>
            </a:r>
          </a:p>
          <a:p>
            <a:endParaRPr lang="en-US" dirty="0"/>
          </a:p>
          <a:p>
            <a:endParaRPr lang="en-US" dirty="0"/>
          </a:p>
          <a:p>
            <a:endParaRPr lang="en-US" dirty="0"/>
          </a:p>
          <a:p>
            <a:endParaRPr lang="en-US" dirty="0"/>
          </a:p>
          <a:p>
            <a:r>
              <a:rPr lang="en-US" dirty="0"/>
              <a:t>In 1988, the air pollution measure was increasing at a rate of </a:t>
            </a:r>
            <a:r>
              <a:rPr lang="en-US" dirty="0">
                <a:solidFill>
                  <a:srgbClr val="FF0000"/>
                </a:solidFill>
              </a:rPr>
              <a:t>1.088 units per year</a:t>
            </a:r>
            <a:r>
              <a:rPr lang="en-US" dirty="0"/>
              <a:t>.</a:t>
            </a:r>
          </a:p>
        </p:txBody>
      </p:sp>
      <p:graphicFrame>
        <p:nvGraphicFramePr>
          <p:cNvPr id="26627" name="Object 3"/>
          <p:cNvGraphicFramePr>
            <a:graphicFrameLocks noChangeAspect="1"/>
          </p:cNvGraphicFramePr>
          <p:nvPr/>
        </p:nvGraphicFramePr>
        <p:xfrm>
          <a:off x="1295400" y="2895600"/>
          <a:ext cx="774700" cy="469900"/>
        </p:xfrm>
        <a:graphic>
          <a:graphicData uri="http://schemas.openxmlformats.org/presentationml/2006/ole">
            <mc:AlternateContent xmlns:mc="http://schemas.openxmlformats.org/markup-compatibility/2006">
              <mc:Choice xmlns:v="urn:schemas-microsoft-com:vml" Requires="v">
                <p:oleObj spid="_x0000_s26647" name="Equation" r:id="rId3" imgW="774360" imgH="469800" progId="Equation.DSMT4">
                  <p:embed/>
                </p:oleObj>
              </mc:Choice>
              <mc:Fallback>
                <p:oleObj name="Equation" r:id="rId3" imgW="77436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8956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2133600" y="2667000"/>
          <a:ext cx="1752600" cy="1257300"/>
        </p:xfrm>
        <a:graphic>
          <a:graphicData uri="http://schemas.openxmlformats.org/presentationml/2006/ole">
            <mc:AlternateContent xmlns:mc="http://schemas.openxmlformats.org/markup-compatibility/2006">
              <mc:Choice xmlns:v="urn:schemas-microsoft-com:vml" Requires="v">
                <p:oleObj spid="_x0000_s26648" name="Equation" r:id="rId5" imgW="1752480" imgH="1257120" progId="Equation.DSMT4">
                  <p:embed/>
                </p:oleObj>
              </mc:Choice>
              <mc:Fallback>
                <p:oleObj name="Equation" r:id="rId5" imgW="1752480" imgH="12571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67000"/>
                        <a:ext cx="1752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3886200" y="2692400"/>
          <a:ext cx="1739900" cy="1117600"/>
        </p:xfrm>
        <a:graphic>
          <a:graphicData uri="http://schemas.openxmlformats.org/presentationml/2006/ole">
            <mc:AlternateContent xmlns:mc="http://schemas.openxmlformats.org/markup-compatibility/2006">
              <mc:Choice xmlns:v="urn:schemas-microsoft-com:vml" Requires="v">
                <p:oleObj spid="_x0000_s26649" name="Equation" r:id="rId7" imgW="1739880" imgH="1117440" progId="Equation.DSMT4">
                  <p:embed/>
                </p:oleObj>
              </mc:Choice>
              <mc:Fallback>
                <p:oleObj name="Equation" r:id="rId7" imgW="1739880" imgH="1117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692400"/>
                        <a:ext cx="17399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0" name="Object 6"/>
          <p:cNvGraphicFramePr>
            <a:graphicFrameLocks noChangeAspect="1"/>
          </p:cNvGraphicFramePr>
          <p:nvPr/>
        </p:nvGraphicFramePr>
        <p:xfrm>
          <a:off x="5653548" y="2711244"/>
          <a:ext cx="1054100" cy="838200"/>
        </p:xfrm>
        <a:graphic>
          <a:graphicData uri="http://schemas.openxmlformats.org/presentationml/2006/ole">
            <mc:AlternateContent xmlns:mc="http://schemas.openxmlformats.org/markup-compatibility/2006">
              <mc:Choice xmlns:v="urn:schemas-microsoft-com:vml" Requires="v">
                <p:oleObj spid="_x0000_s26650" name="Equation" r:id="rId9" imgW="1054080" imgH="838080" progId="Equation.DSMT4">
                  <p:embed/>
                </p:oleObj>
              </mc:Choice>
              <mc:Fallback>
                <p:oleObj name="Equation" r:id="rId9" imgW="105408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3548" y="2711244"/>
                        <a:ext cx="105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31" name="Object 7"/>
          <p:cNvGraphicFramePr>
            <a:graphicFrameLocks noChangeAspect="1"/>
          </p:cNvGraphicFramePr>
          <p:nvPr/>
        </p:nvGraphicFramePr>
        <p:xfrm>
          <a:off x="6767052" y="2971800"/>
          <a:ext cx="1092200" cy="292100"/>
        </p:xfrm>
        <a:graphic>
          <a:graphicData uri="http://schemas.openxmlformats.org/presentationml/2006/ole">
            <mc:AlternateContent xmlns:mc="http://schemas.openxmlformats.org/markup-compatibility/2006">
              <mc:Choice xmlns:v="urn:schemas-microsoft-com:vml" Requires="v">
                <p:oleObj spid="_x0000_s26651" name="Equation" r:id="rId11" imgW="1091880" imgH="291960" progId="Equation.DSMT4">
                  <p:embed/>
                </p:oleObj>
              </mc:Choice>
              <mc:Fallback>
                <p:oleObj name="Equation" r:id="rId11" imgW="1091880" imgH="29196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7052" y="2971800"/>
                        <a:ext cx="1092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Chain Rule</a:t>
            </a:r>
          </a:p>
        </p:txBody>
      </p:sp>
      <p:sp>
        <p:nvSpPr>
          <p:cNvPr id="3" name="Content Placeholder 2"/>
          <p:cNvSpPr>
            <a:spLocks noGrp="1"/>
          </p:cNvSpPr>
          <p:nvPr>
            <p:ph idx="1"/>
          </p:nvPr>
        </p:nvSpPr>
        <p:spPr>
          <a:xfrm>
            <a:off x="457200" y="1280160"/>
            <a:ext cx="8229600" cy="3444240"/>
          </a:xfrm>
          <a:solidFill>
            <a:srgbClr val="FFFFCC"/>
          </a:solidFill>
          <a:ln w="28575">
            <a:solidFill>
              <a:srgbClr val="000000"/>
            </a:solidFill>
          </a:ln>
        </p:spPr>
        <p:txBody>
          <a:bodyPr>
            <a:noAutofit/>
          </a:bodyPr>
          <a:lstStyle/>
          <a:p>
            <a:pPr algn="ctr"/>
            <a:r>
              <a:rPr lang="en-US" b="1" dirty="0">
                <a:solidFill>
                  <a:srgbClr val="000000"/>
                </a:solidFill>
              </a:rPr>
              <a:t>The Chain Rule</a:t>
            </a:r>
          </a:p>
          <a:p>
            <a:r>
              <a:rPr lang="en-US" dirty="0">
                <a:solidFill>
                  <a:srgbClr val="000000"/>
                </a:solidFill>
              </a:rPr>
              <a:t>If</a:t>
            </a:r>
            <a:r>
              <a:rPr lang="en-US" i="1" dirty="0">
                <a:solidFill>
                  <a:srgbClr val="000000"/>
                </a:solidFill>
              </a:rPr>
              <a:t> </a:t>
            </a:r>
            <a:r>
              <a:rPr lang="en-US" i="1" dirty="0">
                <a:solidFill>
                  <a:srgbClr val="C00000"/>
                </a:solidFill>
              </a:rPr>
              <a:t>y </a:t>
            </a:r>
            <a:r>
              <a:rPr lang="en-US" dirty="0">
                <a:solidFill>
                  <a:srgbClr val="C00000"/>
                </a:solidFill>
              </a:rPr>
              <a:t>=</a:t>
            </a:r>
            <a:r>
              <a:rPr lang="en-US" i="1" dirty="0">
                <a:solidFill>
                  <a:srgbClr val="C00000"/>
                </a:solidFill>
              </a:rPr>
              <a:t> f</a:t>
            </a:r>
            <a:r>
              <a:rPr lang="en-US" dirty="0">
                <a:solidFill>
                  <a:srgbClr val="C00000"/>
                </a:solidFill>
              </a:rPr>
              <a:t>(</a:t>
            </a:r>
            <a:r>
              <a:rPr lang="en-US" i="1" dirty="0">
                <a:solidFill>
                  <a:srgbClr val="C00000"/>
                </a:solidFill>
              </a:rPr>
              <a:t>u</a:t>
            </a:r>
            <a:r>
              <a:rPr lang="en-US" dirty="0">
                <a:solidFill>
                  <a:srgbClr val="C00000"/>
                </a:solidFill>
              </a:rPr>
              <a:t>)</a:t>
            </a:r>
            <a:r>
              <a:rPr lang="en-US" i="1" dirty="0">
                <a:solidFill>
                  <a:srgbClr val="000000"/>
                </a:solidFill>
              </a:rPr>
              <a:t> </a:t>
            </a:r>
            <a:r>
              <a:rPr lang="en-US" dirty="0">
                <a:solidFill>
                  <a:srgbClr val="000000"/>
                </a:solidFill>
              </a:rPr>
              <a:t>and</a:t>
            </a:r>
            <a:r>
              <a:rPr lang="en-US" i="1" dirty="0">
                <a:solidFill>
                  <a:srgbClr val="000000"/>
                </a:solidFill>
              </a:rPr>
              <a:t> </a:t>
            </a:r>
            <a:r>
              <a:rPr lang="en-US" i="1" dirty="0">
                <a:solidFill>
                  <a:srgbClr val="C00000"/>
                </a:solidFill>
              </a:rPr>
              <a:t>u = g</a:t>
            </a:r>
            <a:r>
              <a:rPr lang="en-US" dirty="0">
                <a:solidFill>
                  <a:srgbClr val="C00000"/>
                </a:solidFill>
              </a:rPr>
              <a:t>(</a:t>
            </a:r>
            <a:r>
              <a:rPr lang="en-US" i="1" dirty="0">
                <a:solidFill>
                  <a:srgbClr val="C00000"/>
                </a:solidFill>
              </a:rPr>
              <a:t>x</a:t>
            </a:r>
            <a:r>
              <a:rPr lang="en-US" dirty="0">
                <a:solidFill>
                  <a:srgbClr val="C00000"/>
                </a:solidFill>
              </a:rPr>
              <a:t>)</a:t>
            </a:r>
            <a:r>
              <a:rPr lang="en-US" dirty="0">
                <a:solidFill>
                  <a:srgbClr val="000000"/>
                </a:solidFill>
              </a:rPr>
              <a:t>, then</a:t>
            </a:r>
          </a:p>
          <a:p>
            <a:endParaRPr lang="en-US" dirty="0">
              <a:solidFill>
                <a:srgbClr val="000000"/>
              </a:solidFill>
            </a:endParaRPr>
          </a:p>
          <a:p>
            <a:endParaRPr lang="en-US" dirty="0">
              <a:solidFill>
                <a:srgbClr val="000000"/>
              </a:solidFill>
            </a:endParaRPr>
          </a:p>
          <a:p>
            <a:endParaRPr lang="en-US" i="1" dirty="0">
              <a:solidFill>
                <a:srgbClr val="000000"/>
              </a:solidFill>
            </a:endParaRPr>
          </a:p>
          <a:p>
            <a:endParaRPr lang="en-US" i="1" dirty="0">
              <a:solidFill>
                <a:srgbClr val="000000"/>
              </a:solidFill>
            </a:endParaRPr>
          </a:p>
          <a:p>
            <a:endParaRPr lang="en-US" dirty="0">
              <a:solidFill>
                <a:srgbClr val="000000"/>
              </a:solidFill>
            </a:endParaRPr>
          </a:p>
        </p:txBody>
      </p:sp>
      <p:graphicFrame>
        <p:nvGraphicFramePr>
          <p:cNvPr id="163842" name="Object 2"/>
          <p:cNvGraphicFramePr>
            <a:graphicFrameLocks noChangeAspect="1"/>
          </p:cNvGraphicFramePr>
          <p:nvPr/>
        </p:nvGraphicFramePr>
        <p:xfrm>
          <a:off x="3587750" y="2529348"/>
          <a:ext cx="1968500" cy="838200"/>
        </p:xfrm>
        <a:graphic>
          <a:graphicData uri="http://schemas.openxmlformats.org/presentationml/2006/ole">
            <mc:AlternateContent xmlns:mc="http://schemas.openxmlformats.org/markup-compatibility/2006">
              <mc:Choice xmlns:v="urn:schemas-microsoft-com:vml" Requires="v">
                <p:oleObj spid="_x0000_s1034" name="Equation" r:id="rId3" imgW="1968500" imgH="838200" progId="Equation.DSMT4">
                  <p:embed/>
                </p:oleObj>
              </mc:Choice>
              <mc:Fallback>
                <p:oleObj name="Equation" r:id="rId3" imgW="1968500" imgH="83820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0" y="2529348"/>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nvGraphicFramePr>
        <p:xfrm>
          <a:off x="528638" y="3665998"/>
          <a:ext cx="5295900" cy="838200"/>
        </p:xfrm>
        <a:graphic>
          <a:graphicData uri="http://schemas.openxmlformats.org/presentationml/2006/ole">
            <mc:AlternateContent xmlns:mc="http://schemas.openxmlformats.org/markup-compatibility/2006">
              <mc:Choice xmlns:v="urn:schemas-microsoft-com:vml" Requires="v">
                <p:oleObj spid="_x0000_s1035" name="Equation" r:id="rId5" imgW="5295900" imgH="838200" progId="Equation.DSMT4">
                  <p:embed/>
                </p:oleObj>
              </mc:Choice>
              <mc:Fallback>
                <p:oleObj name="Equation" r:id="rId5" imgW="5295900" imgH="838200" progId="Equation.DSMT4">
                  <p:embed/>
                  <p:pic>
                    <p:nvPicPr>
                      <p:cNvPr id="0"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3665998"/>
                        <a:ext cx="529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a:t>
            </a:r>
          </a:p>
        </p:txBody>
      </p:sp>
      <p:graphicFrame>
        <p:nvGraphicFramePr>
          <p:cNvPr id="164866" name="Object 2"/>
          <p:cNvGraphicFramePr>
            <a:graphicFrameLocks noChangeAspect="1"/>
          </p:cNvGraphicFramePr>
          <p:nvPr/>
        </p:nvGraphicFramePr>
        <p:xfrm>
          <a:off x="528638" y="1371600"/>
          <a:ext cx="7950200" cy="2501900"/>
        </p:xfrm>
        <a:graphic>
          <a:graphicData uri="http://schemas.openxmlformats.org/presentationml/2006/ole">
            <mc:AlternateContent xmlns:mc="http://schemas.openxmlformats.org/markup-compatibility/2006">
              <mc:Choice xmlns:v="urn:schemas-microsoft-com:vml" Requires="v">
                <p:oleObj spid="_x0000_s2067" name="Equation" r:id="rId3" imgW="7950200" imgH="2501900" progId="Equation.DSMT4">
                  <p:embed/>
                </p:oleObj>
              </mc:Choice>
              <mc:Fallback>
                <p:oleObj name="Equation" r:id="rId3" imgW="7950200" imgH="2501900" progId="Equation.DSMT4">
                  <p:embed/>
                  <p:pic>
                    <p:nvPicPr>
                      <p:cNvPr id="0"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8" y="1371600"/>
                        <a:ext cx="7950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57200" y="4038600"/>
            <a:ext cx="1577676" cy="523220"/>
          </a:xfrm>
          <a:prstGeom prst="rect">
            <a:avLst/>
          </a:prstGeom>
        </p:spPr>
        <p:txBody>
          <a:bodyPr wrap="none">
            <a:spAutoFit/>
          </a:bodyPr>
          <a:lstStyle/>
          <a:p>
            <a:r>
              <a:rPr lang="en-US" sz="2800" b="1" dirty="0"/>
              <a:t>Solution:</a:t>
            </a:r>
            <a:r>
              <a:rPr lang="en-US" b="1" dirty="0"/>
              <a:t> </a:t>
            </a:r>
            <a:endParaRPr lang="en-US" dirty="0"/>
          </a:p>
        </p:txBody>
      </p:sp>
      <p:sp>
        <p:nvSpPr>
          <p:cNvPr id="7" name="Rectangle 6"/>
          <p:cNvSpPr/>
          <p:nvPr/>
        </p:nvSpPr>
        <p:spPr>
          <a:xfrm>
            <a:off x="5199001" y="4648200"/>
            <a:ext cx="2954399" cy="400110"/>
          </a:xfrm>
          <a:prstGeom prst="rect">
            <a:avLst/>
          </a:prstGeom>
        </p:spPr>
        <p:txBody>
          <a:bodyPr wrap="none">
            <a:spAutoFit/>
          </a:bodyPr>
          <a:lstStyle/>
          <a:p>
            <a:r>
              <a:rPr lang="en-US" sz="2000" dirty="0">
                <a:solidFill>
                  <a:srgbClr val="008080"/>
                </a:solidFill>
              </a:rPr>
              <a:t>Rewrite </a:t>
            </a:r>
            <a:r>
              <a:rPr lang="en-US" sz="2000" i="1" dirty="0">
                <a:solidFill>
                  <a:srgbClr val="008080"/>
                </a:solidFill>
              </a:rPr>
              <a:t>y</a:t>
            </a:r>
            <a:r>
              <a:rPr lang="en-US" sz="2000" dirty="0">
                <a:solidFill>
                  <a:srgbClr val="008080"/>
                </a:solidFill>
              </a:rPr>
              <a:t> using exponents.</a:t>
            </a:r>
          </a:p>
        </p:txBody>
      </p:sp>
      <p:graphicFrame>
        <p:nvGraphicFramePr>
          <p:cNvPr id="2052" name="Object 4"/>
          <p:cNvGraphicFramePr>
            <a:graphicFrameLocks noChangeAspect="1"/>
          </p:cNvGraphicFramePr>
          <p:nvPr/>
        </p:nvGraphicFramePr>
        <p:xfrm>
          <a:off x="2133600" y="4038600"/>
          <a:ext cx="1485900" cy="482600"/>
        </p:xfrm>
        <a:graphic>
          <a:graphicData uri="http://schemas.openxmlformats.org/presentationml/2006/ole">
            <mc:AlternateContent xmlns:mc="http://schemas.openxmlformats.org/markup-compatibility/2006">
              <mc:Choice xmlns:v="urn:schemas-microsoft-com:vml" Requires="v">
                <p:oleObj spid="_x0000_s2068" name="Equation" r:id="rId5" imgW="1485720" imgH="482400" progId="Equation.DSMT4">
                  <p:embed/>
                </p:oleObj>
              </mc:Choice>
              <mc:Fallback>
                <p:oleObj name="Equation" r:id="rId5" imgW="1485720" imgH="4824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038600"/>
                        <a:ext cx="148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2391696" y="4677696"/>
          <a:ext cx="1117600" cy="622300"/>
        </p:xfrm>
        <a:graphic>
          <a:graphicData uri="http://schemas.openxmlformats.org/presentationml/2006/ole">
            <mc:AlternateContent xmlns:mc="http://schemas.openxmlformats.org/markup-compatibility/2006">
              <mc:Choice xmlns:v="urn:schemas-microsoft-com:vml" Requires="v">
                <p:oleObj spid="_x0000_s2069" name="Equation" r:id="rId7" imgW="1117440" imgH="622080" progId="Equation.DSMT4">
                  <p:embed/>
                </p:oleObj>
              </mc:Choice>
              <mc:Fallback>
                <p:oleObj name="Equation" r:id="rId7" imgW="1117440" imgH="622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1696" y="4677696"/>
                        <a:ext cx="1117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4906296" y="4070556"/>
          <a:ext cx="1524000" cy="381000"/>
        </p:xfrm>
        <a:graphic>
          <a:graphicData uri="http://schemas.openxmlformats.org/presentationml/2006/ole">
            <mc:AlternateContent xmlns:mc="http://schemas.openxmlformats.org/markup-compatibility/2006">
              <mc:Choice xmlns:v="urn:schemas-microsoft-com:vml" Requires="v">
                <p:oleObj spid="_x0000_s2070" name="Equation" r:id="rId9" imgW="1523880" imgH="380880" progId="Equation.DSMT4">
                  <p:embed/>
                </p:oleObj>
              </mc:Choice>
              <mc:Fallback>
                <p:oleObj name="Equation" r:id="rId9" imgW="152388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6296" y="4070556"/>
                        <a:ext cx="152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5" name="Rectangle 4"/>
          <p:cNvSpPr/>
          <p:nvPr/>
        </p:nvSpPr>
        <p:spPr>
          <a:xfrm>
            <a:off x="5867400" y="1460500"/>
            <a:ext cx="3108960" cy="707886"/>
          </a:xfrm>
          <a:prstGeom prst="rect">
            <a:avLst/>
          </a:prstGeom>
        </p:spPr>
        <p:txBody>
          <a:bodyPr>
            <a:spAutoFit/>
          </a:bodyPr>
          <a:lstStyle/>
          <a:p>
            <a:r>
              <a:rPr lang="en-US" sz="2000" dirty="0">
                <a:solidFill>
                  <a:srgbClr val="008080"/>
                </a:solidFill>
              </a:rPr>
              <a:t>Find the derivatives of each function by using the Power Rule from Section 2.3.</a:t>
            </a:r>
          </a:p>
        </p:txBody>
      </p:sp>
      <p:sp>
        <p:nvSpPr>
          <p:cNvPr id="6" name="Rectangle 5"/>
          <p:cNvSpPr/>
          <p:nvPr/>
        </p:nvSpPr>
        <p:spPr>
          <a:xfrm>
            <a:off x="457200" y="3517900"/>
            <a:ext cx="3342390" cy="523220"/>
          </a:xfrm>
          <a:prstGeom prst="rect">
            <a:avLst/>
          </a:prstGeom>
        </p:spPr>
        <p:txBody>
          <a:bodyPr wrap="none">
            <a:spAutoFit/>
          </a:bodyPr>
          <a:lstStyle/>
          <a:p>
            <a:r>
              <a:rPr lang="en-US" sz="2800" dirty="0"/>
              <a:t>So, by the Chain Rule,</a:t>
            </a:r>
          </a:p>
        </p:txBody>
      </p:sp>
      <p:graphicFrame>
        <p:nvGraphicFramePr>
          <p:cNvPr id="3076" name="Object 4"/>
          <p:cNvGraphicFramePr>
            <a:graphicFrameLocks noChangeAspect="1"/>
          </p:cNvGraphicFramePr>
          <p:nvPr/>
        </p:nvGraphicFramePr>
        <p:xfrm>
          <a:off x="1219200" y="1295400"/>
          <a:ext cx="1968500" cy="889000"/>
        </p:xfrm>
        <a:graphic>
          <a:graphicData uri="http://schemas.openxmlformats.org/presentationml/2006/ole">
            <mc:AlternateContent xmlns:mc="http://schemas.openxmlformats.org/markup-compatibility/2006">
              <mc:Choice xmlns:v="urn:schemas-microsoft-com:vml" Requires="v">
                <p:oleObj spid="_x0000_s3100" name="Equation" r:id="rId3" imgW="1968480" imgH="888840" progId="Equation.DSMT4">
                  <p:embed/>
                </p:oleObj>
              </mc:Choice>
              <mc:Fallback>
                <p:oleObj name="Equation" r:id="rId3" imgW="1968480" imgH="8888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295400"/>
                        <a:ext cx="1968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1705896" y="2311400"/>
          <a:ext cx="1447800" cy="889000"/>
        </p:xfrm>
        <a:graphic>
          <a:graphicData uri="http://schemas.openxmlformats.org/presentationml/2006/ole">
            <mc:AlternateContent xmlns:mc="http://schemas.openxmlformats.org/markup-compatibility/2006">
              <mc:Choice xmlns:v="urn:schemas-microsoft-com:vml" Requires="v">
                <p:oleObj spid="_x0000_s3101" name="Equation" r:id="rId5" imgW="1447560" imgH="888840" progId="Equation.DSMT4">
                  <p:embed/>
                </p:oleObj>
              </mc:Choice>
              <mc:Fallback>
                <p:oleObj name="Equation" r:id="rId5" imgW="1447560" imgH="88884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5896" y="2311400"/>
                        <a:ext cx="1447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4495800" y="1295400"/>
          <a:ext cx="1244600" cy="838200"/>
        </p:xfrm>
        <a:graphic>
          <a:graphicData uri="http://schemas.openxmlformats.org/presentationml/2006/ole">
            <mc:AlternateContent xmlns:mc="http://schemas.openxmlformats.org/markup-compatibility/2006">
              <mc:Choice xmlns:v="urn:schemas-microsoft-com:vml" Requires="v">
                <p:oleObj spid="_x0000_s3102" name="Equation" r:id="rId7" imgW="1244520" imgH="838080" progId="Equation.DSMT4">
                  <p:embed/>
                </p:oleObj>
              </mc:Choice>
              <mc:Fallback>
                <p:oleObj name="Equation" r:id="rId7" imgW="1244520" imgH="8380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1295400"/>
                        <a:ext cx="124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2438400" y="4267200"/>
          <a:ext cx="444500" cy="838200"/>
        </p:xfrm>
        <a:graphic>
          <a:graphicData uri="http://schemas.openxmlformats.org/presentationml/2006/ole">
            <mc:AlternateContent xmlns:mc="http://schemas.openxmlformats.org/markup-compatibility/2006">
              <mc:Choice xmlns:v="urn:schemas-microsoft-com:vml" Requires="v">
                <p:oleObj spid="_x0000_s3103" name="Equation" r:id="rId9" imgW="444240" imgH="838080" progId="Equation.DSMT4">
                  <p:embed/>
                </p:oleObj>
              </mc:Choice>
              <mc:Fallback>
                <p:oleObj name="Equation" r:id="rId9" imgW="44424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426720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2895600" y="4267200"/>
          <a:ext cx="1308100" cy="838200"/>
        </p:xfrm>
        <a:graphic>
          <a:graphicData uri="http://schemas.openxmlformats.org/presentationml/2006/ole">
            <mc:AlternateContent xmlns:mc="http://schemas.openxmlformats.org/markup-compatibility/2006">
              <mc:Choice xmlns:v="urn:schemas-microsoft-com:vml" Requires="v">
                <p:oleObj spid="_x0000_s3104" name="Equation" r:id="rId11" imgW="1307880" imgH="838080" progId="Equation.DSMT4">
                  <p:embed/>
                </p:oleObj>
              </mc:Choice>
              <mc:Fallback>
                <p:oleObj name="Equation" r:id="rId11" imgW="1307880" imgH="8380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4267200"/>
                        <a:ext cx="130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9"/>
          <p:cNvGraphicFramePr>
            <a:graphicFrameLocks noChangeAspect="1"/>
          </p:cNvGraphicFramePr>
          <p:nvPr/>
        </p:nvGraphicFramePr>
        <p:xfrm>
          <a:off x="4267200" y="4229100"/>
          <a:ext cx="2527300" cy="952500"/>
        </p:xfrm>
        <a:graphic>
          <a:graphicData uri="http://schemas.openxmlformats.org/presentationml/2006/ole">
            <mc:AlternateContent xmlns:mc="http://schemas.openxmlformats.org/markup-compatibility/2006">
              <mc:Choice xmlns:v="urn:schemas-microsoft-com:vml" Requires="v">
                <p:oleObj spid="_x0000_s3105" name="Equation" r:id="rId13" imgW="2527200" imgH="952200" progId="Equation.DSMT4">
                  <p:embed/>
                </p:oleObj>
              </mc:Choice>
              <mc:Fallback>
                <p:oleObj name="Equation" r:id="rId13" imgW="2527200" imgH="9522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67200" y="4229100"/>
                        <a:ext cx="2527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the Chain Rule (cont.)</a:t>
            </a:r>
          </a:p>
        </p:txBody>
      </p:sp>
      <p:sp>
        <p:nvSpPr>
          <p:cNvPr id="3" name="Content Placeholder 2"/>
          <p:cNvSpPr>
            <a:spLocks noGrp="1"/>
          </p:cNvSpPr>
          <p:nvPr>
            <p:ph idx="1"/>
          </p:nvPr>
        </p:nvSpPr>
        <p:spPr/>
        <p:txBody>
          <a:bodyPr/>
          <a:lstStyle/>
          <a:p>
            <a:r>
              <a:rPr lang="en-US" dirty="0"/>
              <a:t>To evaluate this derivative at </a:t>
            </a:r>
            <a:r>
              <a:rPr lang="en-US" i="1" dirty="0">
                <a:solidFill>
                  <a:srgbClr val="FF00FF"/>
                </a:solidFill>
              </a:rPr>
              <a:t>x </a:t>
            </a:r>
            <a:r>
              <a:rPr lang="en-US" dirty="0">
                <a:solidFill>
                  <a:srgbClr val="FF00FF"/>
                </a:solidFill>
              </a:rPr>
              <a:t>= 2</a:t>
            </a:r>
            <a:r>
              <a:rPr lang="en-US" dirty="0"/>
              <a:t>, we must first substitute it into the equation for </a:t>
            </a:r>
            <a:r>
              <a:rPr lang="en-US" i="1" dirty="0"/>
              <a:t>u, </a:t>
            </a:r>
            <a:r>
              <a:rPr lang="en-US" dirty="0"/>
              <a:t>and then substitute </a:t>
            </a:r>
            <a:r>
              <a:rPr lang="en-US" i="1" dirty="0"/>
              <a:t>u </a:t>
            </a:r>
            <a:r>
              <a:rPr lang="en-US" dirty="0"/>
              <a:t>and</a:t>
            </a:r>
            <a:r>
              <a:rPr lang="en-US" i="1" dirty="0"/>
              <a:t> x </a:t>
            </a:r>
            <a:r>
              <a:rPr lang="en-US" dirty="0"/>
              <a:t>into the equation of the derivative: </a:t>
            </a:r>
          </a:p>
        </p:txBody>
      </p:sp>
      <p:sp>
        <p:nvSpPr>
          <p:cNvPr id="5" name="Rectangle 4"/>
          <p:cNvSpPr/>
          <p:nvPr/>
        </p:nvSpPr>
        <p:spPr>
          <a:xfrm>
            <a:off x="6507480" y="2972860"/>
            <a:ext cx="2560320" cy="400110"/>
          </a:xfrm>
          <a:prstGeom prst="rect">
            <a:avLst/>
          </a:prstGeom>
        </p:spPr>
        <p:txBody>
          <a:bodyPr>
            <a:spAutoFit/>
          </a:bodyPr>
          <a:lstStyle/>
          <a:p>
            <a:r>
              <a:rPr lang="en-US" sz="2000" dirty="0">
                <a:solidFill>
                  <a:srgbClr val="008080"/>
                </a:solidFill>
              </a:rPr>
              <a:t>Substitute </a:t>
            </a:r>
            <a:r>
              <a:rPr lang="en-US" sz="2000" i="1" dirty="0">
                <a:solidFill>
                  <a:srgbClr val="FF00FF"/>
                </a:solidFill>
              </a:rPr>
              <a:t>x</a:t>
            </a:r>
            <a:r>
              <a:rPr lang="en-US" sz="2000" dirty="0">
                <a:solidFill>
                  <a:srgbClr val="FF00FF"/>
                </a:solidFill>
              </a:rPr>
              <a:t> = 2 </a:t>
            </a:r>
            <a:r>
              <a:rPr lang="en-US" sz="2000" dirty="0">
                <a:solidFill>
                  <a:srgbClr val="008080"/>
                </a:solidFill>
              </a:rPr>
              <a:t>into </a:t>
            </a:r>
            <a:r>
              <a:rPr lang="en-US" sz="2000" i="1" dirty="0">
                <a:solidFill>
                  <a:srgbClr val="008080"/>
                </a:solidFill>
              </a:rPr>
              <a:t>u</a:t>
            </a:r>
            <a:r>
              <a:rPr lang="en-US" sz="2000" dirty="0">
                <a:solidFill>
                  <a:srgbClr val="008080"/>
                </a:solidFill>
              </a:rPr>
              <a:t>.</a:t>
            </a:r>
          </a:p>
        </p:txBody>
      </p:sp>
      <p:graphicFrame>
        <p:nvGraphicFramePr>
          <p:cNvPr id="4099" name="Object 3"/>
          <p:cNvGraphicFramePr>
            <a:graphicFrameLocks noChangeAspect="1"/>
          </p:cNvGraphicFramePr>
          <p:nvPr/>
        </p:nvGraphicFramePr>
        <p:xfrm>
          <a:off x="1219200" y="2819400"/>
          <a:ext cx="2400300" cy="533400"/>
        </p:xfrm>
        <a:graphic>
          <a:graphicData uri="http://schemas.openxmlformats.org/presentationml/2006/ole">
            <mc:AlternateContent xmlns:mc="http://schemas.openxmlformats.org/markup-compatibility/2006">
              <mc:Choice xmlns:v="urn:schemas-microsoft-com:vml" Requires="v">
                <p:oleObj spid="_x0000_s4131" name="Equation" r:id="rId3" imgW="2400120" imgH="533160" progId="Equation.DSMT4">
                  <p:embed/>
                </p:oleObj>
              </mc:Choice>
              <mc:Fallback>
                <p:oleObj name="Equation" r:id="rId3" imgW="2400120" imgH="5331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19400"/>
                        <a:ext cx="2400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609600" y="3458496"/>
          <a:ext cx="850900" cy="952500"/>
        </p:xfrm>
        <a:graphic>
          <a:graphicData uri="http://schemas.openxmlformats.org/presentationml/2006/ole">
            <mc:AlternateContent xmlns:mc="http://schemas.openxmlformats.org/markup-compatibility/2006">
              <mc:Choice xmlns:v="urn:schemas-microsoft-com:vml" Requires="v">
                <p:oleObj spid="_x0000_s4132" name="Equation" r:id="rId5" imgW="850680" imgH="952200" progId="Equation.DSMT4">
                  <p:embed/>
                </p:oleObj>
              </mc:Choice>
              <mc:Fallback>
                <p:oleObj name="Equation" r:id="rId5" imgW="850680" imgH="952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58496"/>
                        <a:ext cx="850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1509252" y="3481848"/>
          <a:ext cx="2832100" cy="952500"/>
        </p:xfrm>
        <a:graphic>
          <a:graphicData uri="http://schemas.openxmlformats.org/presentationml/2006/ole">
            <mc:AlternateContent xmlns:mc="http://schemas.openxmlformats.org/markup-compatibility/2006">
              <mc:Choice xmlns:v="urn:schemas-microsoft-com:vml" Requires="v">
                <p:oleObj spid="_x0000_s4133" name="Equation" r:id="rId7" imgW="2831760" imgH="952200" progId="Equation.DSMT4">
                  <p:embed/>
                </p:oleObj>
              </mc:Choice>
              <mc:Fallback>
                <p:oleObj name="Equation" r:id="rId7" imgW="2831760" imgH="952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9252" y="3481848"/>
                        <a:ext cx="2832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4375356" y="3460956"/>
          <a:ext cx="2032000" cy="927100"/>
        </p:xfrm>
        <a:graphic>
          <a:graphicData uri="http://schemas.openxmlformats.org/presentationml/2006/ole">
            <mc:AlternateContent xmlns:mc="http://schemas.openxmlformats.org/markup-compatibility/2006">
              <mc:Choice xmlns:v="urn:schemas-microsoft-com:vml" Requires="v">
                <p:oleObj spid="_x0000_s4134" name="Equation" r:id="rId9" imgW="2031840" imgH="927000" progId="Equation.DSMT4">
                  <p:embed/>
                </p:oleObj>
              </mc:Choice>
              <mc:Fallback>
                <p:oleObj name="Equation" r:id="rId9" imgW="2031840" imgH="927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5356" y="3460956"/>
                        <a:ext cx="2032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4404852" y="4753896"/>
          <a:ext cx="1257300" cy="838200"/>
        </p:xfrm>
        <a:graphic>
          <a:graphicData uri="http://schemas.openxmlformats.org/presentationml/2006/ole">
            <mc:AlternateContent xmlns:mc="http://schemas.openxmlformats.org/markup-compatibility/2006">
              <mc:Choice xmlns:v="urn:schemas-microsoft-com:vml" Requires="v">
                <p:oleObj spid="_x0000_s4135" name="Equation" r:id="rId11" imgW="1257120" imgH="838080" progId="Equation.DSMT4">
                  <p:embed/>
                </p:oleObj>
              </mc:Choice>
              <mc:Fallback>
                <p:oleObj name="Equation" r:id="rId11" imgW="125712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04852" y="4753896"/>
                        <a:ext cx="1257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5761704" y="4785852"/>
          <a:ext cx="711200" cy="838200"/>
        </p:xfrm>
        <a:graphic>
          <a:graphicData uri="http://schemas.openxmlformats.org/presentationml/2006/ole">
            <mc:AlternateContent xmlns:mc="http://schemas.openxmlformats.org/markup-compatibility/2006">
              <mc:Choice xmlns:v="urn:schemas-microsoft-com:vml" Requires="v">
                <p:oleObj spid="_x0000_s4136" name="Equation" r:id="rId13" imgW="711000" imgH="838080" progId="Equation.DSMT4">
                  <p:embed/>
                </p:oleObj>
              </mc:Choice>
              <mc:Fallback>
                <p:oleObj name="Equation" r:id="rId13" imgW="71100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704" y="4785852"/>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5363496" y="4495800"/>
          <a:ext cx="165100" cy="228600"/>
        </p:xfrm>
        <a:graphic>
          <a:graphicData uri="http://schemas.openxmlformats.org/presentationml/2006/ole">
            <mc:AlternateContent xmlns:mc="http://schemas.openxmlformats.org/markup-compatibility/2006">
              <mc:Choice xmlns:v="urn:schemas-microsoft-com:vml" Requires="v">
                <p:oleObj spid="_x0000_s4137" name="Equation" r:id="rId15" imgW="164880" imgH="228600" progId="Equation.DSMT4">
                  <p:embed/>
                </p:oleObj>
              </mc:Choice>
              <mc:Fallback>
                <p:oleObj name="Equation" r:id="rId15" imgW="164880" imgH="2286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63496" y="44958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4953000" y="5638800"/>
          <a:ext cx="165100" cy="228600"/>
        </p:xfrm>
        <a:graphic>
          <a:graphicData uri="http://schemas.openxmlformats.org/presentationml/2006/ole">
            <mc:AlternateContent xmlns:mc="http://schemas.openxmlformats.org/markup-compatibility/2006">
              <mc:Choice xmlns:v="urn:schemas-microsoft-com:vml" Requires="v">
                <p:oleObj spid="_x0000_s4138" name="Equation" r:id="rId17" imgW="164880" imgH="228600" progId="Equation.DSMT4">
                  <p:embed/>
                </p:oleObj>
              </mc:Choice>
              <mc:Fallback>
                <p:oleObj name="Equation" r:id="rId17" imgW="164880" imgH="2286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53000" y="5638800"/>
                        <a:ext cx="165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5" name="Straight Connector 14"/>
          <p:cNvCxnSpPr/>
          <p:nvPr/>
        </p:nvCxnSpPr>
        <p:spPr>
          <a:xfrm rot="5400000">
            <a:off x="5257800" y="4739148"/>
            <a:ext cx="3810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V="1">
            <a:off x="4662948" y="5243052"/>
            <a:ext cx="4572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07480" y="3581400"/>
            <a:ext cx="2286000" cy="1323439"/>
          </a:xfrm>
          <a:prstGeom prst="rect">
            <a:avLst/>
          </a:prstGeom>
        </p:spPr>
        <p:txBody>
          <a:bodyPr>
            <a:spAutoFit/>
          </a:bodyPr>
          <a:lstStyle/>
          <a:p>
            <a:pPr>
              <a:spcBef>
                <a:spcPts val="1200"/>
              </a:spcBef>
            </a:pPr>
            <a:r>
              <a:rPr lang="en-US" sz="2000" dirty="0">
                <a:solidFill>
                  <a:srgbClr val="008080"/>
                </a:solidFill>
              </a:rPr>
              <a:t>Substitute </a:t>
            </a:r>
            <a:r>
              <a:rPr lang="en-US" sz="2000" i="1" dirty="0">
                <a:solidFill>
                  <a:srgbClr val="FF00FF"/>
                </a:solidFill>
              </a:rPr>
              <a:t>u</a:t>
            </a:r>
            <a:r>
              <a:rPr lang="en-US" sz="2000" dirty="0">
                <a:solidFill>
                  <a:srgbClr val="FF00FF"/>
                </a:solidFill>
              </a:rPr>
              <a:t> = 25 </a:t>
            </a:r>
            <a:r>
              <a:rPr lang="en-US" sz="2000" dirty="0">
                <a:solidFill>
                  <a:srgbClr val="008080"/>
                </a:solidFill>
              </a:rPr>
              <a:t>and  </a:t>
            </a:r>
            <a:r>
              <a:rPr lang="en-US" sz="2000" i="1" dirty="0">
                <a:solidFill>
                  <a:srgbClr val="FF00FF"/>
                </a:solidFill>
              </a:rPr>
              <a:t>x</a:t>
            </a:r>
            <a:r>
              <a:rPr lang="en-US" sz="2000" dirty="0">
                <a:solidFill>
                  <a:srgbClr val="FF00FF"/>
                </a:solidFill>
              </a:rPr>
              <a:t> = 2 </a:t>
            </a:r>
            <a:r>
              <a:rPr lang="en-US" sz="2000" dirty="0">
                <a:solidFill>
                  <a:srgbClr val="008080"/>
                </a:solidFill>
              </a:rPr>
              <a:t>into the formula for the derivative.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0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a:t>
            </a:r>
          </a:p>
        </p:txBody>
      </p:sp>
      <p:sp>
        <p:nvSpPr>
          <p:cNvPr id="3" name="Content Placeholder 2"/>
          <p:cNvSpPr>
            <a:spLocks noGrp="1"/>
          </p:cNvSpPr>
          <p:nvPr>
            <p:ph idx="1"/>
          </p:nvPr>
        </p:nvSpPr>
        <p:spPr/>
        <p:txBody>
          <a:bodyPr/>
          <a:lstStyle/>
          <a:p>
            <a:r>
              <a:rPr lang="en-US" dirty="0"/>
              <a:t>A pebble is tossed into a still pond, and concentric circles are formed on the pond’s surface. The area of each circle depends on the radius of the circle, and each radius depends on the elapsed time. If the radius </a:t>
            </a:r>
          </a:p>
          <a:p>
            <a:r>
              <a:rPr lang="en-US" dirty="0"/>
              <a:t>is changing at the rate of</a:t>
            </a:r>
          </a:p>
          <a:p>
            <a:pPr>
              <a:spcBef>
                <a:spcPts val="1200"/>
              </a:spcBef>
            </a:pPr>
            <a:r>
              <a:rPr lang="en-US" dirty="0"/>
              <a:t>how fast is the area of the circle</a:t>
            </a:r>
          </a:p>
          <a:p>
            <a:pPr>
              <a:spcBef>
                <a:spcPts val="0"/>
              </a:spcBef>
            </a:pPr>
            <a:r>
              <a:rPr lang="en-US" dirty="0"/>
              <a:t>growing when the radius is </a:t>
            </a:r>
          </a:p>
          <a:p>
            <a:pPr>
              <a:spcBef>
                <a:spcPts val="0"/>
              </a:spcBef>
            </a:pPr>
            <a:r>
              <a:rPr lang="en-US" dirty="0">
                <a:solidFill>
                  <a:srgbClr val="0000FF"/>
                </a:solidFill>
              </a:rPr>
              <a:t>3 feet</a:t>
            </a:r>
            <a:r>
              <a:rPr lang="en-US" dirty="0"/>
              <a:t>?</a:t>
            </a:r>
          </a:p>
        </p:txBody>
      </p:sp>
      <p:graphicFrame>
        <p:nvGraphicFramePr>
          <p:cNvPr id="167938" name="Object 2"/>
          <p:cNvGraphicFramePr>
            <a:graphicFrameLocks noChangeAspect="1"/>
          </p:cNvGraphicFramePr>
          <p:nvPr>
            <p:extLst>
              <p:ext uri="{D42A27DB-BD31-4B8C-83A1-F6EECF244321}">
                <p14:modId xmlns:p14="http://schemas.microsoft.com/office/powerpoint/2010/main" val="166229874"/>
              </p:ext>
            </p:extLst>
          </p:nvPr>
        </p:nvGraphicFramePr>
        <p:xfrm>
          <a:off x="4234745" y="2920647"/>
          <a:ext cx="1460500" cy="825500"/>
        </p:xfrm>
        <a:graphic>
          <a:graphicData uri="http://schemas.openxmlformats.org/presentationml/2006/ole">
            <mc:AlternateContent xmlns:mc="http://schemas.openxmlformats.org/markup-compatibility/2006">
              <mc:Choice xmlns:v="urn:schemas-microsoft-com:vml" Requires="v">
                <p:oleObj spid="_x0000_s5126" name="Equation" r:id="rId3" imgW="1460160" imgH="825480" progId="Equation.DSMT4">
                  <p:embed/>
                </p:oleObj>
              </mc:Choice>
              <mc:Fallback>
                <p:oleObj name="Equation" r:id="rId3" imgW="1460160" imgH="825480"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745" y="2920647"/>
                        <a:ext cx="146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7939" name="Picture 3"/>
          <p:cNvPicPr>
            <a:picLocks noChangeAspect="1" noChangeArrowheads="1"/>
          </p:cNvPicPr>
          <p:nvPr/>
        </p:nvPicPr>
        <p:blipFill>
          <a:blip r:embed="rId5" cstate="email"/>
          <a:srcRect/>
          <a:stretch>
            <a:fillRect/>
          </a:stretch>
        </p:blipFill>
        <p:spPr bwMode="auto">
          <a:xfrm>
            <a:off x="5287963" y="3657600"/>
            <a:ext cx="3475037" cy="22098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 (cont.)</a:t>
            </a:r>
          </a:p>
        </p:txBody>
      </p:sp>
      <p:sp>
        <p:nvSpPr>
          <p:cNvPr id="3" name="Content Placeholder 2"/>
          <p:cNvSpPr>
            <a:spLocks noGrp="1"/>
          </p:cNvSpPr>
          <p:nvPr>
            <p:ph idx="1"/>
          </p:nvPr>
        </p:nvSpPr>
        <p:spPr/>
        <p:txBody>
          <a:bodyPr/>
          <a:lstStyle/>
          <a:p>
            <a:r>
              <a:rPr lang="en-US" b="1" dirty="0"/>
              <a:t>Solution: </a:t>
            </a:r>
          </a:p>
          <a:p>
            <a:r>
              <a:rPr lang="en-US" dirty="0"/>
              <a:t>Recall that the area of a circle is given by the formula </a:t>
            </a:r>
            <a:r>
              <a:rPr lang="en-US" i="1" dirty="0"/>
              <a:t>A </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dirty="0"/>
              <a:t>, where </a:t>
            </a:r>
            <a:r>
              <a:rPr lang="el-GR" i="1" dirty="0">
                <a:latin typeface="Cambria Math" panose="02040503050406030204" pitchFamily="18" charset="0"/>
                <a:ea typeface="Cambria Math" panose="02040503050406030204" pitchFamily="18" charset="0"/>
              </a:rPr>
              <a:t>π </a:t>
            </a:r>
            <a:r>
              <a:rPr lang="en-US" dirty="0">
                <a:latin typeface="Symbol" pitchFamily="18" charset="2"/>
                <a:sym typeface="Symbol"/>
              </a:rPr>
              <a:t></a:t>
            </a:r>
            <a:r>
              <a:rPr lang="en-US" dirty="0">
                <a:sym typeface="Symbol"/>
              </a:rPr>
              <a:t> </a:t>
            </a:r>
            <a:r>
              <a:rPr lang="en-US" dirty="0"/>
              <a:t>3.14. Differentiating </a:t>
            </a:r>
            <a:r>
              <a:rPr lang="en-US" i="1" dirty="0"/>
              <a:t>A</a:t>
            </a:r>
            <a:r>
              <a:rPr lang="en-US" dirty="0"/>
              <a:t> with respect to </a:t>
            </a:r>
            <a:r>
              <a:rPr lang="en-US" i="1" dirty="0"/>
              <a:t>r</a:t>
            </a:r>
            <a:r>
              <a:rPr lang="en-US" dirty="0"/>
              <a:t> gives</a:t>
            </a:r>
          </a:p>
          <a:p>
            <a:endParaRPr lang="en-US" dirty="0"/>
          </a:p>
          <a:p>
            <a:endParaRPr lang="en-US" dirty="0"/>
          </a:p>
          <a:p>
            <a:r>
              <a:rPr lang="en-US" dirty="0"/>
              <a:t>Since the radius is changing at the rate of</a:t>
            </a:r>
          </a:p>
          <a:p>
            <a:pPr>
              <a:spcBef>
                <a:spcPts val="0"/>
              </a:spcBef>
            </a:pPr>
            <a:r>
              <a:rPr lang="en-US" dirty="0"/>
              <a:t>we have</a:t>
            </a:r>
          </a:p>
        </p:txBody>
      </p:sp>
      <p:graphicFrame>
        <p:nvGraphicFramePr>
          <p:cNvPr id="168962" name="Object 2"/>
          <p:cNvGraphicFramePr>
            <a:graphicFrameLocks noChangeAspect="1"/>
          </p:cNvGraphicFramePr>
          <p:nvPr>
            <p:extLst>
              <p:ext uri="{D42A27DB-BD31-4B8C-83A1-F6EECF244321}">
                <p14:modId xmlns:p14="http://schemas.microsoft.com/office/powerpoint/2010/main" val="1405931361"/>
              </p:ext>
            </p:extLst>
          </p:nvPr>
        </p:nvGraphicFramePr>
        <p:xfrm>
          <a:off x="3860800" y="3124200"/>
          <a:ext cx="1422400" cy="838200"/>
        </p:xfrm>
        <a:graphic>
          <a:graphicData uri="http://schemas.openxmlformats.org/presentationml/2006/ole">
            <mc:AlternateContent xmlns:mc="http://schemas.openxmlformats.org/markup-compatibility/2006">
              <mc:Choice xmlns:v="urn:schemas-microsoft-com:vml" Requires="v">
                <p:oleObj spid="_x0000_s6158" name="Equation" r:id="rId3" imgW="1422360" imgH="838080" progId="Equation.DSMT4">
                  <p:embed/>
                </p:oleObj>
              </mc:Choice>
              <mc:Fallback>
                <p:oleObj name="Equation" r:id="rId3" imgW="1422360" imgH="838080" progId="Equation.DSMT4">
                  <p:embed/>
                  <p:pic>
                    <p:nvPicPr>
                      <p:cNvPr id="0" name="Object 29"/>
                      <p:cNvPicPr>
                        <a:picLocks noChangeAspect="1" noChangeArrowheads="1"/>
                      </p:cNvPicPr>
                      <p:nvPr/>
                    </p:nvPicPr>
                    <p:blipFill>
                      <a:blip r:embed="rId4"/>
                      <a:srcRect/>
                      <a:stretch>
                        <a:fillRect/>
                      </a:stretch>
                    </p:blipFill>
                    <p:spPr bwMode="auto">
                      <a:xfrm>
                        <a:off x="3860800" y="3124200"/>
                        <a:ext cx="142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extLst>
              <p:ext uri="{D42A27DB-BD31-4B8C-83A1-F6EECF244321}">
                <p14:modId xmlns:p14="http://schemas.microsoft.com/office/powerpoint/2010/main" val="1293681943"/>
              </p:ext>
            </p:extLst>
          </p:nvPr>
        </p:nvGraphicFramePr>
        <p:xfrm>
          <a:off x="6594475" y="4051300"/>
          <a:ext cx="1460500" cy="825500"/>
        </p:xfrm>
        <a:graphic>
          <a:graphicData uri="http://schemas.openxmlformats.org/presentationml/2006/ole">
            <mc:AlternateContent xmlns:mc="http://schemas.openxmlformats.org/markup-compatibility/2006">
              <mc:Choice xmlns:v="urn:schemas-microsoft-com:vml" Requires="v">
                <p:oleObj spid="_x0000_s6159" name="Equation" r:id="rId5" imgW="1460160" imgH="825480" progId="Equation.DSMT4">
                  <p:embed/>
                </p:oleObj>
              </mc:Choice>
              <mc:Fallback>
                <p:oleObj name="Equation" r:id="rId5" imgW="1460160" imgH="825480" progId="Equation.DSMT4">
                  <p:embed/>
                  <p:pic>
                    <p:nvPicPr>
                      <p:cNvPr id="0"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4475" y="4051300"/>
                        <a:ext cx="1460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extLst>
              <p:ext uri="{D42A27DB-BD31-4B8C-83A1-F6EECF244321}">
                <p14:modId xmlns:p14="http://schemas.microsoft.com/office/powerpoint/2010/main" val="1215963555"/>
              </p:ext>
            </p:extLst>
          </p:nvPr>
        </p:nvGraphicFramePr>
        <p:xfrm>
          <a:off x="3479800" y="4953000"/>
          <a:ext cx="2184400" cy="838200"/>
        </p:xfrm>
        <a:graphic>
          <a:graphicData uri="http://schemas.openxmlformats.org/presentationml/2006/ole">
            <mc:AlternateContent xmlns:mc="http://schemas.openxmlformats.org/markup-compatibility/2006">
              <mc:Choice xmlns:v="urn:schemas-microsoft-com:vml" Requires="v">
                <p:oleObj spid="_x0000_s6160" name="Equation" r:id="rId7" imgW="2184120" imgH="838080" progId="Equation.DSMT4">
                  <p:embed/>
                </p:oleObj>
              </mc:Choice>
              <mc:Fallback>
                <p:oleObj name="Equation" r:id="rId7" imgW="2184120" imgH="838080" progId="Equation.DSMT4">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00" y="4953000"/>
                        <a:ext cx="218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89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Ripples on a Pond (cont.)</a:t>
            </a:r>
          </a:p>
        </p:txBody>
      </p:sp>
      <p:sp>
        <p:nvSpPr>
          <p:cNvPr id="3" name="Content Placeholder 2"/>
          <p:cNvSpPr>
            <a:spLocks noGrp="1"/>
          </p:cNvSpPr>
          <p:nvPr>
            <p:ph idx="1"/>
          </p:nvPr>
        </p:nvSpPr>
        <p:spPr/>
        <p:txBody>
          <a:bodyPr/>
          <a:lstStyle/>
          <a:p>
            <a:r>
              <a:rPr lang="en-US" dirty="0"/>
              <a:t>Thus, by the Chain Rule,</a:t>
            </a:r>
          </a:p>
          <a:p>
            <a:endParaRPr lang="en-US" dirty="0"/>
          </a:p>
          <a:p>
            <a:endParaRPr lang="en-US" dirty="0"/>
          </a:p>
          <a:p>
            <a:endParaRPr lang="en-US" dirty="0"/>
          </a:p>
          <a:p>
            <a:pPr>
              <a:spcBef>
                <a:spcPts val="0"/>
              </a:spcBef>
            </a:pPr>
            <a:r>
              <a:rPr lang="en-US" dirty="0"/>
              <a:t>Therefore, when </a:t>
            </a:r>
            <a:r>
              <a:rPr lang="en-US" i="1" dirty="0"/>
              <a:t>r </a:t>
            </a:r>
            <a:r>
              <a:rPr lang="en-US" dirty="0"/>
              <a:t>= 3,</a:t>
            </a:r>
          </a:p>
        </p:txBody>
      </p:sp>
      <p:sp>
        <p:nvSpPr>
          <p:cNvPr id="6" name="Rectangle 5"/>
          <p:cNvSpPr/>
          <p:nvPr/>
        </p:nvSpPr>
        <p:spPr>
          <a:xfrm>
            <a:off x="457200" y="5029200"/>
            <a:ext cx="8229600" cy="954107"/>
          </a:xfrm>
          <a:prstGeom prst="rect">
            <a:avLst/>
          </a:prstGeom>
        </p:spPr>
        <p:txBody>
          <a:bodyPr>
            <a:spAutoFit/>
          </a:bodyPr>
          <a:lstStyle/>
          <a:p>
            <a:r>
              <a:rPr lang="en-US" sz="2800" dirty="0"/>
              <a:t>The area of the circle is growing at the rate of </a:t>
            </a:r>
          </a:p>
          <a:p>
            <a:r>
              <a:rPr lang="en-US" sz="2800" dirty="0">
                <a:solidFill>
                  <a:srgbClr val="FF0000"/>
                </a:solidFill>
              </a:rPr>
              <a:t>3</a:t>
            </a:r>
            <a:r>
              <a:rPr lang="el-GR" sz="2800" i="1" dirty="0">
                <a:solidFill>
                  <a:srgbClr val="FF0000"/>
                </a:solidFill>
                <a:latin typeface="Cambria Math" panose="02040503050406030204" pitchFamily="18" charset="0"/>
                <a:ea typeface="Cambria Math" panose="02040503050406030204" pitchFamily="18" charset="0"/>
              </a:rPr>
              <a:t>π</a:t>
            </a:r>
            <a:r>
              <a:rPr lang="en-US" sz="2800" dirty="0">
                <a:solidFill>
                  <a:srgbClr val="FF0000"/>
                </a:solidFill>
                <a:sym typeface="Symbol"/>
              </a:rPr>
              <a:t> </a:t>
            </a:r>
            <a:r>
              <a:rPr lang="en-US" sz="2800" dirty="0">
                <a:solidFill>
                  <a:srgbClr val="FF0000"/>
                </a:solidFill>
              </a:rPr>
              <a:t>ft.</a:t>
            </a:r>
            <a:r>
              <a:rPr lang="en-US" sz="2800" baseline="30000" dirty="0">
                <a:solidFill>
                  <a:srgbClr val="FF0000"/>
                </a:solidFill>
              </a:rPr>
              <a:t>2 </a:t>
            </a:r>
            <a:r>
              <a:rPr lang="en-US" sz="2800" dirty="0">
                <a:solidFill>
                  <a:srgbClr val="FF0000"/>
                </a:solidFill>
              </a:rPr>
              <a:t>/sec </a:t>
            </a:r>
            <a:r>
              <a:rPr lang="en-US" sz="2800" dirty="0"/>
              <a:t>(</a:t>
            </a:r>
            <a:r>
              <a:rPr lang="en-US" sz="2800" dirty="0">
                <a:solidFill>
                  <a:srgbClr val="FF0000"/>
                </a:solidFill>
                <a:sym typeface="Symbol"/>
              </a:rPr>
              <a:t> 9</a:t>
            </a:r>
            <a:r>
              <a:rPr lang="en-US" sz="2800" dirty="0">
                <a:solidFill>
                  <a:srgbClr val="FF0000"/>
                </a:solidFill>
              </a:rPr>
              <a:t>.42 ft.</a:t>
            </a:r>
            <a:r>
              <a:rPr lang="en-US" sz="2800" baseline="30000" dirty="0">
                <a:solidFill>
                  <a:srgbClr val="FF0000"/>
                </a:solidFill>
              </a:rPr>
              <a:t>2</a:t>
            </a:r>
            <a:r>
              <a:rPr lang="en-US" sz="2800" dirty="0">
                <a:solidFill>
                  <a:srgbClr val="FF0000"/>
                </a:solidFill>
              </a:rPr>
              <a:t>/sec</a:t>
            </a:r>
            <a:r>
              <a:rPr lang="en-US" sz="2800" dirty="0"/>
              <a:t>).</a:t>
            </a:r>
          </a:p>
        </p:txBody>
      </p:sp>
      <p:graphicFrame>
        <p:nvGraphicFramePr>
          <p:cNvPr id="7172" name="Object 4"/>
          <p:cNvGraphicFramePr>
            <a:graphicFrameLocks noChangeAspect="1"/>
          </p:cNvGraphicFramePr>
          <p:nvPr/>
        </p:nvGraphicFramePr>
        <p:xfrm>
          <a:off x="2713704" y="1981200"/>
          <a:ext cx="469900" cy="838200"/>
        </p:xfrm>
        <a:graphic>
          <a:graphicData uri="http://schemas.openxmlformats.org/presentationml/2006/ole">
            <mc:AlternateContent xmlns:mc="http://schemas.openxmlformats.org/markup-compatibility/2006">
              <mc:Choice xmlns:v="urn:schemas-microsoft-com:vml" Requires="v">
                <p:oleObj spid="_x0000_s7200" name="Equation" r:id="rId3" imgW="469800" imgH="838080" progId="Equation.DSMT4">
                  <p:embed/>
                </p:oleObj>
              </mc:Choice>
              <mc:Fallback>
                <p:oleObj name="Equation" r:id="rId3" imgW="46980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704" y="1981200"/>
                        <a:ext cx="46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3200400" y="1981200"/>
          <a:ext cx="1282700" cy="838200"/>
        </p:xfrm>
        <a:graphic>
          <a:graphicData uri="http://schemas.openxmlformats.org/presentationml/2006/ole">
            <mc:AlternateContent xmlns:mc="http://schemas.openxmlformats.org/markup-compatibility/2006">
              <mc:Choice xmlns:v="urn:schemas-microsoft-com:vml" Requires="v">
                <p:oleObj spid="_x0000_s7201" name="Equation" r:id="rId5" imgW="1282680" imgH="838080" progId="Equation.DSMT4">
                  <p:embed/>
                </p:oleObj>
              </mc:Choice>
              <mc:Fallback>
                <p:oleObj name="Equation" r:id="rId5" imgW="128268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981200"/>
                        <a:ext cx="1282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76128852"/>
              </p:ext>
            </p:extLst>
          </p:nvPr>
        </p:nvGraphicFramePr>
        <p:xfrm>
          <a:off x="4483100" y="1981200"/>
          <a:ext cx="1231900" cy="838200"/>
        </p:xfrm>
        <a:graphic>
          <a:graphicData uri="http://schemas.openxmlformats.org/presentationml/2006/ole">
            <mc:AlternateContent xmlns:mc="http://schemas.openxmlformats.org/markup-compatibility/2006">
              <mc:Choice xmlns:v="urn:schemas-microsoft-com:vml" Requires="v">
                <p:oleObj spid="_x0000_s7202" name="Equation" r:id="rId7" imgW="1231560" imgH="838080" progId="Equation.DSMT4">
                  <p:embed/>
                </p:oleObj>
              </mc:Choice>
              <mc:Fallback>
                <p:oleObj name="Equation" r:id="rId7" imgW="1231560" imgH="838080" progId="Equation.DSMT4">
                  <p:embed/>
                  <p:pic>
                    <p:nvPicPr>
                      <p:cNvPr id="0" name="Picture 6"/>
                      <p:cNvPicPr>
                        <a:picLocks noChangeAspect="1" noChangeArrowheads="1"/>
                      </p:cNvPicPr>
                      <p:nvPr/>
                    </p:nvPicPr>
                    <p:blipFill>
                      <a:blip r:embed="rId8"/>
                      <a:srcRect/>
                      <a:stretch>
                        <a:fillRect/>
                      </a:stretch>
                    </p:blipFill>
                    <p:spPr bwMode="auto">
                      <a:xfrm>
                        <a:off x="4483100" y="1981200"/>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552342211"/>
              </p:ext>
            </p:extLst>
          </p:nvPr>
        </p:nvGraphicFramePr>
        <p:xfrm>
          <a:off x="5702300" y="2286000"/>
          <a:ext cx="749300" cy="241300"/>
        </p:xfrm>
        <a:graphic>
          <a:graphicData uri="http://schemas.openxmlformats.org/presentationml/2006/ole">
            <mc:AlternateContent xmlns:mc="http://schemas.openxmlformats.org/markup-compatibility/2006">
              <mc:Choice xmlns:v="urn:schemas-microsoft-com:vml" Requires="v">
                <p:oleObj spid="_x0000_s7203" name="Equation" r:id="rId9" imgW="749160" imgH="241200" progId="Equation.DSMT4">
                  <p:embed/>
                </p:oleObj>
              </mc:Choice>
              <mc:Fallback>
                <p:oleObj name="Equation" r:id="rId9" imgW="749160" imgH="241200" progId="Equation.DSMT4">
                  <p:embed/>
                  <p:pic>
                    <p:nvPicPr>
                      <p:cNvPr id="0" name="Picture 7"/>
                      <p:cNvPicPr>
                        <a:picLocks noChangeAspect="1" noChangeArrowheads="1"/>
                      </p:cNvPicPr>
                      <p:nvPr/>
                    </p:nvPicPr>
                    <p:blipFill>
                      <a:blip r:embed="rId10"/>
                      <a:srcRect/>
                      <a:stretch>
                        <a:fillRect/>
                      </a:stretch>
                    </p:blipFill>
                    <p:spPr bwMode="auto">
                      <a:xfrm>
                        <a:off x="5702300" y="2286000"/>
                        <a:ext cx="749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2667000" y="3962400"/>
          <a:ext cx="901700" cy="952500"/>
        </p:xfrm>
        <a:graphic>
          <a:graphicData uri="http://schemas.openxmlformats.org/presentationml/2006/ole">
            <mc:AlternateContent xmlns:mc="http://schemas.openxmlformats.org/markup-compatibility/2006">
              <mc:Choice xmlns:v="urn:schemas-microsoft-com:vml" Requires="v">
                <p:oleObj spid="_x0000_s7204" name="Equation" r:id="rId11" imgW="901440" imgH="952200" progId="Equation.DSMT4">
                  <p:embed/>
                </p:oleObj>
              </mc:Choice>
              <mc:Fallback>
                <p:oleObj name="Equation" r:id="rId11" imgW="901440" imgH="952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67000" y="3962400"/>
                        <a:ext cx="901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extLst>
              <p:ext uri="{D42A27DB-BD31-4B8C-83A1-F6EECF244321}">
                <p14:modId xmlns:p14="http://schemas.microsoft.com/office/powerpoint/2010/main" val="1944269453"/>
              </p:ext>
            </p:extLst>
          </p:nvPr>
        </p:nvGraphicFramePr>
        <p:xfrm>
          <a:off x="3562350" y="4267200"/>
          <a:ext cx="876300" cy="292100"/>
        </p:xfrm>
        <a:graphic>
          <a:graphicData uri="http://schemas.openxmlformats.org/presentationml/2006/ole">
            <mc:AlternateContent xmlns:mc="http://schemas.openxmlformats.org/markup-compatibility/2006">
              <mc:Choice xmlns:v="urn:schemas-microsoft-com:vml" Requires="v">
                <p:oleObj spid="_x0000_s7205" name="Equation" r:id="rId13" imgW="876240" imgH="291960" progId="Equation.DSMT4">
                  <p:embed/>
                </p:oleObj>
              </mc:Choice>
              <mc:Fallback>
                <p:oleObj name="Equation" r:id="rId13" imgW="876240" imgH="291960" progId="Equation.DSMT4">
                  <p:embed/>
                  <p:pic>
                    <p:nvPicPr>
                      <p:cNvPr id="0" name="Picture 9"/>
                      <p:cNvPicPr>
                        <a:picLocks noChangeAspect="1" noChangeArrowheads="1"/>
                      </p:cNvPicPr>
                      <p:nvPr/>
                    </p:nvPicPr>
                    <p:blipFill>
                      <a:blip r:embed="rId14"/>
                      <a:srcRect/>
                      <a:stretch>
                        <a:fillRect/>
                      </a:stretch>
                    </p:blipFill>
                    <p:spPr bwMode="auto">
                      <a:xfrm>
                        <a:off x="3562350" y="4267200"/>
                        <a:ext cx="876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2979788415"/>
              </p:ext>
            </p:extLst>
          </p:nvPr>
        </p:nvGraphicFramePr>
        <p:xfrm>
          <a:off x="4445000" y="4178300"/>
          <a:ext cx="2082800" cy="469900"/>
        </p:xfrm>
        <a:graphic>
          <a:graphicData uri="http://schemas.openxmlformats.org/presentationml/2006/ole">
            <mc:AlternateContent xmlns:mc="http://schemas.openxmlformats.org/markup-compatibility/2006">
              <mc:Choice xmlns:v="urn:schemas-microsoft-com:vml" Requires="v">
                <p:oleObj spid="_x0000_s7206" name="Equation" r:id="rId15" imgW="2082600" imgH="469800" progId="Equation.DSMT4">
                  <p:embed/>
                </p:oleObj>
              </mc:Choice>
              <mc:Fallback>
                <p:oleObj name="Equation" r:id="rId15" imgW="2082600" imgH="469800" progId="Equation.DSMT4">
                  <p:embed/>
                  <p:pic>
                    <p:nvPicPr>
                      <p:cNvPr id="0" name="Picture 10"/>
                      <p:cNvPicPr>
                        <a:picLocks noChangeAspect="1" noChangeArrowheads="1"/>
                      </p:cNvPicPr>
                      <p:nvPr/>
                    </p:nvPicPr>
                    <p:blipFill>
                      <a:blip r:embed="rId16"/>
                      <a:srcRect/>
                      <a:stretch>
                        <a:fillRect/>
                      </a:stretch>
                    </p:blipFill>
                    <p:spPr bwMode="auto">
                      <a:xfrm>
                        <a:off x="4445000" y="4178300"/>
                        <a:ext cx="2082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825</Words>
  <Application>Microsoft Office PowerPoint</Application>
  <PresentationFormat>On-screen Show (4:3)</PresentationFormat>
  <Paragraphs>133</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Cambria Math</vt:lpstr>
      <vt:lpstr>Courier New</vt:lpstr>
      <vt:lpstr>Calibri</vt:lpstr>
      <vt:lpstr>Arial</vt:lpstr>
      <vt:lpstr>Symbol</vt:lpstr>
      <vt:lpstr>Office Theme</vt:lpstr>
      <vt:lpstr>Equation</vt:lpstr>
      <vt:lpstr>MathType 6.0 Equation</vt:lpstr>
      <vt:lpstr>Section 3.2</vt:lpstr>
      <vt:lpstr>Objectives</vt:lpstr>
      <vt:lpstr>The Chain Rule</vt:lpstr>
      <vt:lpstr>Example 1: Using the Chain Rule</vt:lpstr>
      <vt:lpstr>Example 1: Using the Chain Rule (cont.)</vt:lpstr>
      <vt:lpstr>Example 1: Using the Chain Rule (cont.)</vt:lpstr>
      <vt:lpstr>Example 2: Ripples on a Pond</vt:lpstr>
      <vt:lpstr>Example 2: Ripples on a Pond (cont.)</vt:lpstr>
      <vt:lpstr>Example 2: Ripples on a Pond (cont.)</vt:lpstr>
      <vt:lpstr>The Chain Rule</vt:lpstr>
      <vt:lpstr>Example 3: Second Form of the Chain Rule</vt:lpstr>
      <vt:lpstr>Example 3: Second Form of the Chain Rule (cont.)</vt:lpstr>
      <vt:lpstr>Example 4: Second Form of the Chain Rule</vt:lpstr>
      <vt:lpstr>The General Power Rule</vt:lpstr>
      <vt:lpstr>The General Power Rule</vt:lpstr>
      <vt:lpstr>Example 5: The General Power Rule</vt:lpstr>
      <vt:lpstr>Example 5: The General Power Rule (cont.)</vt:lpstr>
      <vt:lpstr>Example 5: The General Power Rule (cont.)</vt:lpstr>
      <vt:lpstr>Example 6: The General Power Rule</vt:lpstr>
      <vt:lpstr>Example 6: The General Power Rule (cont.)</vt:lpstr>
      <vt:lpstr>Example 7: Using Multiple Rules</vt:lpstr>
      <vt:lpstr>Example 7: Using Multiple Rules (cont.)</vt:lpstr>
      <vt:lpstr>Example 7: Using Multiple Rules (cont.)</vt:lpstr>
      <vt:lpstr>Example 8: Using Multiple Rules</vt:lpstr>
      <vt:lpstr>Example 8: Using Multiple Rules (cont.)</vt:lpstr>
      <vt:lpstr>Example 9: Air Pollution</vt:lpstr>
      <vt:lpstr>Example 9: Air Pollution (cont.)</vt:lpstr>
      <vt:lpstr>Example 9: Air Pollution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Daniel Breuer</cp:lastModifiedBy>
  <cp:revision>52</cp:revision>
  <dcterms:created xsi:type="dcterms:W3CDTF">2013-04-26T14:43:13Z</dcterms:created>
  <dcterms:modified xsi:type="dcterms:W3CDTF">2018-09-06T18:19:29Z</dcterms:modified>
</cp:coreProperties>
</file>