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5"/>
  </p:notesMasterIdLst>
  <p:handoutMasterIdLst>
    <p:handoutMasterId r:id="rId56"/>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309"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9144000" cy="6858000" type="screen4x3"/>
  <p:notesSz cx="6858000" cy="9144000"/>
  <p:embeddedFontLst>
    <p:embeddedFont>
      <p:font typeface="Calibri" panose="020F0502020204030204" pitchFamily="34" charset="0"/>
      <p:regular r:id="rId57"/>
      <p:bold r:id="rId58"/>
      <p:italic r:id="rId59"/>
      <p:boldItalic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D9F"/>
    <a:srgbClr val="008080"/>
    <a:srgbClr val="9900FF"/>
    <a:srgbClr val="000000"/>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4" Type="http://schemas.openxmlformats.org/officeDocument/2006/relationships/image" Target="../media/image51.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4" Type="http://schemas.openxmlformats.org/officeDocument/2006/relationships/image" Target="../media/image57.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4" Type="http://schemas.openxmlformats.org/officeDocument/2006/relationships/image" Target="../media/image6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4" Type="http://schemas.openxmlformats.org/officeDocument/2006/relationships/image" Target="../media/image6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 Id="rId4" Type="http://schemas.openxmlformats.org/officeDocument/2006/relationships/image" Target="../media/image75.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 Id="rId6" Type="http://schemas.openxmlformats.org/officeDocument/2006/relationships/image" Target="../media/image83.wmf"/><Relationship Id="rId5" Type="http://schemas.openxmlformats.org/officeDocument/2006/relationships/image" Target="../media/image82.wmf"/><Relationship Id="rId4" Type="http://schemas.openxmlformats.org/officeDocument/2006/relationships/image" Target="../media/image8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5" Type="http://schemas.openxmlformats.org/officeDocument/2006/relationships/image" Target="../media/image18.wmf"/><Relationship Id="rId4"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8/3/2017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361163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B87DD0-A869-49EB-8658-C4B55B30756A}" type="datetimeFigureOut">
              <a:rPr lang="en-US" smtClean="0"/>
              <a:pPr/>
              <a:t>8/3/2017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71CCD4-4C7A-4F34-A424-CEACAEABBB9B}" type="slidenum">
              <a:rPr lang="en-US" smtClean="0"/>
              <a:pPr/>
              <a:t>‹#›</a:t>
            </a:fld>
            <a:endParaRPr lang="en-US" dirty="0"/>
          </a:p>
        </p:txBody>
      </p:sp>
    </p:spTree>
    <p:extLst>
      <p:ext uri="{BB962C8B-B14F-4D97-AF65-F5344CB8AC3E}">
        <p14:creationId xmlns:p14="http://schemas.microsoft.com/office/powerpoint/2010/main" val="4020065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a:t>
            </a:r>
            <a:r>
              <a:rPr lang="en-US" baseline="-25000" dirty="0" smtClean="0">
                <a:solidFill>
                  <a:srgbClr val="2D7D9F"/>
                </a:solidFill>
              </a:rPr>
              <a:t>by </a:t>
            </a:r>
            <a:r>
              <a:rPr lang="en-US" baseline="-25000" dirty="0">
                <a:solidFill>
                  <a:srgbClr val="2D7D9F"/>
                </a:solidFill>
              </a:rPr>
              <a:t>Hawkes Learning </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smtClean="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smtClean="0"/>
              <a:t>Click to edit Master title style</a:t>
            </a:r>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a:t>
            </a:r>
            <a:r>
              <a:rPr lang="en-US" baseline="-25000" dirty="0" smtClean="0">
                <a:solidFill>
                  <a:srgbClr val="2D7D9F"/>
                </a:solidFill>
              </a:rPr>
              <a:t>© by </a:t>
            </a:r>
            <a:r>
              <a:rPr lang="en-US" baseline="-25000" dirty="0">
                <a:solidFill>
                  <a:srgbClr val="2D7D9F"/>
                </a:solidFill>
              </a:rPr>
              <a:t>Hawkes Learning </a:t>
            </a:r>
            <a:r>
              <a:rPr lang="en-US" baseline="-25000" dirty="0" smtClean="0">
                <a:solidFill>
                  <a:srgbClr val="2D7D9F"/>
                </a:solidFill>
              </a:rPr>
              <a:t> </a:t>
            </a:r>
            <a:endParaRPr lang="en-US" baseline="-25000" dirty="0">
              <a:solidFill>
                <a:srgbClr val="2D7D9F"/>
              </a:solidFill>
            </a:endParaRP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smtClean="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1.wmf"/></Relationships>
</file>

<file path=ppt/slides/_rels/slide16.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3.wmf"/><Relationship Id="rId5" Type="http://schemas.openxmlformats.org/officeDocument/2006/relationships/oleObject" Target="../embeddings/oleObject19.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21.bin"/></Relationships>
</file>

<file path=ppt/slides/_rels/slide17.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7.wmf"/><Relationship Id="rId5" Type="http://schemas.openxmlformats.org/officeDocument/2006/relationships/oleObject" Target="../embeddings/oleObject23.bin"/><Relationship Id="rId4" Type="http://schemas.openxmlformats.org/officeDocument/2006/relationships/image" Target="../media/image26.wmf"/></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31.jpeg"/><Relationship Id="rId4" Type="http://schemas.openxmlformats.org/officeDocument/2006/relationships/image" Target="../media/image30.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4.wmf"/><Relationship Id="rId5" Type="http://schemas.openxmlformats.org/officeDocument/2006/relationships/oleObject" Target="../embeddings/oleObject27.bin"/><Relationship Id="rId4" Type="http://schemas.openxmlformats.org/officeDocument/2006/relationships/image" Target="../media/image33.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38.jpeg"/><Relationship Id="rId4" Type="http://schemas.openxmlformats.org/officeDocument/2006/relationships/image" Target="../media/image37.wmf"/></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5.wmf"/><Relationship Id="rId4" Type="http://schemas.openxmlformats.org/officeDocument/2006/relationships/image" Target="../media/image2.wmf"/><Relationship Id="rId9" Type="http://schemas.openxmlformats.org/officeDocument/2006/relationships/oleObject" Target="../embeddings/oleObject4.bin"/><Relationship Id="rId14" Type="http://schemas.openxmlformats.org/officeDocument/2006/relationships/image" Target="../media/image7.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42.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43.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5.wmf"/><Relationship Id="rId5" Type="http://schemas.openxmlformats.org/officeDocument/2006/relationships/oleObject" Target="../embeddings/oleObject33.bin"/><Relationship Id="rId10" Type="http://schemas.openxmlformats.org/officeDocument/2006/relationships/image" Target="../media/image47.wmf"/><Relationship Id="rId4" Type="http://schemas.openxmlformats.org/officeDocument/2006/relationships/image" Target="../media/image44.wmf"/><Relationship Id="rId9" Type="http://schemas.openxmlformats.org/officeDocument/2006/relationships/oleObject" Target="../embeddings/oleObject35.bin"/></Relationships>
</file>

<file path=ppt/slides/_rels/slide38.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9.wmf"/><Relationship Id="rId5" Type="http://schemas.openxmlformats.org/officeDocument/2006/relationships/oleObject" Target="../embeddings/oleObject37.bin"/><Relationship Id="rId10" Type="http://schemas.openxmlformats.org/officeDocument/2006/relationships/image" Target="../media/image51.wmf"/><Relationship Id="rId4" Type="http://schemas.openxmlformats.org/officeDocument/2006/relationships/image" Target="../media/image48.wmf"/><Relationship Id="rId9" Type="http://schemas.openxmlformats.org/officeDocument/2006/relationships/oleObject" Target="../embeddings/oleObject39.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5.wmf"/><Relationship Id="rId5" Type="http://schemas.openxmlformats.org/officeDocument/2006/relationships/oleObject" Target="../embeddings/oleObject41.bin"/><Relationship Id="rId10" Type="http://schemas.openxmlformats.org/officeDocument/2006/relationships/image" Target="../media/image57.wmf"/><Relationship Id="rId4" Type="http://schemas.openxmlformats.org/officeDocument/2006/relationships/image" Target="../media/image54.wmf"/><Relationship Id="rId9" Type="http://schemas.openxmlformats.org/officeDocument/2006/relationships/oleObject" Target="../embeddings/oleObject43.bin"/></Relationships>
</file>

<file path=ppt/slides/_rels/slide42.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9.wmf"/><Relationship Id="rId5" Type="http://schemas.openxmlformats.org/officeDocument/2006/relationships/oleObject" Target="../embeddings/oleObject45.bin"/><Relationship Id="rId10" Type="http://schemas.openxmlformats.org/officeDocument/2006/relationships/image" Target="../media/image61.wmf"/><Relationship Id="rId4" Type="http://schemas.openxmlformats.org/officeDocument/2006/relationships/image" Target="../media/image58.wmf"/><Relationship Id="rId9" Type="http://schemas.openxmlformats.org/officeDocument/2006/relationships/oleObject" Target="../embeddings/oleObject47.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62.wmf"/></Relationships>
</file>

<file path=ppt/slides/_rels/slide4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65.wmf"/><Relationship Id="rId5" Type="http://schemas.openxmlformats.org/officeDocument/2006/relationships/oleObject" Target="../embeddings/oleObject50.bin"/><Relationship Id="rId10" Type="http://schemas.openxmlformats.org/officeDocument/2006/relationships/image" Target="../media/image67.wmf"/><Relationship Id="rId4" Type="http://schemas.openxmlformats.org/officeDocument/2006/relationships/image" Target="../media/image64.wmf"/><Relationship Id="rId9" Type="http://schemas.openxmlformats.org/officeDocument/2006/relationships/oleObject" Target="../embeddings/oleObject52.bin"/></Relationships>
</file>

<file path=ppt/slides/_rels/slide4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70.jpeg"/><Relationship Id="rId4" Type="http://schemas.openxmlformats.org/officeDocument/2006/relationships/image" Target="../media/image69.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oleObject" Target="../embeddings/oleObject54.bin"/><Relationship Id="rId7"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73.wmf"/><Relationship Id="rId5" Type="http://schemas.openxmlformats.org/officeDocument/2006/relationships/oleObject" Target="../embeddings/oleObject55.bin"/><Relationship Id="rId10" Type="http://schemas.openxmlformats.org/officeDocument/2006/relationships/image" Target="../media/image75.wmf"/><Relationship Id="rId4" Type="http://schemas.openxmlformats.org/officeDocument/2006/relationships/image" Target="../media/image72.wmf"/><Relationship Id="rId9" Type="http://schemas.openxmlformats.org/officeDocument/2006/relationships/oleObject" Target="../embeddings/oleObject57.bin"/></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77.wmf"/><Relationship Id="rId5" Type="http://schemas.openxmlformats.org/officeDocument/2006/relationships/oleObject" Target="../embeddings/oleObject59.bin"/><Relationship Id="rId4" Type="http://schemas.openxmlformats.org/officeDocument/2006/relationships/image" Target="../media/image76.wmf"/></Relationships>
</file>

<file path=ppt/slides/_rels/slide52.xml.rels><?xml version="1.0" encoding="UTF-8" standalone="yes"?>
<Relationships xmlns="http://schemas.openxmlformats.org/package/2006/relationships"><Relationship Id="rId8" Type="http://schemas.openxmlformats.org/officeDocument/2006/relationships/image" Target="../media/image80.wmf"/><Relationship Id="rId13" Type="http://schemas.openxmlformats.org/officeDocument/2006/relationships/oleObject" Target="../embeddings/oleObject65.bin"/><Relationship Id="rId3" Type="http://schemas.openxmlformats.org/officeDocument/2006/relationships/oleObject" Target="../embeddings/oleObject60.bin"/><Relationship Id="rId7" Type="http://schemas.openxmlformats.org/officeDocument/2006/relationships/oleObject" Target="../embeddings/oleObject62.bin"/><Relationship Id="rId12" Type="http://schemas.openxmlformats.org/officeDocument/2006/relationships/image" Target="../media/image82.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79.wmf"/><Relationship Id="rId11" Type="http://schemas.openxmlformats.org/officeDocument/2006/relationships/oleObject" Target="../embeddings/oleObject64.bin"/><Relationship Id="rId5" Type="http://schemas.openxmlformats.org/officeDocument/2006/relationships/oleObject" Target="../embeddings/oleObject61.bin"/><Relationship Id="rId10" Type="http://schemas.openxmlformats.org/officeDocument/2006/relationships/image" Target="../media/image81.wmf"/><Relationship Id="rId4" Type="http://schemas.openxmlformats.org/officeDocument/2006/relationships/image" Target="../media/image78.wmf"/><Relationship Id="rId9" Type="http://schemas.openxmlformats.org/officeDocument/2006/relationships/oleObject" Target="../embeddings/oleObject63.bin"/><Relationship Id="rId14" Type="http://schemas.openxmlformats.org/officeDocument/2006/relationships/image" Target="../media/image83.wmf"/></Relationships>
</file>

<file path=ppt/slides/_rels/slide53.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8.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10.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3.wmf"/></Relationships>
</file>

<file path=ppt/slides/_rels/slide8.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5.wmf"/><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smtClean="0">
                <a:solidFill>
                  <a:srgbClr val="1F497D"/>
                </a:solidFill>
                <a:latin typeface="Arial" charset="0"/>
                <a:cs typeface="Arial" charset="0"/>
              </a:rPr>
              <a:t>Section 3.4</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smtClean="0">
                <a:solidFill>
                  <a:srgbClr val="1F497D"/>
                </a:solidFill>
              </a:rPr>
              <a:t>Local Extrema and the First Derivative Test</a:t>
            </a:r>
            <a:endParaRPr lang="en-US" b="1" i="1" dirty="0">
              <a:solidFill>
                <a:srgbClr val="1F497D"/>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Graphing a Function (cont.)</a:t>
            </a:r>
            <a:endParaRPr lang="en-US" dirty="0"/>
          </a:p>
        </p:txBody>
      </p:sp>
      <p:sp>
        <p:nvSpPr>
          <p:cNvPr id="4" name="Content Placeholder 3"/>
          <p:cNvSpPr>
            <a:spLocks noGrp="1"/>
          </p:cNvSpPr>
          <p:nvPr>
            <p:ph idx="1"/>
          </p:nvPr>
        </p:nvSpPr>
        <p:spPr/>
        <p:txBody>
          <a:bodyPr/>
          <a:lstStyle/>
          <a:p>
            <a:endParaRPr lang="en-US" dirty="0"/>
          </a:p>
        </p:txBody>
      </p:sp>
      <p:pic>
        <p:nvPicPr>
          <p:cNvPr id="3" name="Picture 1"/>
          <p:cNvPicPr>
            <a:picLocks noChangeAspect="1" noChangeArrowheads="1"/>
          </p:cNvPicPr>
          <p:nvPr/>
        </p:nvPicPr>
        <p:blipFill>
          <a:blip r:embed="rId2"/>
          <a:srcRect/>
          <a:stretch>
            <a:fillRect/>
          </a:stretch>
        </p:blipFill>
        <p:spPr bwMode="auto">
          <a:xfrm>
            <a:off x="427038" y="1227137"/>
            <a:ext cx="8289925" cy="45640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Graphing a Function (cont.)</a:t>
            </a:r>
            <a:endParaRPr lang="en-US" dirty="0"/>
          </a:p>
        </p:txBody>
      </p:sp>
      <p:sp>
        <p:nvSpPr>
          <p:cNvPr id="5" name="Content Placeholder 4"/>
          <p:cNvSpPr>
            <a:spLocks noGrp="1"/>
          </p:cNvSpPr>
          <p:nvPr>
            <p:ph idx="1"/>
          </p:nvPr>
        </p:nvSpPr>
        <p:spPr/>
        <p:txBody>
          <a:bodyPr/>
          <a:lstStyle/>
          <a:p>
            <a:pPr>
              <a:lnSpc>
                <a:spcPts val="3600"/>
              </a:lnSpc>
            </a:pPr>
            <a:r>
              <a:rPr lang="en-US" dirty="0" smtClean="0"/>
              <a:t>Since </a:t>
            </a:r>
            <a:r>
              <a:rPr lang="en-US" i="1" dirty="0" smtClean="0">
                <a:solidFill>
                  <a:srgbClr val="FF0000"/>
                </a:solidFill>
              </a:rPr>
              <a:t>f </a:t>
            </a:r>
            <a:r>
              <a:rPr lang="en-US" dirty="0" smtClean="0">
                <a:solidFill>
                  <a:srgbClr val="FF0000"/>
                </a:solidFill>
              </a:rPr>
              <a:t>′(−5) is positive</a:t>
            </a:r>
            <a:r>
              <a:rPr lang="en-US" dirty="0" smtClean="0"/>
              <a:t>, mark interval A with + signs. Since </a:t>
            </a:r>
            <a:r>
              <a:rPr lang="en-US" i="1" dirty="0" smtClean="0">
                <a:solidFill>
                  <a:srgbClr val="FF0000"/>
                </a:solidFill>
              </a:rPr>
              <a:t>f </a:t>
            </a:r>
            <a:r>
              <a:rPr lang="en-US" dirty="0" smtClean="0">
                <a:solidFill>
                  <a:srgbClr val="FF0000"/>
                </a:solidFill>
              </a:rPr>
              <a:t>′(0) is negative</a:t>
            </a:r>
            <a:r>
              <a:rPr lang="en-US" dirty="0" smtClean="0"/>
              <a:t>, mark interval B with − signs. Since </a:t>
            </a:r>
            <a:r>
              <a:rPr lang="en-US" i="1" dirty="0" smtClean="0">
                <a:solidFill>
                  <a:srgbClr val="FF0000"/>
                </a:solidFill>
              </a:rPr>
              <a:t>f </a:t>
            </a:r>
            <a:r>
              <a:rPr lang="en-US" dirty="0" smtClean="0">
                <a:solidFill>
                  <a:srgbClr val="FF0000"/>
                </a:solidFill>
              </a:rPr>
              <a:t>′(3) is positive</a:t>
            </a:r>
            <a:r>
              <a:rPr lang="en-US" dirty="0" smtClean="0"/>
              <a:t>, mark interval C with + signs. Note that positive values for the derivative indicate that the function is increasing, and negative values for the derivative indicate that the function is decreasing.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Graphing a Function (cont.)</a:t>
            </a:r>
            <a:endParaRPr lang="en-US" dirty="0"/>
          </a:p>
        </p:txBody>
      </p:sp>
      <p:sp>
        <p:nvSpPr>
          <p:cNvPr id="5" name="Content Placeholder 4"/>
          <p:cNvSpPr>
            <a:spLocks noGrp="1"/>
          </p:cNvSpPr>
          <p:nvPr>
            <p:ph idx="1"/>
          </p:nvPr>
        </p:nvSpPr>
        <p:spPr>
          <a:xfrm>
            <a:off x="457200" y="1280160"/>
            <a:ext cx="8229600" cy="4832092"/>
          </a:xfrm>
        </p:spPr>
        <p:txBody>
          <a:bodyPr>
            <a:spAutoFit/>
          </a:bodyPr>
          <a:lstStyle/>
          <a:p>
            <a:pPr marL="463550" indent="-463550">
              <a:tabLst>
                <a:tab pos="463550" algn="l"/>
              </a:tabLst>
            </a:pPr>
            <a:r>
              <a:rPr lang="en-US" b="1" dirty="0" smtClean="0"/>
              <a:t>c.</a:t>
            </a:r>
            <a:r>
              <a:rPr lang="en-US" dirty="0" smtClean="0"/>
              <a:t>	The goal for the student is to use the information from parts</a:t>
            </a:r>
            <a:r>
              <a:rPr lang="en-US" b="1" dirty="0" smtClean="0"/>
              <a:t> a. </a:t>
            </a:r>
            <a:r>
              <a:rPr lang="en-US" dirty="0" smtClean="0"/>
              <a:t>and </a:t>
            </a:r>
            <a:r>
              <a:rPr lang="en-US" b="1" dirty="0" smtClean="0"/>
              <a:t>b.</a:t>
            </a:r>
            <a:r>
              <a:rPr lang="en-US" dirty="0" smtClean="0"/>
              <a:t> to sketch the curve without using a calculator.  A secondary goal is to sketch the graph using as few (</a:t>
            </a:r>
            <a:r>
              <a:rPr lang="en-US" i="1" dirty="0" smtClean="0"/>
              <a:t>x</a:t>
            </a:r>
            <a:r>
              <a:rPr lang="en-US" dirty="0" smtClean="0"/>
              <a:t>, </a:t>
            </a:r>
            <a:r>
              <a:rPr lang="en-US" i="1" dirty="0" smtClean="0"/>
              <a:t>y</a:t>
            </a:r>
            <a:r>
              <a:rPr lang="en-US" dirty="0" smtClean="0"/>
              <a:t>)-coordinates as possible.  We do need the important </a:t>
            </a:r>
            <a:r>
              <a:rPr lang="en-US" i="1" dirty="0" smtClean="0"/>
              <a:t>y</a:t>
            </a:r>
            <a:r>
              <a:rPr lang="en-US" dirty="0" smtClean="0"/>
              <a:t>-values corresponding to the maximum and to the minimum points (which have the horizontal tangents). We have </a:t>
            </a:r>
            <a:r>
              <a:rPr lang="en-US" i="1" dirty="0" smtClean="0">
                <a:solidFill>
                  <a:srgbClr val="000099"/>
                </a:solidFill>
              </a:rPr>
              <a:t>f</a:t>
            </a:r>
            <a:r>
              <a:rPr lang="en-US" dirty="0" smtClean="0">
                <a:solidFill>
                  <a:srgbClr val="000099"/>
                </a:solidFill>
              </a:rPr>
              <a:t>(−2) = 17 </a:t>
            </a:r>
            <a:r>
              <a:rPr lang="en-US" dirty="0" smtClean="0"/>
              <a:t>and </a:t>
            </a:r>
            <a:r>
              <a:rPr lang="en-US" i="1" dirty="0" smtClean="0">
                <a:solidFill>
                  <a:srgbClr val="000099"/>
                </a:solidFill>
              </a:rPr>
              <a:t>f</a:t>
            </a:r>
            <a:r>
              <a:rPr lang="en-US" dirty="0" smtClean="0">
                <a:solidFill>
                  <a:srgbClr val="000099"/>
                </a:solidFill>
              </a:rPr>
              <a:t>(2) = −15</a:t>
            </a:r>
            <a:r>
              <a:rPr lang="en-US" dirty="0" smtClean="0"/>
              <a:t>.  We recommend in general that the student note the value of the </a:t>
            </a:r>
            <a:r>
              <a:rPr lang="en-US" i="1" dirty="0" smtClean="0"/>
              <a:t>y</a:t>
            </a:r>
            <a:r>
              <a:rPr lang="en-US" dirty="0" smtClean="0"/>
              <a:t>-intercept, </a:t>
            </a:r>
            <a:r>
              <a:rPr lang="en-US" i="1" dirty="0" smtClean="0"/>
              <a:t>f</a:t>
            </a:r>
            <a:r>
              <a:rPr lang="en-US" dirty="0" smtClean="0"/>
              <a:t>(0). Here </a:t>
            </a:r>
            <a:r>
              <a:rPr lang="en-US" i="1" dirty="0" smtClean="0">
                <a:solidFill>
                  <a:srgbClr val="000099"/>
                </a:solidFill>
              </a:rPr>
              <a:t>f</a:t>
            </a:r>
            <a:r>
              <a:rPr lang="en-US" dirty="0" smtClean="0">
                <a:solidFill>
                  <a:srgbClr val="000099"/>
                </a:solidFill>
              </a:rPr>
              <a:t>(0) = 1</a:t>
            </a:r>
            <a:r>
              <a:rPr lang="en-US" dirty="0" smtClean="0"/>
              <a:t>. With only these three coordinates, a smooth curve can be drawn (on one's paper).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Graphing a Function (cont.)</a:t>
            </a:r>
            <a:endParaRPr lang="en-US" dirty="0"/>
          </a:p>
        </p:txBody>
      </p:sp>
      <p:sp>
        <p:nvSpPr>
          <p:cNvPr id="5" name="Content Placeholder 4"/>
          <p:cNvSpPr>
            <a:spLocks noGrp="1"/>
          </p:cNvSpPr>
          <p:nvPr>
            <p:ph idx="1"/>
          </p:nvPr>
        </p:nvSpPr>
        <p:spPr/>
        <p:txBody>
          <a:bodyPr>
            <a:normAutofit/>
          </a:bodyPr>
          <a:lstStyle/>
          <a:p>
            <a:pPr>
              <a:lnSpc>
                <a:spcPts val="3600"/>
              </a:lnSpc>
              <a:spcBef>
                <a:spcPts val="1200"/>
              </a:spcBef>
            </a:pPr>
            <a:r>
              <a:rPr lang="en-US" dirty="0" smtClean="0"/>
              <a:t>The analysis shows that </a:t>
            </a:r>
            <a:r>
              <a:rPr lang="en-US" i="1" dirty="0" smtClean="0"/>
              <a:t>f</a:t>
            </a:r>
            <a:r>
              <a:rPr lang="en-US" dirty="0" smtClean="0"/>
              <a:t> increases left-to-right until </a:t>
            </a:r>
          </a:p>
          <a:p>
            <a:pPr>
              <a:lnSpc>
                <a:spcPts val="3600"/>
              </a:lnSpc>
              <a:spcBef>
                <a:spcPts val="0"/>
              </a:spcBef>
            </a:pPr>
            <a:r>
              <a:rPr lang="en-US" i="1" dirty="0" smtClean="0"/>
              <a:t>x</a:t>
            </a:r>
            <a:r>
              <a:rPr lang="en-US" dirty="0" smtClean="0"/>
              <a:t> = −2.  At this value </a:t>
            </a:r>
            <a:r>
              <a:rPr lang="en-US" i="1" dirty="0" smtClean="0"/>
              <a:t>f</a:t>
            </a:r>
            <a:r>
              <a:rPr lang="en-US" dirty="0" smtClean="0"/>
              <a:t> reaches a local maximum of 17. Then </a:t>
            </a:r>
            <a:r>
              <a:rPr lang="en-US" i="1" dirty="0" smtClean="0"/>
              <a:t>f</a:t>
            </a:r>
            <a:r>
              <a:rPr lang="en-US" dirty="0" smtClean="0"/>
              <a:t> declines until, for </a:t>
            </a:r>
            <a:r>
              <a:rPr lang="en-US" i="1" dirty="0" smtClean="0"/>
              <a:t>x</a:t>
            </a:r>
            <a:r>
              <a:rPr lang="en-US" dirty="0" smtClean="0"/>
              <a:t> = 2, the value −15 is reached. Then</a:t>
            </a:r>
            <a:r>
              <a:rPr lang="en-US" i="1" dirty="0" smtClean="0"/>
              <a:t> f </a:t>
            </a:r>
            <a:r>
              <a:rPr lang="en-US" dirty="0" smtClean="0"/>
              <a:t>increases without bound.</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Graphing a Function (cont.)</a:t>
            </a:r>
            <a:endParaRPr lang="en-US" dirty="0"/>
          </a:p>
        </p:txBody>
      </p:sp>
      <p:sp>
        <p:nvSpPr>
          <p:cNvPr id="5" name="Content Placeholder 4"/>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8" name="Rectangle 7"/>
          <p:cNvSpPr/>
          <p:nvPr/>
        </p:nvSpPr>
        <p:spPr>
          <a:xfrm>
            <a:off x="6172200" y="1752600"/>
            <a:ext cx="2438400" cy="2554545"/>
          </a:xfrm>
          <a:prstGeom prst="rect">
            <a:avLst/>
          </a:prstGeom>
        </p:spPr>
        <p:txBody>
          <a:bodyPr wrap="square">
            <a:spAutoFit/>
          </a:bodyPr>
          <a:lstStyle/>
          <a:p>
            <a:r>
              <a:rPr lang="en-US" sz="2000" dirty="0" smtClean="0">
                <a:solidFill>
                  <a:srgbClr val="008080"/>
                </a:solidFill>
              </a:rPr>
              <a:t>Notice how the pattern of the arrows from the final line graph in part </a:t>
            </a:r>
          </a:p>
          <a:p>
            <a:r>
              <a:rPr lang="en-US" sz="2000" b="1" dirty="0" smtClean="0">
                <a:solidFill>
                  <a:srgbClr val="008080"/>
                </a:solidFill>
              </a:rPr>
              <a:t>b.</a:t>
            </a:r>
            <a:r>
              <a:rPr lang="en-US" sz="2000" dirty="0" smtClean="0">
                <a:solidFill>
                  <a:srgbClr val="008080"/>
                </a:solidFill>
              </a:rPr>
              <a:t> outlines the general shape of the curve sketched in part </a:t>
            </a:r>
            <a:r>
              <a:rPr lang="en-US" sz="2000" b="1" dirty="0" smtClean="0">
                <a:solidFill>
                  <a:srgbClr val="008080"/>
                </a:solidFill>
              </a:rPr>
              <a:t>c.</a:t>
            </a:r>
            <a:endParaRPr lang="en-US" sz="2000" b="1" dirty="0">
              <a:solidFill>
                <a:srgbClr val="008080"/>
              </a:solidFill>
            </a:endParaRPr>
          </a:p>
        </p:txBody>
      </p:sp>
      <p:pic>
        <p:nvPicPr>
          <p:cNvPr id="3" name="Picture 1"/>
          <p:cNvPicPr>
            <a:picLocks noChangeAspect="1" noChangeArrowheads="1"/>
          </p:cNvPicPr>
          <p:nvPr/>
        </p:nvPicPr>
        <p:blipFill>
          <a:blip r:embed="rId2"/>
          <a:srcRect/>
          <a:stretch>
            <a:fillRect/>
          </a:stretch>
        </p:blipFill>
        <p:spPr bwMode="auto">
          <a:xfrm>
            <a:off x="631825" y="1066800"/>
            <a:ext cx="5159375" cy="4822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Graphing a Function</a:t>
            </a:r>
            <a:endParaRPr lang="en-US" dirty="0"/>
          </a:p>
        </p:txBody>
      </p:sp>
      <p:sp>
        <p:nvSpPr>
          <p:cNvPr id="3" name="Content Placeholder 2"/>
          <p:cNvSpPr>
            <a:spLocks noGrp="1"/>
          </p:cNvSpPr>
          <p:nvPr>
            <p:ph idx="1"/>
          </p:nvPr>
        </p:nvSpPr>
        <p:spPr/>
        <p:txBody>
          <a:bodyPr/>
          <a:lstStyle/>
          <a:p>
            <a:pPr>
              <a:lnSpc>
                <a:spcPts val="3600"/>
              </a:lnSpc>
            </a:pPr>
            <a:r>
              <a:rPr lang="en-US" dirty="0" smtClean="0"/>
              <a:t>For the function </a:t>
            </a:r>
            <a:r>
              <a:rPr lang="en-US" i="1" dirty="0" smtClean="0"/>
              <a:t> </a:t>
            </a:r>
          </a:p>
          <a:p>
            <a:pPr>
              <a:lnSpc>
                <a:spcPts val="3600"/>
              </a:lnSpc>
              <a:tabLst>
                <a:tab pos="463550" algn="l"/>
              </a:tabLst>
            </a:pPr>
            <a:r>
              <a:rPr lang="en-US" b="1" dirty="0" smtClean="0"/>
              <a:t>a.</a:t>
            </a:r>
            <a:r>
              <a:rPr lang="en-US" dirty="0" smtClean="0"/>
              <a:t>	Find all values of </a:t>
            </a:r>
            <a:r>
              <a:rPr lang="en-US" i="1" dirty="0" smtClean="0"/>
              <a:t>x</a:t>
            </a:r>
            <a:r>
              <a:rPr lang="en-US" dirty="0" smtClean="0"/>
              <a:t> where the derivative is 0.</a:t>
            </a:r>
          </a:p>
          <a:p>
            <a:pPr>
              <a:lnSpc>
                <a:spcPts val="3600"/>
              </a:lnSpc>
              <a:tabLst>
                <a:tab pos="463550" algn="l"/>
              </a:tabLst>
            </a:pPr>
            <a:r>
              <a:rPr lang="en-US" b="1" dirty="0" smtClean="0"/>
              <a:t>b.</a:t>
            </a:r>
            <a:r>
              <a:rPr lang="en-US" dirty="0" smtClean="0"/>
              <a:t>	Determine where the function is increasing and 	where it is decreasing.</a:t>
            </a:r>
          </a:p>
          <a:p>
            <a:pPr>
              <a:lnSpc>
                <a:spcPts val="3600"/>
              </a:lnSpc>
              <a:tabLst>
                <a:tab pos="463550" algn="l"/>
              </a:tabLst>
            </a:pPr>
            <a:r>
              <a:rPr lang="en-US" b="1" dirty="0" smtClean="0"/>
              <a:t>c.</a:t>
            </a:r>
            <a:r>
              <a:rPr lang="en-US" dirty="0" smtClean="0"/>
              <a:t>	Sketch its graph.</a:t>
            </a:r>
          </a:p>
        </p:txBody>
      </p:sp>
      <p:graphicFrame>
        <p:nvGraphicFramePr>
          <p:cNvPr id="347141" name="Object 5"/>
          <p:cNvGraphicFramePr>
            <a:graphicFrameLocks noChangeAspect="1"/>
          </p:cNvGraphicFramePr>
          <p:nvPr>
            <p:extLst>
              <p:ext uri="{D42A27DB-BD31-4B8C-83A1-F6EECF244321}">
                <p14:modId xmlns:p14="http://schemas.microsoft.com/office/powerpoint/2010/main" val="3926985023"/>
              </p:ext>
            </p:extLst>
          </p:nvPr>
        </p:nvGraphicFramePr>
        <p:xfrm>
          <a:off x="3009900" y="1329267"/>
          <a:ext cx="1409700" cy="444500"/>
        </p:xfrm>
        <a:graphic>
          <a:graphicData uri="http://schemas.openxmlformats.org/presentationml/2006/ole">
            <mc:AlternateContent xmlns:mc="http://schemas.openxmlformats.org/markup-compatibility/2006">
              <mc:Choice xmlns:v="urn:schemas-microsoft-com:vml" Requires="v">
                <p:oleObj spid="_x0000_s5124" name="Equation" r:id="rId3" imgW="1409400" imgH="444240" progId="Equation.DSMT4">
                  <p:embed/>
                </p:oleObj>
              </mc:Choice>
              <mc:Fallback>
                <p:oleObj name="Equation" r:id="rId3" imgW="1409400" imgH="444240" progId="Equation.DSMT4">
                  <p:embed/>
                  <p:pic>
                    <p:nvPicPr>
                      <p:cNvPr id="0" name="Object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9900" y="1329267"/>
                        <a:ext cx="1409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3: Graphing a Function (cont.)</a:t>
            </a:r>
            <a:endParaRPr lang="en-US" dirty="0"/>
          </a:p>
        </p:txBody>
      </p:sp>
      <p:sp>
        <p:nvSpPr>
          <p:cNvPr id="3" name="Content Placeholder 2"/>
          <p:cNvSpPr>
            <a:spLocks noGrp="1"/>
          </p:cNvSpPr>
          <p:nvPr>
            <p:ph idx="1"/>
          </p:nvPr>
        </p:nvSpPr>
        <p:spPr/>
        <p:txBody>
          <a:bodyPr/>
          <a:lstStyle/>
          <a:p>
            <a:pPr>
              <a:tabLst>
                <a:tab pos="463550" algn="l"/>
              </a:tabLst>
            </a:pPr>
            <a:r>
              <a:rPr lang="en-US" b="1" dirty="0" smtClean="0"/>
              <a:t>Solutions: </a:t>
            </a:r>
          </a:p>
          <a:p>
            <a:pPr>
              <a:tabLst>
                <a:tab pos="463550" algn="l"/>
              </a:tabLst>
            </a:pPr>
            <a:endParaRPr lang="en-US" dirty="0" smtClean="0"/>
          </a:p>
          <a:p>
            <a:pPr>
              <a:tabLst>
                <a:tab pos="463550" algn="l"/>
              </a:tabLst>
            </a:pPr>
            <a:endParaRPr lang="en-US" dirty="0" smtClean="0"/>
          </a:p>
          <a:p>
            <a:pPr>
              <a:tabLst>
                <a:tab pos="463550" algn="l"/>
              </a:tabLst>
            </a:pPr>
            <a:endParaRPr lang="en-US" dirty="0" smtClean="0"/>
          </a:p>
          <a:p>
            <a:pPr>
              <a:tabLst>
                <a:tab pos="463550" algn="l"/>
              </a:tabLst>
            </a:pPr>
            <a:endParaRPr lang="en-US" dirty="0" smtClean="0"/>
          </a:p>
          <a:p>
            <a:pPr>
              <a:tabLst>
                <a:tab pos="463550" algn="l"/>
              </a:tabLst>
            </a:pPr>
            <a:endParaRPr lang="en-US" dirty="0" smtClean="0"/>
          </a:p>
          <a:p>
            <a:pPr>
              <a:lnSpc>
                <a:spcPct val="150000"/>
              </a:lnSpc>
              <a:tabLst>
                <a:tab pos="463550" algn="l"/>
              </a:tabLst>
            </a:pPr>
            <a:endParaRPr lang="en-US" dirty="0" smtClean="0"/>
          </a:p>
          <a:p>
            <a:pPr>
              <a:tabLst>
                <a:tab pos="463550" algn="l"/>
              </a:tabLst>
            </a:pPr>
            <a:r>
              <a:rPr lang="en-US" dirty="0" smtClean="0"/>
              <a:t>A horizontal tangent line occurs at </a:t>
            </a:r>
            <a:r>
              <a:rPr lang="en-US" i="1" dirty="0" smtClean="0">
                <a:solidFill>
                  <a:srgbClr val="FF0000"/>
                </a:solidFill>
              </a:rPr>
              <a:t>x </a:t>
            </a:r>
            <a:r>
              <a:rPr lang="en-US" dirty="0" smtClean="0">
                <a:solidFill>
                  <a:srgbClr val="FF0000"/>
                </a:solidFill>
              </a:rPr>
              <a:t>= 0</a:t>
            </a:r>
            <a:r>
              <a:rPr lang="en-US" dirty="0" smtClean="0"/>
              <a:t>.</a:t>
            </a:r>
          </a:p>
        </p:txBody>
      </p:sp>
      <p:graphicFrame>
        <p:nvGraphicFramePr>
          <p:cNvPr id="348166" name="Object 6"/>
          <p:cNvGraphicFramePr>
            <a:graphicFrameLocks noChangeAspect="1"/>
          </p:cNvGraphicFramePr>
          <p:nvPr/>
        </p:nvGraphicFramePr>
        <p:xfrm>
          <a:off x="1493838" y="4009104"/>
          <a:ext cx="1041400" cy="381000"/>
        </p:xfrm>
        <a:graphic>
          <a:graphicData uri="http://schemas.openxmlformats.org/presentationml/2006/ole">
            <mc:AlternateContent xmlns:mc="http://schemas.openxmlformats.org/markup-compatibility/2006">
              <mc:Choice xmlns:v="urn:schemas-microsoft-com:vml" Requires="v">
                <p:oleObj spid="_x0000_s6154" name="Equation" r:id="rId3" imgW="1041120" imgH="380880" progId="Equation.DSMT4">
                  <p:embed/>
                </p:oleObj>
              </mc:Choice>
              <mc:Fallback>
                <p:oleObj name="Equation" r:id="rId3" imgW="1041120" imgH="380880" progId="Equation.DSMT4">
                  <p:embed/>
                  <p:pic>
                    <p:nvPicPr>
                      <p:cNvPr id="0" name="Object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3838" y="4009104"/>
                        <a:ext cx="1041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170" name="Object 10"/>
          <p:cNvGraphicFramePr>
            <a:graphicFrameLocks noChangeAspect="1"/>
          </p:cNvGraphicFramePr>
          <p:nvPr/>
        </p:nvGraphicFramePr>
        <p:xfrm>
          <a:off x="528638" y="1919748"/>
          <a:ext cx="4787900" cy="838200"/>
        </p:xfrm>
        <a:graphic>
          <a:graphicData uri="http://schemas.openxmlformats.org/presentationml/2006/ole">
            <mc:AlternateContent xmlns:mc="http://schemas.openxmlformats.org/markup-compatibility/2006">
              <mc:Choice xmlns:v="urn:schemas-microsoft-com:vml" Requires="v">
                <p:oleObj spid="_x0000_s6155" name="Equation" r:id="rId5" imgW="4787900" imgH="838200" progId="Equation.DSMT4">
                  <p:embed/>
                </p:oleObj>
              </mc:Choice>
              <mc:Fallback>
                <p:oleObj name="Equation" r:id="rId5" imgW="4787900" imgH="838200" progId="Equation.DSMT4">
                  <p:embed/>
                  <p:pic>
                    <p:nvPicPr>
                      <p:cNvPr id="0" name="Object 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638" y="1919748"/>
                        <a:ext cx="4787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171" name="Object 11"/>
          <p:cNvGraphicFramePr>
            <a:graphicFrameLocks noChangeAspect="1"/>
          </p:cNvGraphicFramePr>
          <p:nvPr/>
        </p:nvGraphicFramePr>
        <p:xfrm>
          <a:off x="947456" y="2927556"/>
          <a:ext cx="3873500" cy="838200"/>
        </p:xfrm>
        <a:graphic>
          <a:graphicData uri="http://schemas.openxmlformats.org/presentationml/2006/ole">
            <mc:AlternateContent xmlns:mc="http://schemas.openxmlformats.org/markup-compatibility/2006">
              <mc:Choice xmlns:v="urn:schemas-microsoft-com:vml" Requires="v">
                <p:oleObj spid="_x0000_s6156" name="Equation" r:id="rId7" imgW="3873500" imgH="838200" progId="Equation.DSMT4">
                  <p:embed/>
                </p:oleObj>
              </mc:Choice>
              <mc:Fallback>
                <p:oleObj name="Equation" r:id="rId7" imgW="3873500" imgH="838200" progId="Equation.DSMT4">
                  <p:embed/>
                  <p:pic>
                    <p:nvPicPr>
                      <p:cNvPr id="0" name="Object 5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7456" y="2927556"/>
                        <a:ext cx="3873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9" name="Object 5"/>
          <p:cNvGraphicFramePr>
            <a:graphicFrameLocks noChangeAspect="1"/>
          </p:cNvGraphicFramePr>
          <p:nvPr/>
        </p:nvGraphicFramePr>
        <p:xfrm>
          <a:off x="1807496" y="4646152"/>
          <a:ext cx="812800" cy="292100"/>
        </p:xfrm>
        <a:graphic>
          <a:graphicData uri="http://schemas.openxmlformats.org/presentationml/2006/ole">
            <mc:AlternateContent xmlns:mc="http://schemas.openxmlformats.org/markup-compatibility/2006">
              <mc:Choice xmlns:v="urn:schemas-microsoft-com:vml" Requires="v">
                <p:oleObj spid="_x0000_s6157" name="Equation" r:id="rId9" imgW="812520" imgH="291960" progId="Equation.DSMT4">
                  <p:embed/>
                </p:oleObj>
              </mc:Choice>
              <mc:Fallback>
                <p:oleObj name="Equation" r:id="rId9" imgW="812520" imgH="29196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07496" y="4646152"/>
                        <a:ext cx="812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3: Graphing a Function (cont.)</a:t>
            </a:r>
            <a:endParaRPr lang="en-US" dirty="0"/>
          </a:p>
        </p:txBody>
      </p:sp>
      <p:sp>
        <p:nvSpPr>
          <p:cNvPr id="3" name="Content Placeholder 2"/>
          <p:cNvSpPr>
            <a:spLocks noGrp="1"/>
          </p:cNvSpPr>
          <p:nvPr>
            <p:ph idx="1"/>
          </p:nvPr>
        </p:nvSpPr>
        <p:spPr/>
        <p:txBody>
          <a:bodyPr/>
          <a:lstStyle/>
          <a:p>
            <a:pPr>
              <a:lnSpc>
                <a:spcPct val="150000"/>
              </a:lnSpc>
              <a:tabLst>
                <a:tab pos="463550" algn="l"/>
              </a:tabLst>
            </a:pPr>
            <a:r>
              <a:rPr lang="en-US" b="1" dirty="0" smtClean="0"/>
              <a:t>b.</a:t>
            </a:r>
            <a:r>
              <a:rPr lang="en-US" dirty="0" smtClean="0"/>
              <a:t>	Mark the values for </a:t>
            </a:r>
            <a:r>
              <a:rPr lang="en-US" i="1" dirty="0" smtClean="0"/>
              <a:t>x </a:t>
            </a:r>
            <a:r>
              <a:rPr lang="en-US" dirty="0" smtClean="0"/>
              <a:t>where 	 on a number </a:t>
            </a:r>
          </a:p>
          <a:p>
            <a:pPr>
              <a:spcBef>
                <a:spcPts val="1200"/>
              </a:spcBef>
              <a:tabLst>
                <a:tab pos="463550" algn="l"/>
              </a:tabLst>
            </a:pPr>
            <a:r>
              <a:rPr lang="en-US" dirty="0" smtClean="0"/>
              <a:t>	line. In this case, there is only one such point: </a:t>
            </a:r>
            <a:r>
              <a:rPr lang="en-US" i="1" dirty="0" smtClean="0"/>
              <a:t>x</a:t>
            </a:r>
            <a:r>
              <a:rPr lang="en-US" dirty="0" smtClean="0"/>
              <a:t> = 0 	(this was determined in part </a:t>
            </a:r>
            <a:r>
              <a:rPr lang="en-US" b="1" dirty="0" smtClean="0"/>
              <a:t>a.</a:t>
            </a:r>
            <a:r>
              <a:rPr lang="en-US" dirty="0" smtClean="0"/>
              <a:t>). Select a test point </a:t>
            </a:r>
          </a:p>
          <a:p>
            <a:pPr>
              <a:spcBef>
                <a:spcPts val="1800"/>
              </a:spcBef>
              <a:tabLst>
                <a:tab pos="463550" algn="l"/>
              </a:tabLst>
            </a:pPr>
            <a:r>
              <a:rPr lang="en-US" dirty="0" smtClean="0"/>
              <a:t>	in each of the two intervals and find the sign of  </a:t>
            </a:r>
          </a:p>
          <a:p>
            <a:pPr>
              <a:lnSpc>
                <a:spcPct val="150000"/>
              </a:lnSpc>
              <a:spcBef>
                <a:spcPts val="1800"/>
              </a:spcBef>
              <a:tabLst>
                <a:tab pos="463550" algn="l"/>
              </a:tabLst>
            </a:pPr>
            <a:r>
              <a:rPr lang="en-US" dirty="0" smtClean="0"/>
              <a:t>	at these test points by substituting the value into </a:t>
            </a:r>
          </a:p>
        </p:txBody>
      </p:sp>
      <p:graphicFrame>
        <p:nvGraphicFramePr>
          <p:cNvPr id="348167" name="Object 7"/>
          <p:cNvGraphicFramePr>
            <a:graphicFrameLocks noChangeAspect="1"/>
          </p:cNvGraphicFramePr>
          <p:nvPr/>
        </p:nvGraphicFramePr>
        <p:xfrm>
          <a:off x="5091752" y="1310148"/>
          <a:ext cx="952500" cy="838200"/>
        </p:xfrm>
        <a:graphic>
          <a:graphicData uri="http://schemas.openxmlformats.org/presentationml/2006/ole">
            <mc:AlternateContent xmlns:mc="http://schemas.openxmlformats.org/markup-compatibility/2006">
              <mc:Choice xmlns:v="urn:schemas-microsoft-com:vml" Requires="v">
                <p:oleObj spid="_x0000_s7176" name="Equation" r:id="rId3" imgW="952087" imgH="837836" progId="Equation.DSMT4">
                  <p:embed/>
                </p:oleObj>
              </mc:Choice>
              <mc:Fallback>
                <p:oleObj name="Equation" r:id="rId3" imgW="952087" imgH="837836" progId="Equation.DSMT4">
                  <p:embed/>
                  <p:pic>
                    <p:nvPicPr>
                      <p:cNvPr id="0" name="Object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1752" y="1310148"/>
                        <a:ext cx="952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7"/>
          <p:cNvGraphicFramePr>
            <a:graphicFrameLocks noChangeAspect="1"/>
          </p:cNvGraphicFramePr>
          <p:nvPr/>
        </p:nvGraphicFramePr>
        <p:xfrm>
          <a:off x="7875896" y="2972900"/>
          <a:ext cx="444500" cy="838200"/>
        </p:xfrm>
        <a:graphic>
          <a:graphicData uri="http://schemas.openxmlformats.org/presentationml/2006/ole">
            <mc:AlternateContent xmlns:mc="http://schemas.openxmlformats.org/markup-compatibility/2006">
              <mc:Choice xmlns:v="urn:schemas-microsoft-com:vml" Requires="v">
                <p:oleObj spid="_x0000_s7177" name="Equation" r:id="rId5" imgW="444307" imgH="837836" progId="Equation.DSMT4">
                  <p:embed/>
                </p:oleObj>
              </mc:Choice>
              <mc:Fallback>
                <p:oleObj name="Equation" r:id="rId5" imgW="444307" imgH="837836" progId="Equation.DSMT4">
                  <p:embed/>
                  <p:pic>
                    <p:nvPicPr>
                      <p:cNvPr id="0" name="Object 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5896" y="2972900"/>
                        <a:ext cx="444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8153400" y="3822476"/>
          <a:ext cx="533400" cy="838200"/>
        </p:xfrm>
        <a:graphic>
          <a:graphicData uri="http://schemas.openxmlformats.org/presentationml/2006/ole">
            <mc:AlternateContent xmlns:mc="http://schemas.openxmlformats.org/markup-compatibility/2006">
              <mc:Choice xmlns:v="urn:schemas-microsoft-com:vml" Requires="v">
                <p:oleObj spid="_x0000_s7178" name="Equation" r:id="rId7" imgW="533169" imgH="837836" progId="Equation.DSMT4">
                  <p:embed/>
                </p:oleObj>
              </mc:Choice>
              <mc:Fallback>
                <p:oleObj name="Equation" r:id="rId7" imgW="533169" imgH="837836" progId="Equation.DSMT4">
                  <p:embed/>
                  <p:pic>
                    <p:nvPicPr>
                      <p:cNvPr id="0" name="Object 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53400" y="3822476"/>
                        <a:ext cx="533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3: Graphing a Function (cont.)</a:t>
            </a:r>
            <a:endParaRPr lang="en-US" dirty="0"/>
          </a:p>
        </p:txBody>
      </p:sp>
      <p:pic>
        <p:nvPicPr>
          <p:cNvPr id="399361" name="Picture 1"/>
          <p:cNvPicPr>
            <a:picLocks noChangeAspect="1" noChangeArrowheads="1"/>
          </p:cNvPicPr>
          <p:nvPr/>
        </p:nvPicPr>
        <p:blipFill>
          <a:blip r:embed="rId2"/>
          <a:srcRect/>
          <a:stretch>
            <a:fillRect/>
          </a:stretch>
        </p:blipFill>
        <p:spPr bwMode="auto">
          <a:xfrm>
            <a:off x="1455738" y="1066800"/>
            <a:ext cx="6126480" cy="49280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3: Graphing a Function (cont.)</a:t>
            </a:r>
            <a:endParaRPr lang="en-US" dirty="0"/>
          </a:p>
        </p:txBody>
      </p:sp>
      <p:graphicFrame>
        <p:nvGraphicFramePr>
          <p:cNvPr id="5" name="Object 7"/>
          <p:cNvGraphicFramePr>
            <a:graphicFrameLocks noChangeAspect="1"/>
          </p:cNvGraphicFramePr>
          <p:nvPr>
            <p:extLst>
              <p:ext uri="{D42A27DB-BD31-4B8C-83A1-F6EECF244321}">
                <p14:modId xmlns:p14="http://schemas.microsoft.com/office/powerpoint/2010/main" val="783448324"/>
              </p:ext>
            </p:extLst>
          </p:nvPr>
        </p:nvGraphicFramePr>
        <p:xfrm>
          <a:off x="3060700" y="4038600"/>
          <a:ext cx="3022600" cy="838200"/>
        </p:xfrm>
        <a:graphic>
          <a:graphicData uri="http://schemas.openxmlformats.org/presentationml/2006/ole">
            <mc:AlternateContent xmlns:mc="http://schemas.openxmlformats.org/markup-compatibility/2006">
              <mc:Choice xmlns:v="urn:schemas-microsoft-com:vml" Requires="v">
                <p:oleObj spid="_x0000_s8196" name="Equation" r:id="rId3" imgW="3022600" imgH="838200" progId="Equation.DSMT4">
                  <p:embed/>
                </p:oleObj>
              </mc:Choice>
              <mc:Fallback>
                <p:oleObj name="Equation" r:id="rId3" imgW="3022600" imgH="838200" progId="Equation.DSMT4">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0700" y="4038600"/>
                        <a:ext cx="3022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93220" name="Picture 4"/>
          <p:cNvPicPr>
            <a:picLocks noChangeAspect="1" noChangeArrowheads="1"/>
          </p:cNvPicPr>
          <p:nvPr/>
        </p:nvPicPr>
        <p:blipFill>
          <a:blip r:embed="rId5"/>
          <a:srcRect/>
          <a:stretch>
            <a:fillRect/>
          </a:stretch>
        </p:blipFill>
        <p:spPr bwMode="auto">
          <a:xfrm>
            <a:off x="1374775" y="1371600"/>
            <a:ext cx="6392863" cy="25447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pPr marL="341313" indent="-341313">
              <a:buFont typeface="Courier New" pitchFamily="49" charset="0"/>
              <a:buChar char="o"/>
            </a:pPr>
            <a:r>
              <a:rPr lang="en-US" dirty="0" smtClean="0"/>
              <a:t>Define the increasing and decreasing intervals of a function. </a:t>
            </a:r>
          </a:p>
          <a:p>
            <a:pPr marL="341313" indent="-341313">
              <a:buFont typeface="Courier New" pitchFamily="49" charset="0"/>
              <a:buChar char="o"/>
            </a:pPr>
            <a:r>
              <a:rPr lang="en-US" dirty="0" smtClean="0"/>
              <a:t>Determine the critical values of a function.</a:t>
            </a:r>
          </a:p>
          <a:p>
            <a:pPr marL="341313" indent="-341313">
              <a:buFont typeface="Courier New" pitchFamily="49" charset="0"/>
              <a:buChar char="o"/>
            </a:pPr>
            <a:r>
              <a:rPr lang="en-US" dirty="0" smtClean="0"/>
              <a:t>Use the First Derivative Test to find local extrema of a function and use this information to sketch a graph of the function.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3: Graphing a Function (cont.)</a:t>
            </a:r>
            <a:endParaRPr lang="en-US" dirty="0"/>
          </a:p>
        </p:txBody>
      </p:sp>
      <p:sp>
        <p:nvSpPr>
          <p:cNvPr id="3" name="Content Placeholder 2"/>
          <p:cNvSpPr>
            <a:spLocks noGrp="1"/>
          </p:cNvSpPr>
          <p:nvPr>
            <p:ph idx="1"/>
          </p:nvPr>
        </p:nvSpPr>
        <p:spPr/>
        <p:txBody>
          <a:bodyPr/>
          <a:lstStyle/>
          <a:p>
            <a:pPr>
              <a:spcBef>
                <a:spcPts val="3000"/>
              </a:spcBef>
              <a:tabLst>
                <a:tab pos="463550" algn="l"/>
              </a:tabLst>
            </a:pPr>
            <a:r>
              <a:rPr lang="en-US" b="1" dirty="0" smtClean="0"/>
              <a:t>c.</a:t>
            </a:r>
            <a:r>
              <a:rPr lang="en-US" dirty="0" smtClean="0"/>
              <a:t>	Part </a:t>
            </a:r>
            <a:r>
              <a:rPr lang="en-US" b="1" dirty="0" smtClean="0"/>
              <a:t>a.</a:t>
            </a:r>
            <a:r>
              <a:rPr lang="en-US" dirty="0" smtClean="0"/>
              <a:t> determined a horizontal tangent at </a:t>
            </a:r>
            <a:r>
              <a:rPr lang="en-US" i="1" dirty="0" smtClean="0"/>
              <a:t>x</a:t>
            </a:r>
            <a:r>
              <a:rPr lang="en-US" dirty="0" smtClean="0"/>
              <a:t> = 0, and 	part </a:t>
            </a:r>
            <a:r>
              <a:rPr lang="en-US" b="1" dirty="0" smtClean="0"/>
              <a:t>b.</a:t>
            </a:r>
            <a:r>
              <a:rPr lang="en-US" dirty="0" smtClean="0"/>
              <a:t> showed that </a:t>
            </a:r>
            <a:r>
              <a:rPr lang="en-US" i="1" dirty="0" smtClean="0"/>
              <a:t>y</a:t>
            </a:r>
            <a:r>
              <a:rPr lang="en-US" dirty="0" smtClean="0"/>
              <a:t> is increasing on the interval 	(</a:t>
            </a:r>
            <a:r>
              <a:rPr lang="en-US" dirty="0" smtClean="0">
                <a:latin typeface="Symbol" pitchFamily="18" charset="2"/>
              </a:rPr>
              <a:t>-</a:t>
            </a:r>
            <a:r>
              <a:rPr lang="en-US" dirty="0" smtClean="0">
                <a:latin typeface="Symbol" pitchFamily="18" charset="2"/>
                <a:sym typeface="Symbol"/>
              </a:rPr>
              <a:t></a:t>
            </a:r>
            <a:r>
              <a:rPr lang="en-US" dirty="0" smtClean="0"/>
              <a:t>, </a:t>
            </a:r>
            <a:r>
              <a:rPr lang="en-US" dirty="0" smtClean="0">
                <a:latin typeface="Symbol" pitchFamily="18" charset="2"/>
              </a:rPr>
              <a:t>+</a:t>
            </a:r>
            <a:r>
              <a:rPr lang="en-US" dirty="0" smtClean="0">
                <a:latin typeface="Symbol" pitchFamily="18" charset="2"/>
                <a:sym typeface="Symbol"/>
              </a:rPr>
              <a:t></a:t>
            </a:r>
            <a:r>
              <a:rPr lang="en-US" dirty="0" smtClean="0"/>
              <a:t>).  (</a:t>
            </a:r>
            <a:r>
              <a:rPr lang="en-US" b="1" dirty="0" smtClean="0"/>
              <a:t>Note:</a:t>
            </a:r>
            <a:r>
              <a:rPr lang="en-US" dirty="0" smtClean="0"/>
              <a:t> since </a:t>
            </a:r>
            <a:r>
              <a:rPr lang="en-US" i="1" dirty="0" smtClean="0"/>
              <a:t>y</a:t>
            </a:r>
            <a:r>
              <a:rPr lang="en-US" dirty="0" smtClean="0"/>
              <a:t> is increasing on either side 	of 0, it is also increasing on any interval that 	contains 0.)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3: Graphing a Function (cont.)</a:t>
            </a:r>
            <a:endParaRPr lang="en-US" dirty="0"/>
          </a:p>
        </p:txBody>
      </p:sp>
      <p:sp>
        <p:nvSpPr>
          <p:cNvPr id="3" name="Content Placeholder 2"/>
          <p:cNvSpPr>
            <a:spLocks noGrp="1"/>
          </p:cNvSpPr>
          <p:nvPr>
            <p:ph idx="1"/>
          </p:nvPr>
        </p:nvSpPr>
        <p:spPr/>
        <p:txBody>
          <a:bodyPr/>
          <a:lstStyle/>
          <a:p>
            <a:pPr>
              <a:lnSpc>
                <a:spcPct val="150000"/>
              </a:lnSpc>
            </a:pPr>
            <a:endParaRPr lang="en-US" b="1" dirty="0" smtClean="0"/>
          </a:p>
          <a:p>
            <a:pPr>
              <a:lnSpc>
                <a:spcPct val="150000"/>
              </a:lnSpc>
            </a:pPr>
            <a:endParaRPr lang="en-US" b="1" dirty="0" smtClean="0"/>
          </a:p>
          <a:p>
            <a:pPr>
              <a:lnSpc>
                <a:spcPct val="150000"/>
              </a:lnSpc>
            </a:pPr>
            <a:endParaRPr lang="en-US" b="1" dirty="0" smtClean="0"/>
          </a:p>
          <a:p>
            <a:pPr>
              <a:lnSpc>
                <a:spcPct val="150000"/>
              </a:lnSpc>
            </a:pPr>
            <a:endParaRPr lang="en-US" b="1" dirty="0" smtClean="0"/>
          </a:p>
          <a:p>
            <a:pPr>
              <a:lnSpc>
                <a:spcPct val="150000"/>
              </a:lnSpc>
            </a:pPr>
            <a:endParaRPr lang="en-US" b="1" dirty="0" smtClean="0"/>
          </a:p>
          <a:p>
            <a:pPr>
              <a:lnSpc>
                <a:spcPct val="150000"/>
              </a:lnSpc>
            </a:pP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1" y="1066801"/>
            <a:ext cx="4572000" cy="4869071"/>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Graphing a Function</a:t>
            </a:r>
            <a:endParaRPr lang="en-US" dirty="0"/>
          </a:p>
        </p:txBody>
      </p:sp>
      <p:sp>
        <p:nvSpPr>
          <p:cNvPr id="5" name="Content Placeholder 4"/>
          <p:cNvSpPr>
            <a:spLocks noGrp="1"/>
          </p:cNvSpPr>
          <p:nvPr>
            <p:ph idx="1"/>
          </p:nvPr>
        </p:nvSpPr>
        <p:spPr/>
        <p:txBody>
          <a:bodyPr/>
          <a:lstStyle/>
          <a:p>
            <a:r>
              <a:rPr lang="en-US" dirty="0" smtClean="0"/>
              <a:t>For the function </a:t>
            </a:r>
          </a:p>
          <a:p>
            <a:pPr>
              <a:lnSpc>
                <a:spcPct val="150000"/>
              </a:lnSpc>
              <a:tabLst>
                <a:tab pos="463550" algn="l"/>
              </a:tabLst>
            </a:pPr>
            <a:r>
              <a:rPr lang="en-US" b="1" dirty="0" smtClean="0"/>
              <a:t>a.</a:t>
            </a:r>
            <a:r>
              <a:rPr lang="en-US" dirty="0" smtClean="0"/>
              <a:t>	Find all values of </a:t>
            </a:r>
            <a:r>
              <a:rPr lang="en-US" i="1" dirty="0" smtClean="0"/>
              <a:t>x</a:t>
            </a:r>
            <a:r>
              <a:rPr lang="en-US" dirty="0" smtClean="0"/>
              <a:t> where the derivative is 0. </a:t>
            </a:r>
          </a:p>
          <a:p>
            <a:pPr>
              <a:tabLst>
                <a:tab pos="463550" algn="l"/>
              </a:tabLst>
            </a:pPr>
            <a:r>
              <a:rPr lang="en-US" b="1" dirty="0" smtClean="0"/>
              <a:t>b.</a:t>
            </a:r>
            <a:r>
              <a:rPr lang="en-US" dirty="0" smtClean="0"/>
              <a:t>	Determine where the function is increasing and 	where it is decreasing. </a:t>
            </a:r>
          </a:p>
          <a:p>
            <a:pPr>
              <a:tabLst>
                <a:tab pos="463550" algn="l"/>
              </a:tabLst>
            </a:pPr>
            <a:r>
              <a:rPr lang="en-US" b="1" dirty="0" smtClean="0"/>
              <a:t>c.</a:t>
            </a:r>
            <a:r>
              <a:rPr lang="en-US" dirty="0" smtClean="0"/>
              <a:t>	Sketch its graph. </a:t>
            </a:r>
          </a:p>
          <a:p>
            <a:pPr>
              <a:lnSpc>
                <a:spcPct val="150000"/>
              </a:lnSpc>
              <a:tabLst>
                <a:tab pos="463550" algn="l"/>
              </a:tabLst>
            </a:pPr>
            <a:r>
              <a:rPr lang="en-US" b="1" dirty="0" smtClean="0"/>
              <a:t>Solutions: </a:t>
            </a:r>
          </a:p>
          <a:p>
            <a:pPr>
              <a:tabLst>
                <a:tab pos="463550" algn="l"/>
              </a:tabLst>
            </a:pPr>
            <a:endParaRPr lang="en-US" dirty="0" smtClean="0"/>
          </a:p>
          <a:p>
            <a:pPr>
              <a:tabLst>
                <a:tab pos="463550" algn="l"/>
              </a:tabLst>
            </a:pPr>
            <a:endParaRPr lang="en-US" dirty="0"/>
          </a:p>
        </p:txBody>
      </p:sp>
      <p:graphicFrame>
        <p:nvGraphicFramePr>
          <p:cNvPr id="363522" name="Object 2"/>
          <p:cNvGraphicFramePr>
            <a:graphicFrameLocks noChangeAspect="1"/>
          </p:cNvGraphicFramePr>
          <p:nvPr/>
        </p:nvGraphicFramePr>
        <p:xfrm>
          <a:off x="2909248" y="1143000"/>
          <a:ext cx="1384300" cy="838200"/>
        </p:xfrm>
        <a:graphic>
          <a:graphicData uri="http://schemas.openxmlformats.org/presentationml/2006/ole">
            <mc:AlternateContent xmlns:mc="http://schemas.openxmlformats.org/markup-compatibility/2006">
              <mc:Choice xmlns:v="urn:schemas-microsoft-com:vml" Requires="v">
                <p:oleObj spid="_x0000_s9225" name="Equation" r:id="rId3" imgW="1384300" imgH="838200" progId="Equation.DSMT4">
                  <p:embed/>
                </p:oleObj>
              </mc:Choice>
              <mc:Fallback>
                <p:oleObj name="Equation" r:id="rId3" imgW="1384300" imgH="838200" progId="Equation.DSMT4">
                  <p:embed/>
                  <p:pic>
                    <p:nvPicPr>
                      <p:cNvPr id="0" name="Object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9248" y="1143000"/>
                        <a:ext cx="1384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5494541" y="4191000"/>
            <a:ext cx="3268459" cy="400110"/>
          </a:xfrm>
          <a:prstGeom prst="rect">
            <a:avLst/>
          </a:prstGeom>
        </p:spPr>
        <p:txBody>
          <a:bodyPr wrap="none">
            <a:spAutoFit/>
          </a:bodyPr>
          <a:lstStyle/>
          <a:p>
            <a:r>
              <a:rPr lang="en-US" sz="2000" dirty="0" smtClean="0">
                <a:solidFill>
                  <a:srgbClr val="008080"/>
                </a:solidFill>
              </a:rPr>
              <a:t>Rewrite </a:t>
            </a:r>
            <a:r>
              <a:rPr lang="en-US" sz="2000" i="1" dirty="0" smtClean="0">
                <a:solidFill>
                  <a:srgbClr val="008080"/>
                </a:solidFill>
              </a:rPr>
              <a:t>f</a:t>
            </a:r>
            <a:r>
              <a:rPr lang="en-US" sz="2000" dirty="0" smtClean="0">
                <a:solidFill>
                  <a:srgbClr val="008080"/>
                </a:solidFill>
              </a:rPr>
              <a:t>(</a:t>
            </a:r>
            <a:r>
              <a:rPr lang="en-US" sz="2000" i="1" dirty="0" smtClean="0">
                <a:solidFill>
                  <a:srgbClr val="008080"/>
                </a:solidFill>
              </a:rPr>
              <a:t>x</a:t>
            </a:r>
            <a:r>
              <a:rPr lang="en-US" sz="2000" dirty="0" smtClean="0">
                <a:solidFill>
                  <a:srgbClr val="008080"/>
                </a:solidFill>
              </a:rPr>
              <a:t>) using exponents. </a:t>
            </a:r>
            <a:endParaRPr lang="en-US" sz="2000" dirty="0">
              <a:solidFill>
                <a:srgbClr val="008080"/>
              </a:solidFill>
            </a:endParaRPr>
          </a:p>
        </p:txBody>
      </p:sp>
      <p:sp>
        <p:nvSpPr>
          <p:cNvPr id="9" name="Rectangle 8"/>
          <p:cNvSpPr/>
          <p:nvPr/>
        </p:nvSpPr>
        <p:spPr>
          <a:xfrm>
            <a:off x="5508008" y="5167952"/>
            <a:ext cx="2982868" cy="400110"/>
          </a:xfrm>
          <a:prstGeom prst="rect">
            <a:avLst/>
          </a:prstGeom>
        </p:spPr>
        <p:txBody>
          <a:bodyPr wrap="none">
            <a:spAutoFit/>
          </a:bodyPr>
          <a:lstStyle/>
          <a:p>
            <a:r>
              <a:rPr lang="en-US" sz="2000" dirty="0" smtClean="0">
                <a:solidFill>
                  <a:srgbClr val="008080"/>
                </a:solidFill>
              </a:rPr>
              <a:t>Find the derivative of </a:t>
            </a:r>
            <a:r>
              <a:rPr lang="en-US" sz="2000" i="1" dirty="0" smtClean="0">
                <a:solidFill>
                  <a:srgbClr val="008080"/>
                </a:solidFill>
              </a:rPr>
              <a:t>f</a:t>
            </a:r>
            <a:r>
              <a:rPr lang="en-US" sz="2000" dirty="0" smtClean="0">
                <a:solidFill>
                  <a:srgbClr val="008080"/>
                </a:solidFill>
              </a:rPr>
              <a:t>(</a:t>
            </a:r>
            <a:r>
              <a:rPr lang="en-US" sz="2000" i="1" dirty="0" smtClean="0">
                <a:solidFill>
                  <a:srgbClr val="008080"/>
                </a:solidFill>
              </a:rPr>
              <a:t>x</a:t>
            </a:r>
            <a:r>
              <a:rPr lang="en-US" sz="2000" dirty="0" smtClean="0">
                <a:solidFill>
                  <a:srgbClr val="008080"/>
                </a:solidFill>
              </a:rPr>
              <a:t>). </a:t>
            </a:r>
            <a:endParaRPr lang="en-US" sz="2000" dirty="0">
              <a:solidFill>
                <a:srgbClr val="008080"/>
              </a:solidFill>
            </a:endParaRPr>
          </a:p>
        </p:txBody>
      </p:sp>
      <p:graphicFrame>
        <p:nvGraphicFramePr>
          <p:cNvPr id="9220" name="Object 4"/>
          <p:cNvGraphicFramePr>
            <a:graphicFrameLocks noChangeAspect="1"/>
          </p:cNvGraphicFramePr>
          <p:nvPr/>
        </p:nvGraphicFramePr>
        <p:xfrm>
          <a:off x="2148348" y="4009104"/>
          <a:ext cx="2019300" cy="838200"/>
        </p:xfrm>
        <a:graphic>
          <a:graphicData uri="http://schemas.openxmlformats.org/presentationml/2006/ole">
            <mc:AlternateContent xmlns:mc="http://schemas.openxmlformats.org/markup-compatibility/2006">
              <mc:Choice xmlns:v="urn:schemas-microsoft-com:vml" Requires="v">
                <p:oleObj spid="_x0000_s9226" name="Equation" r:id="rId5" imgW="2019240" imgH="838080" progId="Equation.DSMT4">
                  <p:embed/>
                </p:oleObj>
              </mc:Choice>
              <mc:Fallback>
                <p:oleObj name="Equation" r:id="rId5" imgW="201924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8348" y="4009104"/>
                        <a:ext cx="2019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1" name="Object 5"/>
          <p:cNvGraphicFramePr>
            <a:graphicFrameLocks noChangeAspect="1"/>
          </p:cNvGraphicFramePr>
          <p:nvPr/>
        </p:nvGraphicFramePr>
        <p:xfrm>
          <a:off x="2133600" y="4953000"/>
          <a:ext cx="3263900" cy="838200"/>
        </p:xfrm>
        <a:graphic>
          <a:graphicData uri="http://schemas.openxmlformats.org/presentationml/2006/ole">
            <mc:AlternateContent xmlns:mc="http://schemas.openxmlformats.org/markup-compatibility/2006">
              <mc:Choice xmlns:v="urn:schemas-microsoft-com:vml" Requires="v">
                <p:oleObj spid="_x0000_s9227" name="Equation" r:id="rId7" imgW="3263760" imgH="838080" progId="Equation.DSMT4">
                  <p:embed/>
                </p:oleObj>
              </mc:Choice>
              <mc:Fallback>
                <p:oleObj name="Equation" r:id="rId7" imgW="326376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4953000"/>
                        <a:ext cx="3263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Graphing a Function (cont.)</a:t>
            </a:r>
            <a:endParaRPr lang="en-US" dirty="0"/>
          </a:p>
        </p:txBody>
      </p:sp>
      <p:sp>
        <p:nvSpPr>
          <p:cNvPr id="6" name="Content Placeholder 5"/>
          <p:cNvSpPr>
            <a:spLocks noGrp="1"/>
          </p:cNvSpPr>
          <p:nvPr>
            <p:ph idx="1"/>
          </p:nvPr>
        </p:nvSpPr>
        <p:spPr/>
        <p:txBody>
          <a:bodyPr/>
          <a:lstStyle/>
          <a:p>
            <a:pPr>
              <a:lnSpc>
                <a:spcPts val="3600"/>
              </a:lnSpc>
              <a:spcBef>
                <a:spcPts val="0"/>
              </a:spcBef>
            </a:pPr>
            <a:r>
              <a:rPr lang="en-US" dirty="0" smtClean="0"/>
              <a:t>There are </a:t>
            </a:r>
            <a:r>
              <a:rPr lang="en-US" dirty="0" smtClean="0">
                <a:solidFill>
                  <a:srgbClr val="FF0000"/>
                </a:solidFill>
              </a:rPr>
              <a:t>no horizontal tangent lines</a:t>
            </a:r>
            <a:r>
              <a:rPr lang="en-US" dirty="0" smtClean="0"/>
              <a:t>. There are no      </a:t>
            </a:r>
            <a:r>
              <a:rPr lang="en-US" i="1" dirty="0" smtClean="0"/>
              <a:t>x</a:t>
            </a:r>
            <a:r>
              <a:rPr lang="en-US" dirty="0" smtClean="0"/>
              <a:t>-values which will make the slope equal to 0 in the formula for </a:t>
            </a:r>
            <a:r>
              <a:rPr lang="en-US" i="1" dirty="0" smtClean="0"/>
              <a:t>f </a:t>
            </a:r>
            <a:r>
              <a:rPr lang="en-US" dirty="0" smtClean="0"/>
              <a:t>′.  However, we note there is no slope defined for </a:t>
            </a:r>
            <a:r>
              <a:rPr lang="en-US" i="1" dirty="0" smtClean="0"/>
              <a:t>x</a:t>
            </a:r>
            <a:r>
              <a:rPr lang="en-US" dirty="0" smtClean="0"/>
              <a:t> = 0. It turns out that we need to put on our slope analysis line not only </a:t>
            </a:r>
            <a:r>
              <a:rPr lang="en-US" i="1" dirty="0" smtClean="0"/>
              <a:t>x</a:t>
            </a:r>
            <a:r>
              <a:rPr lang="en-US" dirty="0" smtClean="0"/>
              <a:t>-values which make </a:t>
            </a:r>
          </a:p>
          <a:p>
            <a:pPr>
              <a:lnSpc>
                <a:spcPts val="3600"/>
              </a:lnSpc>
              <a:spcBef>
                <a:spcPts val="0"/>
              </a:spcBef>
            </a:pPr>
            <a:r>
              <a:rPr lang="en-US" i="1" dirty="0" smtClean="0"/>
              <a:t>f </a:t>
            </a:r>
            <a:r>
              <a:rPr lang="en-US" dirty="0" smtClean="0"/>
              <a:t>′(</a:t>
            </a:r>
            <a:r>
              <a:rPr lang="en-US" i="1" dirty="0" smtClean="0"/>
              <a:t>x</a:t>
            </a:r>
            <a:r>
              <a:rPr lang="en-US" dirty="0" smtClean="0"/>
              <a:t>) = 0 but also any </a:t>
            </a:r>
            <a:r>
              <a:rPr lang="en-US" i="1" dirty="0" smtClean="0"/>
              <a:t>x</a:t>
            </a:r>
            <a:r>
              <a:rPr lang="en-US" dirty="0" smtClean="0"/>
              <a:t>-values for which </a:t>
            </a:r>
            <a:r>
              <a:rPr lang="en-US" i="1" dirty="0" smtClean="0"/>
              <a:t>f </a:t>
            </a:r>
            <a:r>
              <a:rPr lang="en-US" dirty="0" smtClean="0"/>
              <a:t>′ is not defined. In this problem, </a:t>
            </a:r>
            <a:r>
              <a:rPr lang="en-US" i="1" dirty="0" smtClean="0"/>
              <a:t>x</a:t>
            </a:r>
            <a:r>
              <a:rPr lang="en-US" dirty="0" smtClean="0"/>
              <a:t> = 0 is the only point in either category, and we put </a:t>
            </a:r>
            <a:r>
              <a:rPr lang="en-US" i="1" dirty="0" smtClean="0"/>
              <a:t>x</a:t>
            </a:r>
            <a:r>
              <a:rPr lang="en-US" dirty="0" smtClean="0"/>
              <a:t> = 0 as the only point on the analysis line.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7313" name="Picture 1"/>
          <p:cNvPicPr>
            <a:picLocks noChangeAspect="1" noChangeArrowheads="1"/>
          </p:cNvPicPr>
          <p:nvPr/>
        </p:nvPicPr>
        <p:blipFill>
          <a:blip r:embed="rId2"/>
          <a:srcRect/>
          <a:stretch>
            <a:fillRect/>
          </a:stretch>
        </p:blipFill>
        <p:spPr bwMode="auto">
          <a:xfrm>
            <a:off x="1981202" y="2116393"/>
            <a:ext cx="4754880" cy="3873537"/>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Example 4: Graphing a Function (cont.)</a:t>
            </a:r>
            <a:endParaRPr lang="en-US" dirty="0"/>
          </a:p>
        </p:txBody>
      </p:sp>
      <p:sp>
        <p:nvSpPr>
          <p:cNvPr id="7" name="Content Placeholder 6"/>
          <p:cNvSpPr>
            <a:spLocks noGrp="1"/>
          </p:cNvSpPr>
          <p:nvPr>
            <p:ph idx="1"/>
          </p:nvPr>
        </p:nvSpPr>
        <p:spPr/>
        <p:txBody>
          <a:bodyPr/>
          <a:lstStyle/>
          <a:p>
            <a:pPr>
              <a:tabLst>
                <a:tab pos="463550" algn="l"/>
              </a:tabLst>
            </a:pPr>
            <a:r>
              <a:rPr lang="en-US" b="1" dirty="0" smtClean="0"/>
              <a:t>b.</a:t>
            </a:r>
            <a:r>
              <a:rPr lang="en-US" dirty="0" smtClean="0"/>
              <a:t>	Note that we still investigate the derivative on either 	side of 0 to help determine the nature of the graph.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Graphing a Function (cont.)</a:t>
            </a:r>
            <a:endParaRPr lang="en-US" dirty="0"/>
          </a:p>
        </p:txBody>
      </p:sp>
      <p:graphicFrame>
        <p:nvGraphicFramePr>
          <p:cNvPr id="394243" name="Object 3"/>
          <p:cNvGraphicFramePr>
            <a:graphicFrameLocks noChangeAspect="1"/>
          </p:cNvGraphicFramePr>
          <p:nvPr/>
        </p:nvGraphicFramePr>
        <p:xfrm>
          <a:off x="2571750" y="3581400"/>
          <a:ext cx="4000500" cy="838200"/>
        </p:xfrm>
        <a:graphic>
          <a:graphicData uri="http://schemas.openxmlformats.org/presentationml/2006/ole">
            <mc:AlternateContent xmlns:mc="http://schemas.openxmlformats.org/markup-compatibility/2006">
              <mc:Choice xmlns:v="urn:schemas-microsoft-com:vml" Requires="v">
                <p:oleObj spid="_x0000_s10244" name="Equation" r:id="rId3" imgW="4000500" imgH="838200" progId="Equation.DSMT4">
                  <p:embed/>
                </p:oleObj>
              </mc:Choice>
              <mc:Fallback>
                <p:oleObj name="Equation" r:id="rId3" imgW="4000500" imgH="838200" progId="Equation.DSMT4">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0" y="3581400"/>
                        <a:ext cx="4000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94244" name="Picture 4"/>
          <p:cNvPicPr>
            <a:picLocks noChangeAspect="1" noChangeArrowheads="1"/>
          </p:cNvPicPr>
          <p:nvPr/>
        </p:nvPicPr>
        <p:blipFill>
          <a:blip r:embed="rId5"/>
          <a:srcRect/>
          <a:stretch>
            <a:fillRect/>
          </a:stretch>
        </p:blipFill>
        <p:spPr bwMode="auto">
          <a:xfrm>
            <a:off x="1519238" y="1371600"/>
            <a:ext cx="6103937" cy="20272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3457" name="Picture 1"/>
          <p:cNvPicPr>
            <a:picLocks noChangeAspect="1" noChangeArrowheads="1"/>
          </p:cNvPicPr>
          <p:nvPr/>
        </p:nvPicPr>
        <p:blipFill>
          <a:blip r:embed="rId2"/>
          <a:srcRect/>
          <a:stretch>
            <a:fillRect/>
          </a:stretch>
        </p:blipFill>
        <p:spPr bwMode="auto">
          <a:xfrm>
            <a:off x="685800" y="1143000"/>
            <a:ext cx="4868863" cy="4746625"/>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Example 4: Graphing a Function (cont.)</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sp>
        <p:nvSpPr>
          <p:cNvPr id="13" name="Rectangle 12"/>
          <p:cNvSpPr/>
          <p:nvPr/>
        </p:nvSpPr>
        <p:spPr>
          <a:xfrm>
            <a:off x="5562600" y="2886809"/>
            <a:ext cx="3352800" cy="1631216"/>
          </a:xfrm>
          <a:prstGeom prst="rect">
            <a:avLst/>
          </a:prstGeom>
        </p:spPr>
        <p:txBody>
          <a:bodyPr wrap="square">
            <a:spAutoFit/>
          </a:bodyPr>
          <a:lstStyle/>
          <a:p>
            <a:r>
              <a:rPr lang="en-US" sz="2000" dirty="0" smtClean="0">
                <a:solidFill>
                  <a:srgbClr val="008080"/>
                </a:solidFill>
              </a:rPr>
              <a:t>The line </a:t>
            </a:r>
            <a:r>
              <a:rPr lang="en-US" sz="2000" i="1" dirty="0" smtClean="0">
                <a:solidFill>
                  <a:srgbClr val="008080"/>
                </a:solidFill>
              </a:rPr>
              <a:t>x</a:t>
            </a:r>
            <a:r>
              <a:rPr lang="en-US" sz="2000" dirty="0" smtClean="0">
                <a:solidFill>
                  <a:srgbClr val="008080"/>
                </a:solidFill>
              </a:rPr>
              <a:t> = 0 is a </a:t>
            </a:r>
            <a:r>
              <a:rPr lang="en-US" sz="2000" b="1" dirty="0" smtClean="0">
                <a:solidFill>
                  <a:srgbClr val="008080"/>
                </a:solidFill>
              </a:rPr>
              <a:t>vertical asymptote</a:t>
            </a:r>
            <a:r>
              <a:rPr lang="en-US" sz="2000" dirty="0" smtClean="0">
                <a:solidFill>
                  <a:srgbClr val="008080"/>
                </a:solidFill>
              </a:rPr>
              <a:t>. The curve approaches this line without touching it. There is also a horizontal asymptote at </a:t>
            </a:r>
            <a:r>
              <a:rPr lang="en-US" sz="2000" i="1" dirty="0" smtClean="0">
                <a:solidFill>
                  <a:srgbClr val="008080"/>
                </a:solidFill>
              </a:rPr>
              <a:t>y</a:t>
            </a:r>
            <a:r>
              <a:rPr lang="en-US" sz="2000" dirty="0" smtClean="0">
                <a:solidFill>
                  <a:srgbClr val="008080"/>
                </a:solidFill>
              </a:rPr>
              <a:t> = 0. </a:t>
            </a:r>
            <a:endParaRPr lang="en-US" sz="2000" dirty="0">
              <a:solidFill>
                <a:srgbClr val="008080"/>
              </a:solidFill>
            </a:endParaRPr>
          </a:p>
        </p:txBody>
      </p:sp>
      <p:sp>
        <p:nvSpPr>
          <p:cNvPr id="7" name="TextBox 6"/>
          <p:cNvSpPr txBox="1"/>
          <p:nvPr/>
        </p:nvSpPr>
        <p:spPr>
          <a:xfrm>
            <a:off x="457200" y="1393825"/>
            <a:ext cx="428322" cy="523220"/>
          </a:xfrm>
          <a:prstGeom prst="rect">
            <a:avLst/>
          </a:prstGeom>
          <a:noFill/>
        </p:spPr>
        <p:txBody>
          <a:bodyPr wrap="none" rtlCol="0">
            <a:spAutoFit/>
          </a:bodyPr>
          <a:lstStyle/>
          <a:p>
            <a:r>
              <a:rPr lang="en-US" sz="2800" b="1" dirty="0" smtClean="0"/>
              <a:t>c.</a:t>
            </a:r>
            <a:endParaRPr lang="en-US" sz="28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ts val="3600"/>
              </a:lnSpc>
              <a:spcBef>
                <a:spcPts val="0"/>
              </a:spcBef>
            </a:pPr>
            <a:r>
              <a:rPr lang="en-US" dirty="0" smtClean="0"/>
              <a:t>The graph for </a:t>
            </a:r>
            <a:r>
              <a:rPr lang="en-US" i="1" dirty="0" smtClean="0">
                <a:solidFill>
                  <a:srgbClr val="0000FF"/>
                </a:solidFill>
              </a:rPr>
              <a:t>y</a:t>
            </a:r>
            <a:r>
              <a:rPr lang="en-US" dirty="0" smtClean="0">
                <a:solidFill>
                  <a:srgbClr val="0000FF"/>
                </a:solidFill>
              </a:rPr>
              <a:t> = </a:t>
            </a:r>
            <a:r>
              <a:rPr lang="en-US" i="1" dirty="0" smtClean="0">
                <a:solidFill>
                  <a:srgbClr val="0000FF"/>
                </a:solidFill>
              </a:rPr>
              <a:t>f</a:t>
            </a:r>
            <a:r>
              <a:rPr lang="en-US" dirty="0" smtClean="0">
                <a:solidFill>
                  <a:srgbClr val="0000FF"/>
                </a:solidFill>
              </a:rPr>
              <a:t>(</a:t>
            </a:r>
            <a:r>
              <a:rPr lang="en-US" i="1" dirty="0" smtClean="0">
                <a:solidFill>
                  <a:srgbClr val="0000FF"/>
                </a:solidFill>
              </a:rPr>
              <a:t>x</a:t>
            </a:r>
            <a:r>
              <a:rPr lang="en-US" dirty="0" smtClean="0">
                <a:solidFill>
                  <a:srgbClr val="0000FF"/>
                </a:solidFill>
              </a:rPr>
              <a:t>) </a:t>
            </a:r>
            <a:r>
              <a:rPr lang="en-US" dirty="0" smtClean="0"/>
              <a:t>is given below.  Mark the portions which show where </a:t>
            </a:r>
            <a:r>
              <a:rPr lang="en-US" i="1" dirty="0" smtClean="0"/>
              <a:t>f </a:t>
            </a:r>
            <a:r>
              <a:rPr lang="en-US" dirty="0" smtClean="0"/>
              <a:t>′(</a:t>
            </a:r>
            <a:r>
              <a:rPr lang="en-US" i="1" dirty="0" smtClean="0"/>
              <a:t>x</a:t>
            </a:r>
            <a:r>
              <a:rPr lang="en-US" dirty="0" smtClean="0"/>
              <a:t>) is negative, positive, or zero. Draw a possible </a:t>
            </a:r>
            <a:r>
              <a:rPr lang="en-US" i="1" dirty="0" smtClean="0"/>
              <a:t>f </a:t>
            </a:r>
            <a:r>
              <a:rPr lang="en-US" dirty="0" smtClean="0"/>
              <a:t>′(</a:t>
            </a:r>
            <a:r>
              <a:rPr lang="en-US" i="1" dirty="0" smtClean="0"/>
              <a:t>x</a:t>
            </a:r>
            <a:r>
              <a:rPr lang="en-US" dirty="0" smtClean="0"/>
              <a:t>) by </a:t>
            </a:r>
          </a:p>
          <a:p>
            <a:pPr>
              <a:lnSpc>
                <a:spcPts val="3600"/>
              </a:lnSpc>
              <a:spcBef>
                <a:spcPts val="0"/>
              </a:spcBef>
            </a:pPr>
            <a:r>
              <a:rPr lang="en-US" dirty="0" smtClean="0"/>
              <a:t>estimating the absolute values </a:t>
            </a:r>
          </a:p>
          <a:p>
            <a:pPr>
              <a:lnSpc>
                <a:spcPts val="3600"/>
              </a:lnSpc>
              <a:spcBef>
                <a:spcPts val="0"/>
              </a:spcBef>
            </a:pPr>
            <a:r>
              <a:rPr lang="en-US" dirty="0" smtClean="0"/>
              <a:t>of the slopes on </a:t>
            </a:r>
            <a:r>
              <a:rPr lang="en-US" i="1" dirty="0" smtClean="0"/>
              <a:t>f</a:t>
            </a:r>
            <a:r>
              <a:rPr lang="en-US" dirty="0" smtClean="0"/>
              <a:t>(</a:t>
            </a:r>
            <a:r>
              <a:rPr lang="en-US" i="1" dirty="0" smtClean="0"/>
              <a:t>x</a:t>
            </a:r>
            <a:r>
              <a:rPr lang="en-US" dirty="0" smtClean="0"/>
              <a:t>). </a:t>
            </a:r>
            <a:endParaRPr lang="en-US" dirty="0"/>
          </a:p>
        </p:txBody>
      </p:sp>
      <p:pic>
        <p:nvPicPr>
          <p:cNvPr id="402433" name="Picture 1"/>
          <p:cNvPicPr>
            <a:picLocks noChangeAspect="1" noChangeArrowheads="1"/>
          </p:cNvPicPr>
          <p:nvPr/>
        </p:nvPicPr>
        <p:blipFill>
          <a:blip r:embed="rId2"/>
          <a:srcRect/>
          <a:stretch>
            <a:fillRect/>
          </a:stretch>
        </p:blipFill>
        <p:spPr bwMode="auto">
          <a:xfrm>
            <a:off x="5201316" y="2336799"/>
            <a:ext cx="3584261" cy="3489678"/>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Example 5: Graphing </a:t>
            </a:r>
            <a:r>
              <a:rPr lang="en-US" i="1" dirty="0" smtClean="0"/>
              <a:t>f </a:t>
            </a:r>
            <a:r>
              <a:rPr lang="en-US" dirty="0" smtClean="0"/>
              <a:t>’(</a:t>
            </a:r>
            <a:r>
              <a:rPr lang="en-US" i="1" dirty="0" smtClean="0"/>
              <a:t>x</a:t>
            </a:r>
            <a:r>
              <a:rPr lang="en-US" dirty="0" smtClean="0"/>
              <a:t>)</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1409" name="Picture 1"/>
          <p:cNvPicPr>
            <a:picLocks noChangeAspect="1" noChangeArrowheads="1"/>
          </p:cNvPicPr>
          <p:nvPr/>
        </p:nvPicPr>
        <p:blipFill>
          <a:blip r:embed="rId2"/>
          <a:srcRect/>
          <a:stretch>
            <a:fillRect/>
          </a:stretch>
        </p:blipFill>
        <p:spPr bwMode="auto">
          <a:xfrm>
            <a:off x="5230816" y="2041525"/>
            <a:ext cx="3760784" cy="384048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Example 5: Graphing </a:t>
            </a:r>
            <a:r>
              <a:rPr lang="en-US" i="1" dirty="0" smtClean="0"/>
              <a:t>f </a:t>
            </a:r>
            <a:r>
              <a:rPr lang="en-US" dirty="0" smtClean="0"/>
              <a:t>’(</a:t>
            </a:r>
            <a:r>
              <a:rPr lang="en-US" i="1" dirty="0" smtClean="0"/>
              <a:t>x</a:t>
            </a:r>
            <a:r>
              <a:rPr lang="en-US" dirty="0" smtClean="0"/>
              <a:t>) (cont.)</a:t>
            </a:r>
            <a:endParaRPr lang="en-US" dirty="0"/>
          </a:p>
        </p:txBody>
      </p:sp>
      <p:sp>
        <p:nvSpPr>
          <p:cNvPr id="3" name="Content Placeholder 2"/>
          <p:cNvSpPr>
            <a:spLocks noGrp="1"/>
          </p:cNvSpPr>
          <p:nvPr>
            <p:ph idx="1"/>
          </p:nvPr>
        </p:nvSpPr>
        <p:spPr/>
        <p:txBody>
          <a:bodyPr/>
          <a:lstStyle/>
          <a:p>
            <a:pPr>
              <a:spcBef>
                <a:spcPts val="0"/>
              </a:spcBef>
              <a:tabLst>
                <a:tab pos="463550" algn="l"/>
              </a:tabLst>
            </a:pPr>
            <a:r>
              <a:rPr lang="en-US" b="1" dirty="0" smtClean="0"/>
              <a:t>Solution: </a:t>
            </a:r>
          </a:p>
          <a:p>
            <a:pPr>
              <a:spcBef>
                <a:spcPts val="0"/>
              </a:spcBef>
              <a:tabLst>
                <a:tab pos="463550" algn="l"/>
              </a:tabLst>
            </a:pPr>
            <a:r>
              <a:rPr lang="en-US" dirty="0" smtClean="0"/>
              <a:t>Let </a:t>
            </a:r>
            <a:r>
              <a:rPr lang="en-US" i="1" dirty="0" smtClean="0">
                <a:solidFill>
                  <a:srgbClr val="000099"/>
                </a:solidFill>
              </a:rPr>
              <a:t>x</a:t>
            </a:r>
            <a:r>
              <a:rPr lang="en-US" dirty="0" smtClean="0">
                <a:solidFill>
                  <a:srgbClr val="000099"/>
                </a:solidFill>
              </a:rPr>
              <a:t> = </a:t>
            </a:r>
            <a:r>
              <a:rPr lang="en-US" i="1" dirty="0" smtClean="0">
                <a:solidFill>
                  <a:srgbClr val="000099"/>
                </a:solidFill>
              </a:rPr>
              <a:t>a</a:t>
            </a:r>
            <a:r>
              <a:rPr lang="en-US" dirty="0" smtClean="0">
                <a:solidFill>
                  <a:srgbClr val="000099"/>
                </a:solidFill>
              </a:rPr>
              <a:t> </a:t>
            </a:r>
            <a:r>
              <a:rPr lang="en-US" dirty="0" smtClean="0"/>
              <a:t>and </a:t>
            </a:r>
            <a:r>
              <a:rPr lang="en-US" i="1" dirty="0" smtClean="0">
                <a:solidFill>
                  <a:srgbClr val="000099"/>
                </a:solidFill>
              </a:rPr>
              <a:t>x</a:t>
            </a:r>
            <a:r>
              <a:rPr lang="en-US" dirty="0" smtClean="0">
                <a:solidFill>
                  <a:srgbClr val="000099"/>
                </a:solidFill>
              </a:rPr>
              <a:t> = </a:t>
            </a:r>
            <a:r>
              <a:rPr lang="en-US" i="1" dirty="0" smtClean="0">
                <a:solidFill>
                  <a:srgbClr val="000099"/>
                </a:solidFill>
              </a:rPr>
              <a:t>b</a:t>
            </a:r>
            <a:r>
              <a:rPr lang="en-US" dirty="0" smtClean="0">
                <a:solidFill>
                  <a:srgbClr val="000099"/>
                </a:solidFill>
              </a:rPr>
              <a:t> </a:t>
            </a:r>
            <a:r>
              <a:rPr lang="en-US" dirty="0" smtClean="0"/>
              <a:t>(say </a:t>
            </a:r>
            <a:r>
              <a:rPr lang="en-US" i="1" dirty="0" smtClean="0"/>
              <a:t>a</a:t>
            </a:r>
            <a:r>
              <a:rPr lang="en-US" dirty="0" smtClean="0"/>
              <a:t> &lt; </a:t>
            </a:r>
            <a:r>
              <a:rPr lang="en-US" i="1" dirty="0" smtClean="0"/>
              <a:t>b</a:t>
            </a:r>
            <a:r>
              <a:rPr lang="en-US" dirty="0" smtClean="0"/>
              <a:t>) denote the two </a:t>
            </a:r>
            <a:r>
              <a:rPr lang="en-US" i="1" dirty="0" smtClean="0"/>
              <a:t>x</a:t>
            </a:r>
            <a:r>
              <a:rPr lang="en-US" dirty="0" smtClean="0"/>
              <a:t>-values corresponding to the two </a:t>
            </a:r>
          </a:p>
          <a:p>
            <a:pPr>
              <a:spcBef>
                <a:spcPts val="0"/>
              </a:spcBef>
              <a:tabLst>
                <a:tab pos="463550" algn="l"/>
              </a:tabLst>
            </a:pPr>
            <a:r>
              <a:rPr lang="en-US" dirty="0" smtClean="0"/>
              <a:t>local extremes. </a:t>
            </a:r>
          </a:p>
          <a:p>
            <a:pPr>
              <a:spcBef>
                <a:spcPts val="0"/>
              </a:spcBef>
              <a:tabLst>
                <a:tab pos="463550" algn="l"/>
              </a:tabLst>
            </a:pPr>
            <a:r>
              <a:rPr lang="en-US" dirty="0" smtClean="0"/>
              <a:t>Then </a:t>
            </a:r>
            <a:r>
              <a:rPr lang="en-US" i="1" dirty="0" smtClean="0">
                <a:solidFill>
                  <a:srgbClr val="000099"/>
                </a:solidFill>
              </a:rPr>
              <a:t>f </a:t>
            </a:r>
            <a:r>
              <a:rPr lang="en-US" dirty="0" smtClean="0">
                <a:solidFill>
                  <a:srgbClr val="000099"/>
                </a:solidFill>
              </a:rPr>
              <a:t>′(</a:t>
            </a:r>
            <a:r>
              <a:rPr lang="en-US" i="1" dirty="0" smtClean="0">
                <a:solidFill>
                  <a:srgbClr val="000099"/>
                </a:solidFill>
              </a:rPr>
              <a:t>a</a:t>
            </a:r>
            <a:r>
              <a:rPr lang="en-US" dirty="0" smtClean="0">
                <a:solidFill>
                  <a:srgbClr val="000099"/>
                </a:solidFill>
              </a:rPr>
              <a:t>) = </a:t>
            </a:r>
            <a:r>
              <a:rPr lang="en-US" i="1" dirty="0" smtClean="0">
                <a:solidFill>
                  <a:srgbClr val="000099"/>
                </a:solidFill>
              </a:rPr>
              <a:t>f </a:t>
            </a:r>
            <a:r>
              <a:rPr lang="en-US" dirty="0" smtClean="0">
                <a:solidFill>
                  <a:srgbClr val="000099"/>
                </a:solidFill>
              </a:rPr>
              <a:t>′(</a:t>
            </a:r>
            <a:r>
              <a:rPr lang="en-US" i="1" dirty="0" smtClean="0">
                <a:solidFill>
                  <a:srgbClr val="000099"/>
                </a:solidFill>
              </a:rPr>
              <a:t>b</a:t>
            </a:r>
            <a:r>
              <a:rPr lang="en-US" dirty="0" smtClean="0">
                <a:solidFill>
                  <a:srgbClr val="000099"/>
                </a:solidFill>
              </a:rPr>
              <a:t>) = 0</a:t>
            </a:r>
            <a:r>
              <a:rPr lang="en-US" dirty="0" smtClean="0"/>
              <a:t>. </a:t>
            </a:r>
          </a:p>
          <a:p>
            <a:pPr>
              <a:spcBef>
                <a:spcPts val="0"/>
              </a:spcBef>
              <a:tabLst>
                <a:tab pos="463550" algn="l"/>
              </a:tabLst>
            </a:pPr>
            <a:r>
              <a:rPr lang="en-US" dirty="0" smtClean="0"/>
              <a:t>In between </a:t>
            </a:r>
            <a:r>
              <a:rPr lang="en-US" i="1" dirty="0" smtClean="0"/>
              <a:t>a</a:t>
            </a:r>
            <a:r>
              <a:rPr lang="en-US" dirty="0" smtClean="0"/>
              <a:t> and </a:t>
            </a:r>
            <a:r>
              <a:rPr lang="en-US" i="1" dirty="0" smtClean="0"/>
              <a:t>b</a:t>
            </a:r>
            <a:r>
              <a:rPr lang="en-US" dirty="0" smtClean="0"/>
              <a:t>, the </a:t>
            </a:r>
            <a:r>
              <a:rPr lang="en-US" i="1" dirty="0" smtClean="0"/>
              <a:t>y</a:t>
            </a:r>
            <a:r>
              <a:rPr lang="en-US" dirty="0" smtClean="0"/>
              <a:t>-values </a:t>
            </a:r>
          </a:p>
          <a:p>
            <a:pPr>
              <a:spcBef>
                <a:spcPts val="0"/>
              </a:spcBef>
              <a:tabLst>
                <a:tab pos="463550" algn="l"/>
              </a:tabLst>
            </a:pPr>
            <a:r>
              <a:rPr lang="en-US" dirty="0" smtClean="0"/>
              <a:t>decrease on the interval (</a:t>
            </a:r>
            <a:r>
              <a:rPr lang="en-US" i="1" dirty="0" smtClean="0"/>
              <a:t>a</a:t>
            </a:r>
            <a:r>
              <a:rPr lang="en-US" dirty="0" smtClean="0"/>
              <a:t>, </a:t>
            </a:r>
            <a:r>
              <a:rPr lang="en-US" i="1" dirty="0" smtClean="0"/>
              <a:t>b</a:t>
            </a:r>
            <a:r>
              <a:rPr lang="en-US" dirty="0" smtClean="0"/>
              <a:t>); </a:t>
            </a:r>
          </a:p>
          <a:p>
            <a:pPr>
              <a:spcBef>
                <a:spcPts val="0"/>
              </a:spcBef>
              <a:tabLst>
                <a:tab pos="463550" algn="l"/>
              </a:tabLst>
            </a:pPr>
            <a:r>
              <a:rPr lang="en-US" dirty="0" smtClean="0"/>
              <a:t>therefore </a:t>
            </a:r>
            <a:r>
              <a:rPr lang="en-US" i="1" dirty="0" smtClean="0"/>
              <a:t>y</a:t>
            </a:r>
            <a:r>
              <a:rPr lang="en-US" dirty="0" smtClean="0"/>
              <a:t>′ is negative. At </a:t>
            </a:r>
            <a:r>
              <a:rPr lang="en-US" i="1" dirty="0" smtClean="0"/>
              <a:t>x</a:t>
            </a:r>
            <a:r>
              <a:rPr lang="en-US" dirty="0" smtClean="0"/>
              <a:t> = </a:t>
            </a:r>
            <a:r>
              <a:rPr lang="en-US" i="1" dirty="0" smtClean="0"/>
              <a:t>b</a:t>
            </a:r>
            <a:r>
              <a:rPr lang="en-US" dirty="0" smtClean="0"/>
              <a:t>,</a:t>
            </a:r>
          </a:p>
          <a:p>
            <a:pPr>
              <a:spcBef>
                <a:spcPts val="0"/>
              </a:spcBef>
              <a:tabLst>
                <a:tab pos="463550" algn="l"/>
              </a:tabLst>
            </a:pPr>
            <a:r>
              <a:rPr lang="en-US" dirty="0" smtClean="0"/>
              <a:t> the </a:t>
            </a:r>
            <a:r>
              <a:rPr lang="en-US" i="1" dirty="0" smtClean="0"/>
              <a:t>y</a:t>
            </a:r>
            <a:r>
              <a:rPr lang="en-US" dirty="0" smtClean="0"/>
              <a:t>-values start to increase </a:t>
            </a:r>
          </a:p>
          <a:p>
            <a:pPr>
              <a:spcBef>
                <a:spcPts val="0"/>
              </a:spcBef>
              <a:tabLst>
                <a:tab pos="463550" algn="l"/>
              </a:tabLst>
            </a:pPr>
            <a:r>
              <a:rPr lang="en-US" dirty="0" smtClean="0"/>
              <a:t>(and </a:t>
            </a:r>
            <a:r>
              <a:rPr lang="en-US" i="1" dirty="0" smtClean="0"/>
              <a:t>y</a:t>
            </a:r>
            <a:r>
              <a:rPr lang="en-US" dirty="0" smtClean="0"/>
              <a:t>′ becomes positive).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14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 Graphing </a:t>
            </a:r>
            <a:r>
              <a:rPr lang="en-US" i="1" dirty="0" smtClean="0"/>
              <a:t>f </a:t>
            </a:r>
            <a:r>
              <a:rPr lang="en-US" dirty="0" smtClean="0"/>
              <a:t>’(</a:t>
            </a:r>
            <a:r>
              <a:rPr lang="en-US" i="1" dirty="0" smtClean="0"/>
              <a:t>x</a:t>
            </a:r>
            <a:r>
              <a:rPr lang="en-US" dirty="0" smtClean="0"/>
              <a:t>) (cont.)</a:t>
            </a:r>
            <a:endParaRPr lang="en-US" dirty="0"/>
          </a:p>
        </p:txBody>
      </p:sp>
      <p:sp>
        <p:nvSpPr>
          <p:cNvPr id="3" name="Content Placeholder 2"/>
          <p:cNvSpPr>
            <a:spLocks noGrp="1"/>
          </p:cNvSpPr>
          <p:nvPr>
            <p:ph idx="1"/>
          </p:nvPr>
        </p:nvSpPr>
        <p:spPr/>
        <p:txBody>
          <a:bodyPr/>
          <a:lstStyle/>
          <a:p>
            <a:pPr>
              <a:spcBef>
                <a:spcPts val="0"/>
              </a:spcBef>
              <a:tabLst>
                <a:tab pos="463550" algn="l"/>
              </a:tabLst>
            </a:pPr>
            <a:r>
              <a:rPr lang="en-US" dirty="0" smtClean="0"/>
              <a:t>Thus the graph of </a:t>
            </a:r>
            <a:r>
              <a:rPr lang="en-US" i="1" dirty="0" smtClean="0"/>
              <a:t>y</a:t>
            </a:r>
            <a:r>
              <a:rPr lang="en-US" dirty="0" smtClean="0"/>
              <a:t>′ includes points (</a:t>
            </a:r>
            <a:r>
              <a:rPr lang="en-US" i="1" dirty="0" smtClean="0"/>
              <a:t>a</a:t>
            </a:r>
            <a:r>
              <a:rPr lang="en-US" dirty="0" smtClean="0"/>
              <a:t>, 0) and (</a:t>
            </a:r>
            <a:r>
              <a:rPr lang="en-US" i="1" dirty="0" smtClean="0"/>
              <a:t>b</a:t>
            </a:r>
            <a:r>
              <a:rPr lang="en-US" dirty="0" smtClean="0"/>
              <a:t>, 0) and lies below the </a:t>
            </a:r>
            <a:r>
              <a:rPr lang="en-US" i="1" dirty="0" smtClean="0"/>
              <a:t>x</a:t>
            </a:r>
            <a:r>
              <a:rPr lang="en-US" dirty="0" smtClean="0"/>
              <a:t>-axis (as </a:t>
            </a:r>
            <a:r>
              <a:rPr lang="en-US" i="1" dirty="0" smtClean="0"/>
              <a:t>y</a:t>
            </a:r>
            <a:r>
              <a:rPr lang="en-US" dirty="0" smtClean="0"/>
              <a:t>′ is negative) from </a:t>
            </a:r>
            <a:r>
              <a:rPr lang="en-US" i="1" dirty="0" smtClean="0"/>
              <a:t>x</a:t>
            </a:r>
            <a:r>
              <a:rPr lang="en-US" dirty="0" smtClean="0"/>
              <a:t> = </a:t>
            </a:r>
            <a:r>
              <a:rPr lang="en-US" i="1" dirty="0" smtClean="0"/>
              <a:t>a</a:t>
            </a:r>
            <a:r>
              <a:rPr lang="en-US" dirty="0" smtClean="0"/>
              <a:t> to </a:t>
            </a:r>
          </a:p>
          <a:p>
            <a:pPr>
              <a:spcBef>
                <a:spcPts val="0"/>
              </a:spcBef>
              <a:tabLst>
                <a:tab pos="463550" algn="l"/>
              </a:tabLst>
            </a:pPr>
            <a:r>
              <a:rPr lang="en-US" i="1" dirty="0" smtClean="0"/>
              <a:t>x</a:t>
            </a:r>
            <a:r>
              <a:rPr lang="en-US" dirty="0" smtClean="0"/>
              <a:t> = </a:t>
            </a:r>
            <a:r>
              <a:rPr lang="en-US" i="1" dirty="0" smtClean="0"/>
              <a:t>b</a:t>
            </a:r>
            <a:r>
              <a:rPr lang="en-US" dirty="0" smtClean="0"/>
              <a:t>. For </a:t>
            </a:r>
            <a:r>
              <a:rPr lang="en-US" i="1" dirty="0" smtClean="0"/>
              <a:t>x</a:t>
            </a:r>
            <a:r>
              <a:rPr lang="en-US" dirty="0" smtClean="0"/>
              <a:t> &gt; </a:t>
            </a:r>
            <a:r>
              <a:rPr lang="en-US" i="1" dirty="0" smtClean="0"/>
              <a:t>b</a:t>
            </a:r>
            <a:r>
              <a:rPr lang="en-US" dirty="0" smtClean="0"/>
              <a:t> and </a:t>
            </a:r>
            <a:r>
              <a:rPr lang="en-US" i="1" dirty="0" smtClean="0"/>
              <a:t>x</a:t>
            </a:r>
            <a:r>
              <a:rPr lang="en-US" dirty="0" smtClean="0"/>
              <a:t> &lt; </a:t>
            </a:r>
            <a:r>
              <a:rPr lang="en-US" i="1" dirty="0" smtClean="0"/>
              <a:t>a</a:t>
            </a:r>
            <a:r>
              <a:rPr lang="en-US" dirty="0" smtClean="0"/>
              <a:t>, the graph of </a:t>
            </a:r>
            <a:r>
              <a:rPr lang="en-US" i="1" dirty="0" smtClean="0"/>
              <a:t>y</a:t>
            </a:r>
            <a:r>
              <a:rPr lang="en-US" dirty="0" smtClean="0"/>
              <a:t>′ lies above the </a:t>
            </a:r>
            <a:r>
              <a:rPr lang="en-US" i="1" dirty="0" smtClean="0"/>
              <a:t>x</a:t>
            </a:r>
            <a:r>
              <a:rPr lang="en-US" dirty="0" smtClean="0"/>
              <a:t>-axis. We draw a smooth curve from (</a:t>
            </a:r>
            <a:r>
              <a:rPr lang="en-US" i="1" dirty="0" smtClean="0"/>
              <a:t>a</a:t>
            </a:r>
            <a:r>
              <a:rPr lang="en-US" dirty="0" smtClean="0"/>
              <a:t>, 0) to (</a:t>
            </a:r>
            <a:r>
              <a:rPr lang="en-US" i="1" dirty="0" smtClean="0"/>
              <a:t>b</a:t>
            </a:r>
            <a:r>
              <a:rPr lang="en-US" dirty="0" smtClean="0"/>
              <a:t>, 0) and extend it in both directions above the </a:t>
            </a:r>
            <a:r>
              <a:rPr lang="en-US" i="1" dirty="0" smtClean="0"/>
              <a:t>x</a:t>
            </a:r>
            <a:r>
              <a:rPr lang="en-US" dirty="0" smtClean="0"/>
              <a:t>-axis.  The low point for </a:t>
            </a:r>
            <a:r>
              <a:rPr lang="en-US" i="1" dirty="0" smtClean="0"/>
              <a:t>y</a:t>
            </a:r>
            <a:r>
              <a:rPr lang="en-US" dirty="0" smtClean="0"/>
              <a:t>′ seems to occur near </a:t>
            </a:r>
            <a:r>
              <a:rPr lang="en-US" i="1" dirty="0" smtClean="0"/>
              <a:t>x</a:t>
            </a:r>
            <a:r>
              <a:rPr lang="en-US" dirty="0" smtClean="0"/>
              <a:t> = 0 because the graph of </a:t>
            </a:r>
            <a:r>
              <a:rPr lang="en-US" i="1" dirty="0" smtClean="0"/>
              <a:t>y</a:t>
            </a:r>
            <a:r>
              <a:rPr lang="en-US" dirty="0" smtClean="0"/>
              <a:t> is steepest near (0, 0).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Increasing and Decreasing Functions</a:t>
            </a:r>
            <a:endParaRPr lang="en-US" dirty="0"/>
          </a:p>
        </p:txBody>
      </p:sp>
      <p:sp>
        <p:nvSpPr>
          <p:cNvPr id="6" name="Content Placeholder 2"/>
          <p:cNvSpPr>
            <a:spLocks noGrp="1"/>
          </p:cNvSpPr>
          <p:nvPr>
            <p:ph idx="1"/>
          </p:nvPr>
        </p:nvSpPr>
        <p:spPr>
          <a:xfrm>
            <a:off x="457200" y="1280160"/>
            <a:ext cx="8229600" cy="3453253"/>
          </a:xfrm>
          <a:solidFill>
            <a:srgbClr val="FFFFCC"/>
          </a:solidFill>
          <a:ln w="28575">
            <a:solidFill>
              <a:srgbClr val="000000"/>
            </a:solidFill>
          </a:ln>
        </p:spPr>
        <p:txBody>
          <a:bodyPr>
            <a:spAutoFit/>
          </a:bodyPr>
          <a:lstStyle/>
          <a:p>
            <a:pPr algn="ctr"/>
            <a:r>
              <a:rPr lang="en-US" b="1" dirty="0" smtClean="0">
                <a:solidFill>
                  <a:srgbClr val="000000"/>
                </a:solidFill>
              </a:rPr>
              <a:t>Increasing and Decreasing Intervals of a Function</a:t>
            </a:r>
          </a:p>
          <a:p>
            <a:pPr>
              <a:tabLst>
                <a:tab pos="463550" algn="l"/>
              </a:tabLst>
            </a:pPr>
            <a:r>
              <a:rPr lang="en-US" dirty="0" smtClean="0">
                <a:solidFill>
                  <a:srgbClr val="000000"/>
                </a:solidFill>
              </a:rPr>
              <a:t>Suppose that a function </a:t>
            </a:r>
            <a:r>
              <a:rPr lang="en-US" i="1" dirty="0" smtClean="0">
                <a:solidFill>
                  <a:srgbClr val="000000"/>
                </a:solidFill>
              </a:rPr>
              <a:t>f</a:t>
            </a:r>
            <a:r>
              <a:rPr lang="en-US" dirty="0" smtClean="0">
                <a:solidFill>
                  <a:srgbClr val="000000"/>
                </a:solidFill>
              </a:rPr>
              <a:t> is defined on the interval </a:t>
            </a:r>
          </a:p>
          <a:p>
            <a:pPr>
              <a:tabLst>
                <a:tab pos="463550" algn="l"/>
              </a:tabLst>
            </a:pPr>
            <a:r>
              <a:rPr lang="en-US" dirty="0" smtClean="0">
                <a:solidFill>
                  <a:srgbClr val="000000"/>
                </a:solidFill>
              </a:rPr>
              <a:t>(</a:t>
            </a:r>
            <a:r>
              <a:rPr lang="en-US" i="1" dirty="0" smtClean="0">
                <a:solidFill>
                  <a:srgbClr val="000000"/>
                </a:solidFill>
              </a:rPr>
              <a:t>a</a:t>
            </a:r>
            <a:r>
              <a:rPr lang="en-US" dirty="0" smtClean="0">
                <a:solidFill>
                  <a:srgbClr val="000000"/>
                </a:solidFill>
              </a:rPr>
              <a:t>, </a:t>
            </a:r>
            <a:r>
              <a:rPr lang="en-US" i="1" dirty="0" smtClean="0">
                <a:solidFill>
                  <a:srgbClr val="000000"/>
                </a:solidFill>
              </a:rPr>
              <a:t>b</a:t>
            </a:r>
            <a:r>
              <a:rPr lang="en-US" dirty="0" smtClean="0">
                <a:solidFill>
                  <a:srgbClr val="000000"/>
                </a:solidFill>
              </a:rPr>
              <a:t>). </a:t>
            </a:r>
          </a:p>
          <a:p>
            <a:pPr>
              <a:tabLst>
                <a:tab pos="463550" algn="l"/>
              </a:tabLst>
            </a:pPr>
            <a:r>
              <a:rPr lang="en-US" b="1" dirty="0" smtClean="0">
                <a:solidFill>
                  <a:srgbClr val="000000"/>
                </a:solidFill>
              </a:rPr>
              <a:t>1.</a:t>
            </a:r>
            <a:r>
              <a:rPr lang="en-US" dirty="0" smtClean="0">
                <a:solidFill>
                  <a:srgbClr val="000000"/>
                </a:solidFill>
              </a:rPr>
              <a:t>	If 	          implies 		  for every  		 in 	(</a:t>
            </a:r>
            <a:r>
              <a:rPr lang="en-US" i="1" dirty="0" smtClean="0">
                <a:solidFill>
                  <a:srgbClr val="000000"/>
                </a:solidFill>
              </a:rPr>
              <a:t>a</a:t>
            </a:r>
            <a:r>
              <a:rPr lang="en-US" dirty="0" smtClean="0">
                <a:solidFill>
                  <a:srgbClr val="000000"/>
                </a:solidFill>
              </a:rPr>
              <a:t>, </a:t>
            </a:r>
            <a:r>
              <a:rPr lang="en-US" i="1" dirty="0" smtClean="0">
                <a:solidFill>
                  <a:srgbClr val="000000"/>
                </a:solidFill>
              </a:rPr>
              <a:t>b</a:t>
            </a:r>
            <a:r>
              <a:rPr lang="en-US" dirty="0" smtClean="0">
                <a:solidFill>
                  <a:srgbClr val="000000"/>
                </a:solidFill>
              </a:rPr>
              <a:t>), then </a:t>
            </a:r>
            <a:r>
              <a:rPr lang="en-US" i="1" dirty="0" smtClean="0">
                <a:solidFill>
                  <a:srgbClr val="000000"/>
                </a:solidFill>
              </a:rPr>
              <a:t>f</a:t>
            </a:r>
            <a:r>
              <a:rPr lang="en-US" dirty="0" smtClean="0">
                <a:solidFill>
                  <a:srgbClr val="000000"/>
                </a:solidFill>
              </a:rPr>
              <a:t>(</a:t>
            </a:r>
            <a:r>
              <a:rPr lang="en-US" i="1" dirty="0" smtClean="0">
                <a:solidFill>
                  <a:srgbClr val="000000"/>
                </a:solidFill>
              </a:rPr>
              <a:t>x</a:t>
            </a:r>
            <a:r>
              <a:rPr lang="en-US" dirty="0" smtClean="0">
                <a:solidFill>
                  <a:srgbClr val="000000"/>
                </a:solidFill>
              </a:rPr>
              <a:t>) is increasing on (</a:t>
            </a:r>
            <a:r>
              <a:rPr lang="en-US" i="1" dirty="0" smtClean="0">
                <a:solidFill>
                  <a:srgbClr val="000000"/>
                </a:solidFill>
              </a:rPr>
              <a:t>a</a:t>
            </a:r>
            <a:r>
              <a:rPr lang="en-US" dirty="0" smtClean="0">
                <a:solidFill>
                  <a:srgbClr val="000000"/>
                </a:solidFill>
              </a:rPr>
              <a:t>, </a:t>
            </a:r>
            <a:r>
              <a:rPr lang="en-US" i="1" dirty="0" smtClean="0">
                <a:solidFill>
                  <a:srgbClr val="000000"/>
                </a:solidFill>
              </a:rPr>
              <a:t>b</a:t>
            </a:r>
            <a:r>
              <a:rPr lang="en-US" dirty="0" smtClean="0">
                <a:solidFill>
                  <a:srgbClr val="000000"/>
                </a:solidFill>
              </a:rPr>
              <a:t>).</a:t>
            </a:r>
          </a:p>
          <a:p>
            <a:pPr>
              <a:tabLst>
                <a:tab pos="463550" algn="l"/>
              </a:tabLst>
            </a:pPr>
            <a:r>
              <a:rPr lang="en-US" b="1" dirty="0" smtClean="0">
                <a:solidFill>
                  <a:srgbClr val="000000"/>
                </a:solidFill>
              </a:rPr>
              <a:t>2.</a:t>
            </a:r>
            <a:r>
              <a:rPr lang="en-US" dirty="0" smtClean="0">
                <a:solidFill>
                  <a:srgbClr val="000000"/>
                </a:solidFill>
              </a:rPr>
              <a:t>	If 	           implies 		   for every    	  in 	(</a:t>
            </a:r>
            <a:r>
              <a:rPr lang="en-US" i="1" dirty="0" smtClean="0">
                <a:solidFill>
                  <a:srgbClr val="000000"/>
                </a:solidFill>
              </a:rPr>
              <a:t>a</a:t>
            </a:r>
            <a:r>
              <a:rPr lang="en-US" dirty="0" smtClean="0">
                <a:solidFill>
                  <a:srgbClr val="000000"/>
                </a:solidFill>
              </a:rPr>
              <a:t>, </a:t>
            </a:r>
            <a:r>
              <a:rPr lang="en-US" i="1" dirty="0" smtClean="0">
                <a:solidFill>
                  <a:srgbClr val="000000"/>
                </a:solidFill>
              </a:rPr>
              <a:t>b</a:t>
            </a:r>
            <a:r>
              <a:rPr lang="en-US" dirty="0" smtClean="0">
                <a:solidFill>
                  <a:srgbClr val="000000"/>
                </a:solidFill>
              </a:rPr>
              <a:t>), then </a:t>
            </a:r>
            <a:r>
              <a:rPr lang="en-US" i="1" dirty="0" smtClean="0">
                <a:solidFill>
                  <a:srgbClr val="000000"/>
                </a:solidFill>
              </a:rPr>
              <a:t>f</a:t>
            </a:r>
            <a:r>
              <a:rPr lang="en-US" dirty="0" smtClean="0">
                <a:solidFill>
                  <a:srgbClr val="000000"/>
                </a:solidFill>
              </a:rPr>
              <a:t>(</a:t>
            </a:r>
            <a:r>
              <a:rPr lang="en-US" i="1" dirty="0" smtClean="0">
                <a:solidFill>
                  <a:srgbClr val="000000"/>
                </a:solidFill>
              </a:rPr>
              <a:t>x</a:t>
            </a:r>
            <a:r>
              <a:rPr lang="en-US" dirty="0" smtClean="0">
                <a:solidFill>
                  <a:srgbClr val="000000"/>
                </a:solidFill>
              </a:rPr>
              <a:t>) is decreasing on (</a:t>
            </a:r>
            <a:r>
              <a:rPr lang="en-US" i="1" dirty="0" smtClean="0">
                <a:solidFill>
                  <a:srgbClr val="000000"/>
                </a:solidFill>
              </a:rPr>
              <a:t>a</a:t>
            </a:r>
            <a:r>
              <a:rPr lang="en-US" dirty="0" smtClean="0">
                <a:solidFill>
                  <a:srgbClr val="000000"/>
                </a:solidFill>
              </a:rPr>
              <a:t>, </a:t>
            </a:r>
            <a:r>
              <a:rPr lang="en-US" i="1" dirty="0" smtClean="0">
                <a:solidFill>
                  <a:srgbClr val="000000"/>
                </a:solidFill>
              </a:rPr>
              <a:t>b</a:t>
            </a:r>
            <a:r>
              <a:rPr lang="en-US" dirty="0" smtClean="0">
                <a:solidFill>
                  <a:srgbClr val="000000"/>
                </a:solidFill>
              </a:rPr>
              <a:t>). </a:t>
            </a:r>
          </a:p>
        </p:txBody>
      </p:sp>
      <p:graphicFrame>
        <p:nvGraphicFramePr>
          <p:cNvPr id="5" name="Object 4"/>
          <p:cNvGraphicFramePr>
            <a:graphicFrameLocks noChangeAspect="1"/>
          </p:cNvGraphicFramePr>
          <p:nvPr/>
        </p:nvGraphicFramePr>
        <p:xfrm>
          <a:off x="1281752" y="2886996"/>
          <a:ext cx="939800" cy="431800"/>
        </p:xfrm>
        <a:graphic>
          <a:graphicData uri="http://schemas.openxmlformats.org/presentationml/2006/ole">
            <mc:AlternateContent xmlns:mc="http://schemas.openxmlformats.org/markup-compatibility/2006">
              <mc:Choice xmlns:v="urn:schemas-microsoft-com:vml" Requires="v">
                <p:oleObj spid="_x0000_s1038" name="Equation" r:id="rId3" imgW="939392" imgH="431613" progId="Equation.DSMT4">
                  <p:embed/>
                </p:oleObj>
              </mc:Choice>
              <mc:Fallback>
                <p:oleObj name="Equation" r:id="rId3" imgW="939392" imgH="431613" progId="Equation.DSMT4">
                  <p:embed/>
                  <p:pic>
                    <p:nvPicPr>
                      <p:cNvPr id="0" name="Object 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1752" y="2886996"/>
                        <a:ext cx="9398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3325504" y="2873348"/>
          <a:ext cx="1905000" cy="495300"/>
        </p:xfrm>
        <a:graphic>
          <a:graphicData uri="http://schemas.openxmlformats.org/presentationml/2006/ole">
            <mc:AlternateContent xmlns:mc="http://schemas.openxmlformats.org/markup-compatibility/2006">
              <mc:Choice xmlns:v="urn:schemas-microsoft-com:vml" Requires="v">
                <p:oleObj spid="_x0000_s1039" name="Equation" r:id="rId5" imgW="1904174" imgH="495085" progId="Equation.DSMT4">
                  <p:embed/>
                </p:oleObj>
              </mc:Choice>
              <mc:Fallback>
                <p:oleObj name="Equation" r:id="rId5" imgW="1904174" imgH="495085" progId="Equation.DSMT4">
                  <p:embed/>
                  <p:pic>
                    <p:nvPicPr>
                      <p:cNvPr id="0" name="Object 8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5504" y="2873348"/>
                        <a:ext cx="19050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6578296" y="2913192"/>
          <a:ext cx="1320800" cy="431800"/>
        </p:xfrm>
        <a:graphic>
          <a:graphicData uri="http://schemas.openxmlformats.org/presentationml/2006/ole">
            <mc:AlternateContent xmlns:mc="http://schemas.openxmlformats.org/markup-compatibility/2006">
              <mc:Choice xmlns:v="urn:schemas-microsoft-com:vml" Requires="v">
                <p:oleObj spid="_x0000_s1040" name="Equation" r:id="rId7" imgW="1320227" imgH="431613" progId="Equation.DSMT4">
                  <p:embed/>
                </p:oleObj>
              </mc:Choice>
              <mc:Fallback>
                <p:oleObj name="Equation" r:id="rId7" imgW="1320227" imgH="431613" progId="Equation.DSMT4">
                  <p:embed/>
                  <p:pic>
                    <p:nvPicPr>
                      <p:cNvPr id="0" name="Object 8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78296" y="2913192"/>
                        <a:ext cx="13208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1301" name="Object 5"/>
          <p:cNvGraphicFramePr>
            <a:graphicFrameLocks noChangeAspect="1"/>
          </p:cNvGraphicFramePr>
          <p:nvPr/>
        </p:nvGraphicFramePr>
        <p:xfrm>
          <a:off x="1295400" y="3842340"/>
          <a:ext cx="939800" cy="431800"/>
        </p:xfrm>
        <a:graphic>
          <a:graphicData uri="http://schemas.openxmlformats.org/presentationml/2006/ole">
            <mc:AlternateContent xmlns:mc="http://schemas.openxmlformats.org/markup-compatibility/2006">
              <mc:Choice xmlns:v="urn:schemas-microsoft-com:vml" Requires="v">
                <p:oleObj spid="_x0000_s1041" name="Equation" r:id="rId9" imgW="939392" imgH="431613" progId="Equation.DSMT4">
                  <p:embed/>
                </p:oleObj>
              </mc:Choice>
              <mc:Fallback>
                <p:oleObj name="Equation" r:id="rId9" imgW="939392" imgH="431613" progId="Equation.DSMT4">
                  <p:embed/>
                  <p:pic>
                    <p:nvPicPr>
                      <p:cNvPr id="0" name="Object 8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3842340"/>
                        <a:ext cx="9398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1302" name="Object 6"/>
          <p:cNvGraphicFramePr>
            <a:graphicFrameLocks noChangeAspect="1"/>
          </p:cNvGraphicFramePr>
          <p:nvPr/>
        </p:nvGraphicFramePr>
        <p:xfrm>
          <a:off x="3401704" y="3801396"/>
          <a:ext cx="1905000" cy="495300"/>
        </p:xfrm>
        <a:graphic>
          <a:graphicData uri="http://schemas.openxmlformats.org/presentationml/2006/ole">
            <mc:AlternateContent xmlns:mc="http://schemas.openxmlformats.org/markup-compatibility/2006">
              <mc:Choice xmlns:v="urn:schemas-microsoft-com:vml" Requires="v">
                <p:oleObj spid="_x0000_s1042" name="Equation" r:id="rId11" imgW="1904174" imgH="495085" progId="Equation.DSMT4">
                  <p:embed/>
                </p:oleObj>
              </mc:Choice>
              <mc:Fallback>
                <p:oleObj name="Equation" r:id="rId11" imgW="1904174" imgH="495085" progId="Equation.DSMT4">
                  <p:embed/>
                  <p:pic>
                    <p:nvPicPr>
                      <p:cNvPr id="0" name="Object 8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01704" y="3801396"/>
                        <a:ext cx="19050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1303" name="Object 7"/>
          <p:cNvGraphicFramePr>
            <a:graphicFrameLocks noChangeAspect="1"/>
          </p:cNvGraphicFramePr>
          <p:nvPr/>
        </p:nvGraphicFramePr>
        <p:xfrm>
          <a:off x="6670344" y="3863948"/>
          <a:ext cx="1320800" cy="431800"/>
        </p:xfrm>
        <a:graphic>
          <a:graphicData uri="http://schemas.openxmlformats.org/presentationml/2006/ole">
            <mc:AlternateContent xmlns:mc="http://schemas.openxmlformats.org/markup-compatibility/2006">
              <mc:Choice xmlns:v="urn:schemas-microsoft-com:vml" Requires="v">
                <p:oleObj spid="_x0000_s1043" name="Equation" r:id="rId13" imgW="1320227" imgH="431613" progId="Equation.DSMT4">
                  <p:embed/>
                </p:oleObj>
              </mc:Choice>
              <mc:Fallback>
                <p:oleObj name="Equation" r:id="rId13" imgW="1320227" imgH="431613" progId="Equation.DSMT4">
                  <p:embed/>
                  <p:pic>
                    <p:nvPicPr>
                      <p:cNvPr id="0" name="Object 8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70344" y="3863948"/>
                        <a:ext cx="13208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Values </a:t>
            </a:r>
            <a:endParaRPr lang="en-US" dirty="0"/>
          </a:p>
        </p:txBody>
      </p:sp>
      <p:sp>
        <p:nvSpPr>
          <p:cNvPr id="3" name="Content Placeholder 2"/>
          <p:cNvSpPr>
            <a:spLocks noGrp="1"/>
          </p:cNvSpPr>
          <p:nvPr>
            <p:ph idx="1"/>
          </p:nvPr>
        </p:nvSpPr>
        <p:spPr>
          <a:solidFill>
            <a:srgbClr val="FFFFCC"/>
          </a:solidFill>
          <a:ln w="28575">
            <a:solidFill>
              <a:srgbClr val="000000"/>
            </a:solidFill>
          </a:ln>
        </p:spPr>
        <p:txBody>
          <a:bodyPr>
            <a:normAutofit/>
          </a:bodyPr>
          <a:lstStyle/>
          <a:p>
            <a:pPr lvl="0" algn="ctr" eaLnBrk="0" fontAlgn="base" hangingPunct="0">
              <a:spcAft>
                <a:spcPct val="0"/>
              </a:spcAft>
              <a:defRPr/>
            </a:pPr>
            <a:r>
              <a:rPr lang="en-US" b="1" dirty="0" smtClean="0">
                <a:solidFill>
                  <a:srgbClr val="000000"/>
                </a:solidFill>
              </a:rPr>
              <a:t>Local Maximum and Local Minimum</a:t>
            </a:r>
          </a:p>
          <a:p>
            <a:pPr lvl="0" eaLnBrk="0" hangingPunct="0"/>
            <a:r>
              <a:rPr lang="en-US" dirty="0" smtClean="0">
                <a:solidFill>
                  <a:srgbClr val="000000"/>
                </a:solidFill>
              </a:rPr>
              <a:t>Let </a:t>
            </a:r>
            <a:r>
              <a:rPr lang="en-US" i="1" dirty="0" smtClean="0">
                <a:solidFill>
                  <a:srgbClr val="000000"/>
                </a:solidFill>
              </a:rPr>
              <a:t>f</a:t>
            </a:r>
            <a:r>
              <a:rPr lang="en-US" dirty="0" smtClean="0">
                <a:solidFill>
                  <a:srgbClr val="000000"/>
                </a:solidFill>
              </a:rPr>
              <a:t> be a function defined at </a:t>
            </a:r>
            <a:r>
              <a:rPr lang="en-US" i="1" dirty="0" smtClean="0">
                <a:solidFill>
                  <a:srgbClr val="000000"/>
                </a:solidFill>
              </a:rPr>
              <a:t>x</a:t>
            </a:r>
            <a:r>
              <a:rPr lang="en-US" dirty="0" smtClean="0">
                <a:solidFill>
                  <a:srgbClr val="000000"/>
                </a:solidFill>
              </a:rPr>
              <a:t> = </a:t>
            </a:r>
            <a:r>
              <a:rPr lang="en-US" i="1" dirty="0" smtClean="0">
                <a:solidFill>
                  <a:srgbClr val="000000"/>
                </a:solidFill>
              </a:rPr>
              <a:t>c</a:t>
            </a:r>
            <a:r>
              <a:rPr lang="en-US" dirty="0" smtClean="0">
                <a:solidFill>
                  <a:srgbClr val="000000"/>
                </a:solidFill>
              </a:rPr>
              <a:t>.</a:t>
            </a:r>
          </a:p>
          <a:p>
            <a:pPr lvl="0" indent="4763" eaLnBrk="0" hangingPunct="0">
              <a:tabLst>
                <a:tab pos="463550" algn="l"/>
              </a:tabLst>
            </a:pPr>
            <a:r>
              <a:rPr lang="en-US" b="1" dirty="0" smtClean="0">
                <a:solidFill>
                  <a:srgbClr val="000000"/>
                </a:solidFill>
              </a:rPr>
              <a:t>1.	</a:t>
            </a:r>
            <a:r>
              <a:rPr lang="en-US" i="1" dirty="0" smtClean="0">
                <a:solidFill>
                  <a:srgbClr val="000000"/>
                </a:solidFill>
              </a:rPr>
              <a:t>f</a:t>
            </a:r>
            <a:r>
              <a:rPr lang="en-US" dirty="0" smtClean="0">
                <a:solidFill>
                  <a:srgbClr val="000000"/>
                </a:solidFill>
              </a:rPr>
              <a:t>(</a:t>
            </a:r>
            <a:r>
              <a:rPr lang="en-US" i="1" dirty="0" smtClean="0">
                <a:solidFill>
                  <a:srgbClr val="000000"/>
                </a:solidFill>
              </a:rPr>
              <a:t>c</a:t>
            </a:r>
            <a:r>
              <a:rPr lang="en-US" dirty="0" smtClean="0">
                <a:solidFill>
                  <a:srgbClr val="000000"/>
                </a:solidFill>
              </a:rPr>
              <a:t>) is called a local maximum (or relative maximum) 	if there exists some interval (</a:t>
            </a:r>
            <a:r>
              <a:rPr lang="en-US" i="1" dirty="0" smtClean="0">
                <a:solidFill>
                  <a:srgbClr val="000000"/>
                </a:solidFill>
              </a:rPr>
              <a:t>a</a:t>
            </a:r>
            <a:r>
              <a:rPr lang="en-US" dirty="0" smtClean="0">
                <a:solidFill>
                  <a:srgbClr val="000000"/>
                </a:solidFill>
              </a:rPr>
              <a:t>, </a:t>
            </a:r>
            <a:r>
              <a:rPr lang="en-US" i="1" dirty="0" smtClean="0">
                <a:solidFill>
                  <a:srgbClr val="000000"/>
                </a:solidFill>
              </a:rPr>
              <a:t>b</a:t>
            </a:r>
            <a:r>
              <a:rPr lang="en-US" dirty="0" smtClean="0">
                <a:solidFill>
                  <a:srgbClr val="000000"/>
                </a:solidFill>
              </a:rPr>
              <a:t>) that contains </a:t>
            </a:r>
            <a:r>
              <a:rPr lang="en-US" i="1" dirty="0" smtClean="0">
                <a:solidFill>
                  <a:srgbClr val="000000"/>
                </a:solidFill>
              </a:rPr>
              <a:t>c</a:t>
            </a:r>
            <a:r>
              <a:rPr lang="en-US" dirty="0" smtClean="0">
                <a:solidFill>
                  <a:srgbClr val="000000"/>
                </a:solidFill>
              </a:rPr>
              <a:t> 	such that</a:t>
            </a:r>
          </a:p>
          <a:p>
            <a:r>
              <a:rPr lang="en-US" dirty="0" smtClean="0">
                <a:solidFill>
                  <a:srgbClr val="000000"/>
                </a:solidFill>
              </a:rPr>
              <a:t>	</a:t>
            </a:r>
          </a:p>
          <a:p>
            <a:endParaRPr lang="en-US" dirty="0" smtClean="0">
              <a:solidFill>
                <a:srgbClr val="000000"/>
              </a:solidFill>
            </a:endParaRPr>
          </a:p>
          <a:p>
            <a:pPr>
              <a:tabLst>
                <a:tab pos="463550" algn="l"/>
              </a:tabLst>
            </a:pPr>
            <a:r>
              <a:rPr lang="en-US" dirty="0" smtClean="0">
                <a:solidFill>
                  <a:srgbClr val="000000"/>
                </a:solidFill>
              </a:rPr>
              <a:t>	for all </a:t>
            </a:r>
            <a:r>
              <a:rPr lang="en-US" i="1" dirty="0" smtClean="0">
                <a:solidFill>
                  <a:srgbClr val="000000"/>
                </a:solidFill>
              </a:rPr>
              <a:t>x</a:t>
            </a:r>
            <a:r>
              <a:rPr lang="en-US" dirty="0" smtClean="0">
                <a:solidFill>
                  <a:srgbClr val="000000"/>
                </a:solidFill>
              </a:rPr>
              <a:t> in (</a:t>
            </a:r>
            <a:r>
              <a:rPr lang="en-US" i="1" dirty="0" smtClean="0">
                <a:solidFill>
                  <a:srgbClr val="000000"/>
                </a:solidFill>
              </a:rPr>
              <a:t>a</a:t>
            </a:r>
            <a:r>
              <a:rPr lang="en-US" dirty="0" smtClean="0">
                <a:solidFill>
                  <a:srgbClr val="000000"/>
                </a:solidFill>
              </a:rPr>
              <a:t>, </a:t>
            </a:r>
            <a:r>
              <a:rPr lang="en-US" i="1" dirty="0" smtClean="0">
                <a:solidFill>
                  <a:srgbClr val="000000"/>
                </a:solidFill>
              </a:rPr>
              <a:t>b</a:t>
            </a:r>
            <a:r>
              <a:rPr lang="en-US" dirty="0" smtClean="0">
                <a:solidFill>
                  <a:srgbClr val="000000"/>
                </a:solidFill>
              </a:rPr>
              <a:t>). (We say a local maximum occurs at 	</a:t>
            </a:r>
            <a:r>
              <a:rPr lang="en-US" i="1" dirty="0" smtClean="0">
                <a:solidFill>
                  <a:srgbClr val="000000"/>
                </a:solidFill>
              </a:rPr>
              <a:t>x</a:t>
            </a:r>
            <a:r>
              <a:rPr lang="en-US" dirty="0" smtClean="0">
                <a:solidFill>
                  <a:srgbClr val="000000"/>
                </a:solidFill>
              </a:rPr>
              <a:t> = </a:t>
            </a:r>
            <a:r>
              <a:rPr lang="en-US" i="1" dirty="0" smtClean="0">
                <a:solidFill>
                  <a:srgbClr val="000000"/>
                </a:solidFill>
              </a:rPr>
              <a:t>c</a:t>
            </a:r>
            <a:r>
              <a:rPr lang="en-US" dirty="0" smtClean="0">
                <a:solidFill>
                  <a:srgbClr val="000000"/>
                </a:solidFill>
              </a:rPr>
              <a:t>.)</a:t>
            </a:r>
          </a:p>
        </p:txBody>
      </p:sp>
      <p:graphicFrame>
        <p:nvGraphicFramePr>
          <p:cNvPr id="358406" name="Object 6"/>
          <p:cNvGraphicFramePr>
            <a:graphicFrameLocks noChangeAspect="1"/>
          </p:cNvGraphicFramePr>
          <p:nvPr/>
        </p:nvGraphicFramePr>
        <p:xfrm>
          <a:off x="3746500" y="3962400"/>
          <a:ext cx="1651000" cy="469900"/>
        </p:xfrm>
        <a:graphic>
          <a:graphicData uri="http://schemas.openxmlformats.org/presentationml/2006/ole">
            <mc:AlternateContent xmlns:mc="http://schemas.openxmlformats.org/markup-compatibility/2006">
              <mc:Choice xmlns:v="urn:schemas-microsoft-com:vml" Requires="v">
                <p:oleObj spid="_x0000_s11268" name="Equation" r:id="rId3" imgW="1651000" imgH="469900" progId="Equation.DSMT4">
                  <p:embed/>
                </p:oleObj>
              </mc:Choice>
              <mc:Fallback>
                <p:oleObj name="Equation" r:id="rId3" imgW="1651000" imgH="469900" progId="Equation.DSMT4">
                  <p:embed/>
                  <p:pic>
                    <p:nvPicPr>
                      <p:cNvPr id="0"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6500" y="3962400"/>
                        <a:ext cx="1651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Values </a:t>
            </a:r>
            <a:endParaRPr lang="en-US" dirty="0"/>
          </a:p>
        </p:txBody>
      </p:sp>
      <p:sp>
        <p:nvSpPr>
          <p:cNvPr id="5" name="Content Placeholder 4"/>
          <p:cNvSpPr>
            <a:spLocks noGrp="1"/>
          </p:cNvSpPr>
          <p:nvPr>
            <p:ph idx="1"/>
          </p:nvPr>
        </p:nvSpPr>
        <p:spPr>
          <a:xfrm>
            <a:off x="457200" y="1280160"/>
            <a:ext cx="8229600" cy="3367076"/>
          </a:xfrm>
          <a:solidFill>
            <a:srgbClr val="FFFFCC"/>
          </a:solidFill>
          <a:ln w="28575">
            <a:solidFill>
              <a:srgbClr val="000000"/>
            </a:solidFill>
          </a:ln>
        </p:spPr>
        <p:txBody>
          <a:bodyPr>
            <a:spAutoFit/>
          </a:bodyPr>
          <a:lstStyle/>
          <a:p>
            <a:pPr lvl="0" algn="ctr" eaLnBrk="0" fontAlgn="base" hangingPunct="0">
              <a:spcAft>
                <a:spcPct val="0"/>
              </a:spcAft>
              <a:defRPr/>
            </a:pPr>
            <a:r>
              <a:rPr lang="en-US" b="1" dirty="0" smtClean="0">
                <a:solidFill>
                  <a:srgbClr val="000000"/>
                </a:solidFill>
              </a:rPr>
              <a:t>Local Maximum and Local Minimum (cont.)</a:t>
            </a:r>
          </a:p>
          <a:p>
            <a:pPr>
              <a:tabLst>
                <a:tab pos="463550" algn="l"/>
              </a:tabLst>
            </a:pPr>
            <a:r>
              <a:rPr lang="en-US" b="1" dirty="0" smtClean="0">
                <a:solidFill>
                  <a:srgbClr val="000000"/>
                </a:solidFill>
              </a:rPr>
              <a:t>2.</a:t>
            </a:r>
            <a:r>
              <a:rPr lang="en-US" dirty="0" smtClean="0">
                <a:solidFill>
                  <a:srgbClr val="000000"/>
                </a:solidFill>
              </a:rPr>
              <a:t>	</a:t>
            </a:r>
            <a:r>
              <a:rPr lang="en-US" i="1" dirty="0" smtClean="0">
                <a:solidFill>
                  <a:srgbClr val="000000"/>
                </a:solidFill>
              </a:rPr>
              <a:t>f</a:t>
            </a:r>
            <a:r>
              <a:rPr lang="en-US" dirty="0" smtClean="0">
                <a:solidFill>
                  <a:srgbClr val="000000"/>
                </a:solidFill>
              </a:rPr>
              <a:t>(</a:t>
            </a:r>
            <a:r>
              <a:rPr lang="en-US" i="1" dirty="0" smtClean="0">
                <a:solidFill>
                  <a:srgbClr val="000000"/>
                </a:solidFill>
              </a:rPr>
              <a:t>c</a:t>
            </a:r>
            <a:r>
              <a:rPr lang="en-US" dirty="0" smtClean="0">
                <a:solidFill>
                  <a:srgbClr val="000000"/>
                </a:solidFill>
              </a:rPr>
              <a:t>) is called a local minimum (or relative minimum) 	if there exists some interval (</a:t>
            </a:r>
            <a:r>
              <a:rPr lang="en-US" i="1" dirty="0" smtClean="0">
                <a:solidFill>
                  <a:srgbClr val="000000"/>
                </a:solidFill>
              </a:rPr>
              <a:t>a</a:t>
            </a:r>
            <a:r>
              <a:rPr lang="en-US" dirty="0" smtClean="0">
                <a:solidFill>
                  <a:srgbClr val="000000"/>
                </a:solidFill>
              </a:rPr>
              <a:t>, </a:t>
            </a:r>
            <a:r>
              <a:rPr lang="en-US" i="1" dirty="0" smtClean="0">
                <a:solidFill>
                  <a:srgbClr val="000000"/>
                </a:solidFill>
              </a:rPr>
              <a:t>b</a:t>
            </a:r>
            <a:r>
              <a:rPr lang="en-US" dirty="0" smtClean="0">
                <a:solidFill>
                  <a:srgbClr val="000000"/>
                </a:solidFill>
              </a:rPr>
              <a:t>) that contains </a:t>
            </a:r>
            <a:r>
              <a:rPr lang="en-US" i="1" dirty="0" smtClean="0">
                <a:solidFill>
                  <a:srgbClr val="000000"/>
                </a:solidFill>
              </a:rPr>
              <a:t>c </a:t>
            </a:r>
            <a:r>
              <a:rPr lang="en-US" dirty="0" smtClean="0">
                <a:solidFill>
                  <a:srgbClr val="000000"/>
                </a:solidFill>
              </a:rPr>
              <a:t>	such that</a:t>
            </a:r>
          </a:p>
          <a:p>
            <a:pPr>
              <a:tabLst>
                <a:tab pos="463550" algn="l"/>
              </a:tabLst>
            </a:pPr>
            <a:endParaRPr lang="en-US" dirty="0" smtClean="0">
              <a:solidFill>
                <a:srgbClr val="000000"/>
              </a:solidFill>
            </a:endParaRPr>
          </a:p>
          <a:p>
            <a:pPr>
              <a:tabLst>
                <a:tab pos="463550" algn="l"/>
              </a:tabLst>
            </a:pPr>
            <a:r>
              <a:rPr lang="en-US" dirty="0" smtClean="0">
                <a:solidFill>
                  <a:srgbClr val="000000"/>
                </a:solidFill>
              </a:rPr>
              <a:t>	for all </a:t>
            </a:r>
            <a:r>
              <a:rPr lang="en-US" i="1" dirty="0" smtClean="0">
                <a:solidFill>
                  <a:srgbClr val="000000"/>
                </a:solidFill>
              </a:rPr>
              <a:t>x</a:t>
            </a:r>
            <a:r>
              <a:rPr lang="en-US" dirty="0" smtClean="0">
                <a:solidFill>
                  <a:srgbClr val="000000"/>
                </a:solidFill>
              </a:rPr>
              <a:t> in (</a:t>
            </a:r>
            <a:r>
              <a:rPr lang="en-US" i="1" dirty="0" smtClean="0">
                <a:solidFill>
                  <a:srgbClr val="000000"/>
                </a:solidFill>
              </a:rPr>
              <a:t>a</a:t>
            </a:r>
            <a:r>
              <a:rPr lang="en-US" dirty="0" smtClean="0">
                <a:solidFill>
                  <a:srgbClr val="000000"/>
                </a:solidFill>
              </a:rPr>
              <a:t>, </a:t>
            </a:r>
            <a:r>
              <a:rPr lang="en-US" i="1" dirty="0" smtClean="0">
                <a:solidFill>
                  <a:srgbClr val="000000"/>
                </a:solidFill>
              </a:rPr>
              <a:t>b</a:t>
            </a:r>
            <a:r>
              <a:rPr lang="en-US" dirty="0" smtClean="0">
                <a:solidFill>
                  <a:srgbClr val="000000"/>
                </a:solidFill>
              </a:rPr>
              <a:t>). (We say a local minimum occurs at 	</a:t>
            </a:r>
            <a:r>
              <a:rPr lang="en-US" i="1" dirty="0" smtClean="0">
                <a:solidFill>
                  <a:srgbClr val="000000"/>
                </a:solidFill>
              </a:rPr>
              <a:t>x</a:t>
            </a:r>
            <a:r>
              <a:rPr lang="en-US" dirty="0" smtClean="0">
                <a:solidFill>
                  <a:srgbClr val="000000"/>
                </a:solidFill>
              </a:rPr>
              <a:t> =</a:t>
            </a:r>
            <a:r>
              <a:rPr lang="en-US" i="1" dirty="0" smtClean="0">
                <a:solidFill>
                  <a:srgbClr val="000000"/>
                </a:solidFill>
              </a:rPr>
              <a:t> c</a:t>
            </a:r>
            <a:r>
              <a:rPr lang="en-US" dirty="0" smtClean="0">
                <a:solidFill>
                  <a:srgbClr val="000000"/>
                </a:solidFill>
              </a:rPr>
              <a:t>.)</a:t>
            </a:r>
          </a:p>
        </p:txBody>
      </p:sp>
      <p:graphicFrame>
        <p:nvGraphicFramePr>
          <p:cNvPr id="359427" name="Object 3"/>
          <p:cNvGraphicFramePr>
            <a:graphicFrameLocks noChangeAspect="1"/>
          </p:cNvGraphicFramePr>
          <p:nvPr/>
        </p:nvGraphicFramePr>
        <p:xfrm>
          <a:off x="3746500" y="3124200"/>
          <a:ext cx="1651000" cy="469900"/>
        </p:xfrm>
        <a:graphic>
          <a:graphicData uri="http://schemas.openxmlformats.org/presentationml/2006/ole">
            <mc:AlternateContent xmlns:mc="http://schemas.openxmlformats.org/markup-compatibility/2006">
              <mc:Choice xmlns:v="urn:schemas-microsoft-com:vml" Requires="v">
                <p:oleObj spid="_x0000_s12292" name="Equation" r:id="rId3" imgW="1651000" imgH="469900" progId="Equation.DSMT4">
                  <p:embed/>
                </p:oleObj>
              </mc:Choice>
              <mc:Fallback>
                <p:oleObj name="Equation" r:id="rId3" imgW="1651000" imgH="469900" progId="Equation.DSMT4">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6500" y="3124200"/>
                        <a:ext cx="1651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Values </a:t>
            </a:r>
            <a:endParaRPr lang="en-US" dirty="0"/>
          </a:p>
        </p:txBody>
      </p:sp>
      <p:sp>
        <p:nvSpPr>
          <p:cNvPr id="5" name="Content Placeholder 4"/>
          <p:cNvSpPr>
            <a:spLocks noGrp="1"/>
          </p:cNvSpPr>
          <p:nvPr>
            <p:ph idx="1"/>
          </p:nvPr>
        </p:nvSpPr>
        <p:spPr>
          <a:xfrm>
            <a:off x="457200" y="1280160"/>
            <a:ext cx="8229600" cy="2419124"/>
          </a:xfrm>
          <a:solidFill>
            <a:srgbClr val="FFFFCC"/>
          </a:solidFill>
          <a:ln w="28575">
            <a:solidFill>
              <a:srgbClr val="000000"/>
            </a:solidFill>
          </a:ln>
        </p:spPr>
        <p:txBody>
          <a:bodyPr>
            <a:spAutoFit/>
          </a:bodyPr>
          <a:lstStyle/>
          <a:p>
            <a:pPr lvl="0" algn="ctr" eaLnBrk="0" fontAlgn="base" hangingPunct="0">
              <a:spcAft>
                <a:spcPct val="0"/>
              </a:spcAft>
              <a:defRPr/>
            </a:pPr>
            <a:r>
              <a:rPr lang="en-US" b="1" dirty="0" smtClean="0">
                <a:solidFill>
                  <a:srgbClr val="000000"/>
                </a:solidFill>
              </a:rPr>
              <a:t>Local Maximum and Local Minimum (cont.)</a:t>
            </a:r>
          </a:p>
          <a:p>
            <a:pPr>
              <a:tabLst>
                <a:tab pos="463550" algn="l"/>
              </a:tabLst>
            </a:pPr>
            <a:r>
              <a:rPr lang="en-US" b="1" dirty="0" smtClean="0">
                <a:solidFill>
                  <a:srgbClr val="C00000"/>
                </a:solidFill>
              </a:rPr>
              <a:t>Note: </a:t>
            </a:r>
            <a:r>
              <a:rPr lang="en-US" dirty="0" smtClean="0">
                <a:solidFill>
                  <a:srgbClr val="000000"/>
                </a:solidFill>
              </a:rPr>
              <a:t>We also say that a local extremum occurs at the point (</a:t>
            </a:r>
            <a:r>
              <a:rPr lang="en-US" i="1" dirty="0" smtClean="0">
                <a:solidFill>
                  <a:srgbClr val="000000"/>
                </a:solidFill>
              </a:rPr>
              <a:t>c</a:t>
            </a:r>
            <a:r>
              <a:rPr lang="en-US" dirty="0" smtClean="0">
                <a:solidFill>
                  <a:srgbClr val="000000"/>
                </a:solidFill>
              </a:rPr>
              <a:t>, </a:t>
            </a:r>
            <a:r>
              <a:rPr lang="en-US" i="1" dirty="0" smtClean="0">
                <a:solidFill>
                  <a:srgbClr val="000000"/>
                </a:solidFill>
              </a:rPr>
              <a:t>f</a:t>
            </a:r>
            <a:r>
              <a:rPr lang="en-US" dirty="0" smtClean="0">
                <a:solidFill>
                  <a:srgbClr val="000000"/>
                </a:solidFill>
              </a:rPr>
              <a:t>(</a:t>
            </a:r>
            <a:r>
              <a:rPr lang="en-US" i="1" dirty="0" smtClean="0">
                <a:solidFill>
                  <a:srgbClr val="000000"/>
                </a:solidFill>
              </a:rPr>
              <a:t>c</a:t>
            </a:r>
            <a:r>
              <a:rPr lang="en-US" dirty="0" smtClean="0">
                <a:solidFill>
                  <a:srgbClr val="000000"/>
                </a:solidFill>
              </a:rPr>
              <a:t>)) or that the point (</a:t>
            </a:r>
            <a:r>
              <a:rPr lang="en-US" i="1" dirty="0" smtClean="0">
                <a:solidFill>
                  <a:srgbClr val="000000"/>
                </a:solidFill>
              </a:rPr>
              <a:t>c</a:t>
            </a:r>
            <a:r>
              <a:rPr lang="en-US" dirty="0" smtClean="0">
                <a:solidFill>
                  <a:srgbClr val="000000"/>
                </a:solidFill>
              </a:rPr>
              <a:t>, </a:t>
            </a:r>
            <a:r>
              <a:rPr lang="en-US" i="1" dirty="0" smtClean="0">
                <a:solidFill>
                  <a:srgbClr val="000000"/>
                </a:solidFill>
              </a:rPr>
              <a:t>f</a:t>
            </a:r>
            <a:r>
              <a:rPr lang="en-US" dirty="0" smtClean="0">
                <a:solidFill>
                  <a:srgbClr val="000000"/>
                </a:solidFill>
              </a:rPr>
              <a:t>(</a:t>
            </a:r>
            <a:r>
              <a:rPr lang="en-US" i="1" dirty="0" smtClean="0">
                <a:solidFill>
                  <a:srgbClr val="000000"/>
                </a:solidFill>
              </a:rPr>
              <a:t>c</a:t>
            </a:r>
            <a:r>
              <a:rPr lang="en-US" dirty="0" smtClean="0">
                <a:solidFill>
                  <a:srgbClr val="000000"/>
                </a:solidFill>
              </a:rPr>
              <a:t>)) is a local extremum, with the understanding that the </a:t>
            </a:r>
            <a:r>
              <a:rPr lang="en-US" i="1" dirty="0" smtClean="0">
                <a:solidFill>
                  <a:srgbClr val="000000"/>
                </a:solidFill>
              </a:rPr>
              <a:t>y</a:t>
            </a:r>
            <a:r>
              <a:rPr lang="en-US" dirty="0" smtClean="0">
                <a:solidFill>
                  <a:srgbClr val="000000"/>
                </a:solidFill>
              </a:rPr>
              <a:t>-value,      </a:t>
            </a:r>
            <a:r>
              <a:rPr lang="en-US" i="1" dirty="0" smtClean="0">
                <a:solidFill>
                  <a:srgbClr val="000000"/>
                </a:solidFill>
              </a:rPr>
              <a:t>f</a:t>
            </a:r>
            <a:r>
              <a:rPr lang="en-US" dirty="0" smtClean="0">
                <a:solidFill>
                  <a:srgbClr val="000000"/>
                </a:solidFill>
              </a:rPr>
              <a:t> (</a:t>
            </a:r>
            <a:r>
              <a:rPr lang="en-US" i="1" dirty="0" smtClean="0">
                <a:solidFill>
                  <a:srgbClr val="000000"/>
                </a:solidFill>
              </a:rPr>
              <a:t>c</a:t>
            </a:r>
            <a:r>
              <a:rPr lang="en-US" dirty="0" smtClean="0">
                <a:solidFill>
                  <a:srgbClr val="000000"/>
                </a:solidFill>
              </a:rPr>
              <a:t>), is actually the local extremum.</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Values </a:t>
            </a:r>
            <a:endParaRPr lang="en-US" dirty="0"/>
          </a:p>
        </p:txBody>
      </p:sp>
      <p:sp>
        <p:nvSpPr>
          <p:cNvPr id="4" name="Content Placeholder 3"/>
          <p:cNvSpPr>
            <a:spLocks noGrp="1"/>
          </p:cNvSpPr>
          <p:nvPr>
            <p:ph idx="1"/>
          </p:nvPr>
        </p:nvSpPr>
        <p:spPr>
          <a:xfrm>
            <a:off x="457200" y="1280160"/>
            <a:ext cx="8229600" cy="3111621"/>
          </a:xfrm>
          <a:solidFill>
            <a:srgbClr val="FFFFCC"/>
          </a:solidFill>
          <a:ln w="31750">
            <a:solidFill>
              <a:srgbClr val="000000"/>
            </a:solidFill>
          </a:ln>
        </p:spPr>
        <p:txBody>
          <a:bodyPr>
            <a:spAutoFit/>
          </a:bodyPr>
          <a:lstStyle/>
          <a:p>
            <a:pPr lvl="0" algn="ctr" eaLnBrk="0" fontAlgn="base" hangingPunct="0">
              <a:lnSpc>
                <a:spcPts val="3600"/>
              </a:lnSpc>
              <a:spcAft>
                <a:spcPct val="0"/>
              </a:spcAft>
              <a:defRPr/>
            </a:pPr>
            <a:r>
              <a:rPr lang="en-US" b="1" dirty="0" smtClean="0">
                <a:solidFill>
                  <a:srgbClr val="000000"/>
                </a:solidFill>
              </a:rPr>
              <a:t>Theorem of Local Extrema</a:t>
            </a:r>
          </a:p>
          <a:p>
            <a:pPr>
              <a:lnSpc>
                <a:spcPts val="3600"/>
              </a:lnSpc>
              <a:tabLst>
                <a:tab pos="463550" algn="l"/>
              </a:tabLst>
            </a:pPr>
            <a:r>
              <a:rPr lang="en-US" dirty="0" smtClean="0">
                <a:solidFill>
                  <a:srgbClr val="000000"/>
                </a:solidFill>
              </a:rPr>
              <a:t>If a function </a:t>
            </a:r>
            <a:r>
              <a:rPr lang="en-US" i="1" dirty="0" smtClean="0">
                <a:solidFill>
                  <a:srgbClr val="000000"/>
                </a:solidFill>
              </a:rPr>
              <a:t>f</a:t>
            </a:r>
            <a:r>
              <a:rPr lang="en-US" dirty="0" smtClean="0">
                <a:solidFill>
                  <a:srgbClr val="000000"/>
                </a:solidFill>
              </a:rPr>
              <a:t> is continuous on the interval (</a:t>
            </a:r>
            <a:r>
              <a:rPr lang="en-US" i="1" dirty="0" smtClean="0">
                <a:solidFill>
                  <a:srgbClr val="000000"/>
                </a:solidFill>
              </a:rPr>
              <a:t>a</a:t>
            </a:r>
            <a:r>
              <a:rPr lang="en-US" dirty="0" smtClean="0">
                <a:solidFill>
                  <a:srgbClr val="000000"/>
                </a:solidFill>
              </a:rPr>
              <a:t>, </a:t>
            </a:r>
            <a:r>
              <a:rPr lang="en-US" i="1" dirty="0" smtClean="0">
                <a:solidFill>
                  <a:srgbClr val="000000"/>
                </a:solidFill>
              </a:rPr>
              <a:t>b</a:t>
            </a:r>
            <a:r>
              <a:rPr lang="en-US" dirty="0" smtClean="0">
                <a:solidFill>
                  <a:srgbClr val="000000"/>
                </a:solidFill>
              </a:rPr>
              <a:t>) and </a:t>
            </a:r>
            <a:r>
              <a:rPr lang="en-US" i="1" dirty="0" smtClean="0">
                <a:solidFill>
                  <a:srgbClr val="000000"/>
                </a:solidFill>
              </a:rPr>
              <a:t>c</a:t>
            </a:r>
            <a:r>
              <a:rPr lang="en-US" dirty="0" smtClean="0">
                <a:solidFill>
                  <a:srgbClr val="000000"/>
                </a:solidFill>
              </a:rPr>
              <a:t> is in (</a:t>
            </a:r>
            <a:r>
              <a:rPr lang="en-US" i="1" dirty="0" smtClean="0">
                <a:solidFill>
                  <a:srgbClr val="000000"/>
                </a:solidFill>
              </a:rPr>
              <a:t>a</a:t>
            </a:r>
            <a:r>
              <a:rPr lang="en-US" dirty="0" smtClean="0">
                <a:solidFill>
                  <a:srgbClr val="000000"/>
                </a:solidFill>
              </a:rPr>
              <a:t>, </a:t>
            </a:r>
            <a:r>
              <a:rPr lang="en-US" i="1" dirty="0" smtClean="0">
                <a:solidFill>
                  <a:srgbClr val="000000"/>
                </a:solidFill>
              </a:rPr>
              <a:t>b</a:t>
            </a:r>
            <a:r>
              <a:rPr lang="en-US" dirty="0" smtClean="0">
                <a:solidFill>
                  <a:srgbClr val="000000"/>
                </a:solidFill>
              </a:rPr>
              <a:t>) and </a:t>
            </a:r>
            <a:r>
              <a:rPr lang="en-US" i="1" dirty="0" smtClean="0">
                <a:solidFill>
                  <a:srgbClr val="000000"/>
                </a:solidFill>
              </a:rPr>
              <a:t>f</a:t>
            </a:r>
            <a:r>
              <a:rPr lang="en-US" dirty="0" smtClean="0">
                <a:solidFill>
                  <a:srgbClr val="000000"/>
                </a:solidFill>
              </a:rPr>
              <a:t>(</a:t>
            </a:r>
            <a:r>
              <a:rPr lang="en-US" i="1" dirty="0" smtClean="0">
                <a:solidFill>
                  <a:srgbClr val="000000"/>
                </a:solidFill>
              </a:rPr>
              <a:t>c</a:t>
            </a:r>
            <a:r>
              <a:rPr lang="en-US" dirty="0" smtClean="0">
                <a:solidFill>
                  <a:srgbClr val="000000"/>
                </a:solidFill>
              </a:rPr>
              <a:t>) is either a local maximum or a local minimum, then</a:t>
            </a:r>
          </a:p>
          <a:p>
            <a:pPr>
              <a:lnSpc>
                <a:spcPts val="3600"/>
              </a:lnSpc>
              <a:tabLst>
                <a:tab pos="463550" algn="l"/>
              </a:tabLst>
            </a:pPr>
            <a:r>
              <a:rPr lang="en-US" b="1" dirty="0" smtClean="0">
                <a:solidFill>
                  <a:srgbClr val="000000"/>
                </a:solidFill>
              </a:rPr>
              <a:t>1.</a:t>
            </a:r>
            <a:r>
              <a:rPr lang="en-US" dirty="0" smtClean="0">
                <a:solidFill>
                  <a:srgbClr val="000000"/>
                </a:solidFill>
              </a:rPr>
              <a:t>	</a:t>
            </a:r>
            <a:r>
              <a:rPr lang="en-US" i="1" dirty="0" smtClean="0">
                <a:solidFill>
                  <a:srgbClr val="000000"/>
                </a:solidFill>
              </a:rPr>
              <a:t>f </a:t>
            </a:r>
            <a:r>
              <a:rPr lang="en-US" dirty="0" smtClean="0">
                <a:solidFill>
                  <a:srgbClr val="000000"/>
                </a:solidFill>
              </a:rPr>
              <a:t>′(</a:t>
            </a:r>
            <a:r>
              <a:rPr lang="en-US" i="1" dirty="0" smtClean="0">
                <a:solidFill>
                  <a:srgbClr val="000000"/>
                </a:solidFill>
              </a:rPr>
              <a:t>c</a:t>
            </a:r>
            <a:r>
              <a:rPr lang="en-US" dirty="0" smtClean="0">
                <a:solidFill>
                  <a:srgbClr val="000000"/>
                </a:solidFill>
              </a:rPr>
              <a:t>) = 0, or </a:t>
            </a:r>
          </a:p>
          <a:p>
            <a:pPr>
              <a:lnSpc>
                <a:spcPts val="3600"/>
              </a:lnSpc>
              <a:spcBef>
                <a:spcPts val="600"/>
              </a:spcBef>
              <a:tabLst>
                <a:tab pos="463550" algn="l"/>
              </a:tabLst>
            </a:pPr>
            <a:r>
              <a:rPr lang="en-US" b="1" dirty="0" smtClean="0">
                <a:solidFill>
                  <a:srgbClr val="000000"/>
                </a:solidFill>
              </a:rPr>
              <a:t>2.</a:t>
            </a:r>
            <a:r>
              <a:rPr lang="en-US" dirty="0" smtClean="0">
                <a:solidFill>
                  <a:srgbClr val="000000"/>
                </a:solidFill>
              </a:rPr>
              <a:t>	</a:t>
            </a:r>
            <a:r>
              <a:rPr lang="en-US" i="1" dirty="0" smtClean="0">
                <a:solidFill>
                  <a:srgbClr val="000000"/>
                </a:solidFill>
              </a:rPr>
              <a:t>f </a:t>
            </a:r>
            <a:r>
              <a:rPr lang="en-US" dirty="0" smtClean="0">
                <a:solidFill>
                  <a:srgbClr val="000000"/>
                </a:solidFill>
              </a:rPr>
              <a:t>′(</a:t>
            </a:r>
            <a:r>
              <a:rPr lang="en-US" i="1" dirty="0" smtClean="0">
                <a:solidFill>
                  <a:srgbClr val="000000"/>
                </a:solidFill>
              </a:rPr>
              <a:t>c</a:t>
            </a:r>
            <a:r>
              <a:rPr lang="en-US" dirty="0" smtClean="0">
                <a:solidFill>
                  <a:srgbClr val="000000"/>
                </a:solidFill>
              </a:rPr>
              <a:t>) does not exist.</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Values </a:t>
            </a:r>
            <a:endParaRPr lang="en-US" dirty="0"/>
          </a:p>
        </p:txBody>
      </p:sp>
      <p:sp>
        <p:nvSpPr>
          <p:cNvPr id="4" name="Content Placeholder 3"/>
          <p:cNvSpPr>
            <a:spLocks noGrp="1"/>
          </p:cNvSpPr>
          <p:nvPr>
            <p:ph idx="1"/>
          </p:nvPr>
        </p:nvSpPr>
        <p:spPr>
          <a:xfrm>
            <a:off x="457200" y="1280160"/>
            <a:ext cx="8229600" cy="2573012"/>
          </a:xfrm>
          <a:solidFill>
            <a:srgbClr val="FFFFCC"/>
          </a:solidFill>
          <a:ln w="28575">
            <a:solidFill>
              <a:srgbClr val="000000"/>
            </a:solidFill>
          </a:ln>
        </p:spPr>
        <p:txBody>
          <a:bodyPr>
            <a:spAutoFit/>
          </a:bodyPr>
          <a:lstStyle/>
          <a:p>
            <a:pPr lvl="0" algn="ctr" eaLnBrk="0" fontAlgn="base" hangingPunct="0">
              <a:lnSpc>
                <a:spcPts val="3600"/>
              </a:lnSpc>
              <a:spcAft>
                <a:spcPct val="0"/>
              </a:spcAft>
              <a:defRPr/>
            </a:pPr>
            <a:r>
              <a:rPr lang="en-US" b="1" dirty="0" smtClean="0">
                <a:solidFill>
                  <a:srgbClr val="000000"/>
                </a:solidFill>
              </a:rPr>
              <a:t>Critical Values</a:t>
            </a:r>
          </a:p>
          <a:p>
            <a:pPr>
              <a:lnSpc>
                <a:spcPts val="3600"/>
              </a:lnSpc>
              <a:tabLst>
                <a:tab pos="463550" algn="l"/>
              </a:tabLst>
            </a:pPr>
            <a:r>
              <a:rPr lang="en-US" dirty="0" smtClean="0">
                <a:solidFill>
                  <a:srgbClr val="000000"/>
                </a:solidFill>
              </a:rPr>
              <a:t>Critical values of </a:t>
            </a:r>
            <a:r>
              <a:rPr lang="en-US" i="1" dirty="0" smtClean="0">
                <a:solidFill>
                  <a:srgbClr val="000000"/>
                </a:solidFill>
              </a:rPr>
              <a:t>x</a:t>
            </a:r>
            <a:r>
              <a:rPr lang="en-US" dirty="0" smtClean="0">
                <a:solidFill>
                  <a:srgbClr val="000000"/>
                </a:solidFill>
              </a:rPr>
              <a:t> are those values </a:t>
            </a:r>
            <a:r>
              <a:rPr lang="en-US" i="1" dirty="0" smtClean="0">
                <a:solidFill>
                  <a:srgbClr val="000000"/>
                </a:solidFill>
              </a:rPr>
              <a:t>c</a:t>
            </a:r>
            <a:r>
              <a:rPr lang="en-US" dirty="0" smtClean="0">
                <a:solidFill>
                  <a:srgbClr val="000000"/>
                </a:solidFill>
              </a:rPr>
              <a:t> in the domain of </a:t>
            </a:r>
            <a:r>
              <a:rPr lang="en-US" i="1" dirty="0" smtClean="0">
                <a:solidFill>
                  <a:srgbClr val="000000"/>
                </a:solidFill>
              </a:rPr>
              <a:t>f</a:t>
            </a:r>
            <a:r>
              <a:rPr lang="en-US" dirty="0" smtClean="0">
                <a:solidFill>
                  <a:srgbClr val="000000"/>
                </a:solidFill>
              </a:rPr>
              <a:t> where </a:t>
            </a:r>
            <a:r>
              <a:rPr lang="en-US" i="1" dirty="0" smtClean="0">
                <a:solidFill>
                  <a:srgbClr val="000000"/>
                </a:solidFill>
              </a:rPr>
              <a:t>f </a:t>
            </a:r>
            <a:r>
              <a:rPr lang="en-US" dirty="0" smtClean="0">
                <a:solidFill>
                  <a:srgbClr val="000000"/>
                </a:solidFill>
              </a:rPr>
              <a:t>′(</a:t>
            </a:r>
            <a:r>
              <a:rPr lang="en-US" i="1" dirty="0" smtClean="0">
                <a:solidFill>
                  <a:srgbClr val="000000"/>
                </a:solidFill>
              </a:rPr>
              <a:t>c</a:t>
            </a:r>
            <a:r>
              <a:rPr lang="en-US" dirty="0" smtClean="0">
                <a:solidFill>
                  <a:srgbClr val="000000"/>
                </a:solidFill>
              </a:rPr>
              <a:t>) = 0 (indicating horizontal tangent lines) or </a:t>
            </a:r>
          </a:p>
          <a:p>
            <a:pPr>
              <a:lnSpc>
                <a:spcPts val="3600"/>
              </a:lnSpc>
              <a:tabLst>
                <a:tab pos="463550" algn="l"/>
              </a:tabLst>
            </a:pPr>
            <a:r>
              <a:rPr lang="en-US" i="1" dirty="0" smtClean="0">
                <a:solidFill>
                  <a:srgbClr val="000000"/>
                </a:solidFill>
              </a:rPr>
              <a:t>f </a:t>
            </a:r>
            <a:r>
              <a:rPr lang="en-US" dirty="0" smtClean="0">
                <a:solidFill>
                  <a:srgbClr val="000000"/>
                </a:solidFill>
              </a:rPr>
              <a:t>′(</a:t>
            </a:r>
            <a:r>
              <a:rPr lang="en-US" i="1" dirty="0" smtClean="0">
                <a:solidFill>
                  <a:srgbClr val="000000"/>
                </a:solidFill>
              </a:rPr>
              <a:t>c</a:t>
            </a:r>
            <a:r>
              <a:rPr lang="en-US" dirty="0" smtClean="0">
                <a:solidFill>
                  <a:srgbClr val="000000"/>
                </a:solidFill>
              </a:rPr>
              <a:t>) does not exist (indicating vertical tangent lines or sharp points).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Derivative Test</a:t>
            </a:r>
            <a:endParaRPr lang="en-US" dirty="0"/>
          </a:p>
        </p:txBody>
      </p:sp>
      <p:sp>
        <p:nvSpPr>
          <p:cNvPr id="4" name="Content Placeholder 2"/>
          <p:cNvSpPr txBox="1">
            <a:spLocks/>
          </p:cNvSpPr>
          <p:nvPr/>
        </p:nvSpPr>
        <p:spPr bwMode="auto">
          <a:xfrm>
            <a:off x="457200" y="1269355"/>
            <a:ext cx="8229600" cy="2693045"/>
          </a:xfrm>
          <a:prstGeom prst="rect">
            <a:avLst/>
          </a:pr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800" b="1" i="0" u="none" strike="noStrike" kern="1200" cap="none" spc="0" normalizeH="0" baseline="0" noProof="0" dirty="0" smtClean="0">
                <a:ln>
                  <a:noFill/>
                </a:ln>
                <a:solidFill>
                  <a:srgbClr val="000000"/>
                </a:solidFill>
                <a:effectLst/>
                <a:uLnTx/>
                <a:uFillTx/>
                <a:latin typeface="+mn-lt"/>
                <a:ea typeface="+mn-ea"/>
                <a:cs typeface="+mn-cs"/>
              </a:rPr>
              <a:t>The First Derivative Test for Local Extrema</a:t>
            </a:r>
          </a:p>
          <a:p>
            <a:pPr>
              <a:spcBef>
                <a:spcPts val="1800"/>
              </a:spcBef>
              <a:tabLst>
                <a:tab pos="463550" algn="l"/>
              </a:tabLst>
            </a:pPr>
            <a:r>
              <a:rPr lang="en-US" sz="2800" dirty="0" smtClean="0">
                <a:solidFill>
                  <a:srgbClr val="000000"/>
                </a:solidFill>
              </a:rPr>
              <a:t>To determine the local extrema for a nonconstant function </a:t>
            </a:r>
            <a:r>
              <a:rPr lang="en-US" sz="2800" i="1" dirty="0" smtClean="0">
                <a:solidFill>
                  <a:srgbClr val="000000"/>
                </a:solidFill>
              </a:rPr>
              <a:t>f</a:t>
            </a:r>
            <a:r>
              <a:rPr lang="en-US" sz="2800" dirty="0" smtClean="0">
                <a:solidFill>
                  <a:srgbClr val="000000"/>
                </a:solidFill>
              </a:rPr>
              <a:t> continuous on the interval (</a:t>
            </a:r>
            <a:r>
              <a:rPr lang="en-US" sz="2800" i="1" dirty="0" smtClean="0">
                <a:solidFill>
                  <a:srgbClr val="000000"/>
                </a:solidFill>
              </a:rPr>
              <a:t>a</a:t>
            </a:r>
            <a:r>
              <a:rPr lang="en-US" sz="2800" dirty="0" smtClean="0">
                <a:solidFill>
                  <a:srgbClr val="000000"/>
                </a:solidFill>
              </a:rPr>
              <a:t>, </a:t>
            </a:r>
            <a:r>
              <a:rPr lang="en-US" sz="2800" i="1" dirty="0" smtClean="0">
                <a:solidFill>
                  <a:srgbClr val="000000"/>
                </a:solidFill>
              </a:rPr>
              <a:t>b</a:t>
            </a:r>
            <a:r>
              <a:rPr lang="en-US" sz="2800" dirty="0" smtClean="0">
                <a:solidFill>
                  <a:srgbClr val="000000"/>
                </a:solidFill>
              </a:rPr>
              <a:t>):</a:t>
            </a:r>
          </a:p>
          <a:p>
            <a:pPr indent="4763">
              <a:lnSpc>
                <a:spcPct val="150000"/>
              </a:lnSpc>
              <a:tabLst>
                <a:tab pos="463550" algn="l"/>
              </a:tabLst>
            </a:pPr>
            <a:r>
              <a:rPr lang="en-US" sz="2800" b="1" dirty="0" smtClean="0">
                <a:solidFill>
                  <a:srgbClr val="000000"/>
                </a:solidFill>
              </a:rPr>
              <a:t>1.</a:t>
            </a:r>
            <a:r>
              <a:rPr lang="en-US" sz="2800" dirty="0" smtClean="0">
                <a:solidFill>
                  <a:srgbClr val="000000"/>
                </a:solidFill>
              </a:rPr>
              <a:t>	Find the critical values, </a:t>
            </a:r>
            <a:r>
              <a:rPr lang="en-US" sz="2800" i="1" dirty="0" smtClean="0">
                <a:solidFill>
                  <a:srgbClr val="000000"/>
                </a:solidFill>
              </a:rPr>
              <a:t>x</a:t>
            </a:r>
            <a:r>
              <a:rPr lang="en-US" sz="2800" dirty="0" smtClean="0">
                <a:solidFill>
                  <a:srgbClr val="000000"/>
                </a:solidFill>
              </a:rPr>
              <a:t>-values </a:t>
            </a:r>
            <a:r>
              <a:rPr lang="en-US" sz="2800" i="1" dirty="0" smtClean="0">
                <a:solidFill>
                  <a:srgbClr val="000000"/>
                </a:solidFill>
              </a:rPr>
              <a:t>c</a:t>
            </a:r>
            <a:r>
              <a:rPr lang="en-US" sz="2800" dirty="0" smtClean="0">
                <a:solidFill>
                  <a:srgbClr val="000000"/>
                </a:solidFill>
              </a:rPr>
              <a:t> in (</a:t>
            </a:r>
            <a:r>
              <a:rPr lang="en-US" sz="2800" i="1" dirty="0" smtClean="0">
                <a:solidFill>
                  <a:srgbClr val="000000"/>
                </a:solidFill>
              </a:rPr>
              <a:t>a</a:t>
            </a:r>
            <a:r>
              <a:rPr lang="en-US" sz="2800" dirty="0" smtClean="0">
                <a:solidFill>
                  <a:srgbClr val="000000"/>
                </a:solidFill>
              </a:rPr>
              <a:t>, </a:t>
            </a:r>
            <a:r>
              <a:rPr lang="en-US" sz="2800" i="1" dirty="0" smtClean="0">
                <a:solidFill>
                  <a:srgbClr val="000000"/>
                </a:solidFill>
              </a:rPr>
              <a:t>b</a:t>
            </a:r>
            <a:r>
              <a:rPr lang="en-US" sz="2800" dirty="0" smtClean="0">
                <a:solidFill>
                  <a:srgbClr val="000000"/>
                </a:solidFill>
              </a:rPr>
              <a:t>) such that </a:t>
            </a:r>
          </a:p>
          <a:p>
            <a:pPr indent="4763">
              <a:tabLst>
                <a:tab pos="463550" algn="l"/>
              </a:tabLst>
            </a:pPr>
            <a:r>
              <a:rPr lang="en-US" sz="2800" dirty="0" smtClean="0">
                <a:solidFill>
                  <a:srgbClr val="000000"/>
                </a:solidFill>
              </a:rPr>
              <a:t>	</a:t>
            </a:r>
            <a:r>
              <a:rPr lang="en-US" sz="2800" i="1" dirty="0" smtClean="0">
                <a:solidFill>
                  <a:srgbClr val="000000"/>
                </a:solidFill>
              </a:rPr>
              <a:t>f </a:t>
            </a:r>
            <a:r>
              <a:rPr lang="en-US" sz="2800" dirty="0" smtClean="0">
                <a:solidFill>
                  <a:srgbClr val="000000"/>
                </a:solidFill>
              </a:rPr>
              <a:t>′(</a:t>
            </a:r>
            <a:r>
              <a:rPr lang="en-US" sz="2800" i="1" dirty="0" smtClean="0">
                <a:solidFill>
                  <a:srgbClr val="000000"/>
                </a:solidFill>
              </a:rPr>
              <a:t>c</a:t>
            </a:r>
            <a:r>
              <a:rPr lang="en-US" sz="2800" dirty="0" smtClean="0">
                <a:solidFill>
                  <a:srgbClr val="000000"/>
                </a:solidFill>
              </a:rPr>
              <a:t>) = 0 or </a:t>
            </a:r>
            <a:r>
              <a:rPr lang="en-US" sz="2800" i="1" dirty="0" smtClean="0">
                <a:solidFill>
                  <a:srgbClr val="000000"/>
                </a:solidFill>
              </a:rPr>
              <a:t>f </a:t>
            </a:r>
            <a:r>
              <a:rPr lang="en-US" sz="2800" dirty="0" smtClean="0">
                <a:solidFill>
                  <a:srgbClr val="000000"/>
                </a:solidFill>
              </a:rPr>
              <a:t>′(</a:t>
            </a:r>
            <a:r>
              <a:rPr lang="en-US" sz="2800" i="1" dirty="0" smtClean="0">
                <a:solidFill>
                  <a:srgbClr val="000000"/>
                </a:solidFill>
              </a:rPr>
              <a:t>c</a:t>
            </a:r>
            <a:r>
              <a:rPr lang="en-US" sz="2800" dirty="0" smtClean="0">
                <a:solidFill>
                  <a:srgbClr val="000000"/>
                </a:solidFill>
              </a:rPr>
              <a:t>) is undefined.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Derivative Test</a:t>
            </a:r>
            <a:endParaRPr lang="en-US" dirty="0"/>
          </a:p>
        </p:txBody>
      </p:sp>
      <p:sp>
        <p:nvSpPr>
          <p:cNvPr id="4" name="Content Placeholder 2"/>
          <p:cNvSpPr txBox="1">
            <a:spLocks/>
          </p:cNvSpPr>
          <p:nvPr/>
        </p:nvSpPr>
        <p:spPr bwMode="auto">
          <a:xfrm>
            <a:off x="457200" y="1250752"/>
            <a:ext cx="8229600" cy="4339650"/>
          </a:xfrm>
          <a:prstGeom prst="rect">
            <a:avLst/>
          </a:pr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800" b="1" i="0" u="none" strike="noStrike" kern="1200" cap="none" spc="0" normalizeH="0" baseline="0" noProof="0" dirty="0" smtClean="0">
                <a:ln>
                  <a:noFill/>
                </a:ln>
                <a:solidFill>
                  <a:srgbClr val="000000"/>
                </a:solidFill>
                <a:effectLst/>
                <a:uLnTx/>
                <a:uFillTx/>
                <a:latin typeface="+mn-lt"/>
                <a:ea typeface="+mn-ea"/>
                <a:cs typeface="+mn-cs"/>
              </a:rPr>
              <a:t>The First Derivative Test for Local Extrema (cont.)</a:t>
            </a:r>
          </a:p>
          <a:p>
            <a:pPr>
              <a:tabLst>
                <a:tab pos="463550" algn="l"/>
                <a:tab pos="914400" algn="l"/>
              </a:tabLst>
            </a:pPr>
            <a:r>
              <a:rPr lang="en-US" sz="2800" b="1" dirty="0">
                <a:solidFill>
                  <a:srgbClr val="000000"/>
                </a:solidFill>
              </a:rPr>
              <a:t>2.</a:t>
            </a:r>
            <a:r>
              <a:rPr lang="en-US" sz="2800" dirty="0">
                <a:solidFill>
                  <a:srgbClr val="000000"/>
                </a:solidFill>
              </a:rPr>
              <a:t>	Draw an analysis line, and mark all critical </a:t>
            </a:r>
            <a:r>
              <a:rPr lang="en-US" sz="2800" i="1" dirty="0">
                <a:solidFill>
                  <a:srgbClr val="000000"/>
                </a:solidFill>
              </a:rPr>
              <a:t>x</a:t>
            </a:r>
            <a:r>
              <a:rPr lang="en-US" sz="2800" dirty="0">
                <a:solidFill>
                  <a:srgbClr val="000000"/>
                </a:solidFill>
              </a:rPr>
              <a:t>-values 	on it. Check the sign of </a:t>
            </a:r>
            <a:r>
              <a:rPr lang="en-US" sz="2800" i="1" dirty="0">
                <a:solidFill>
                  <a:srgbClr val="000000"/>
                </a:solidFill>
              </a:rPr>
              <a:t>f </a:t>
            </a:r>
            <a:r>
              <a:rPr lang="en-US" sz="2800" dirty="0">
                <a:solidFill>
                  <a:srgbClr val="000000"/>
                </a:solidFill>
              </a:rPr>
              <a:t>′(</a:t>
            </a:r>
            <a:r>
              <a:rPr lang="en-US" sz="2800" i="1" dirty="0">
                <a:solidFill>
                  <a:srgbClr val="000000"/>
                </a:solidFill>
              </a:rPr>
              <a:t>x</a:t>
            </a:r>
            <a:r>
              <a:rPr lang="en-US" sz="2800" dirty="0">
                <a:solidFill>
                  <a:srgbClr val="000000"/>
                </a:solidFill>
              </a:rPr>
              <a:t>) on each side of </a:t>
            </a:r>
            <a:r>
              <a:rPr lang="en-US" sz="2800" i="1" dirty="0">
                <a:solidFill>
                  <a:srgbClr val="000000"/>
                </a:solidFill>
              </a:rPr>
              <a:t>x</a:t>
            </a:r>
            <a:r>
              <a:rPr lang="en-US" sz="2800" dirty="0">
                <a:solidFill>
                  <a:srgbClr val="000000"/>
                </a:solidFill>
              </a:rPr>
              <a:t> = </a:t>
            </a:r>
            <a:r>
              <a:rPr lang="en-US" sz="2800" i="1" dirty="0">
                <a:solidFill>
                  <a:srgbClr val="000000"/>
                </a:solidFill>
              </a:rPr>
              <a:t>c</a:t>
            </a:r>
            <a:r>
              <a:rPr lang="en-US" sz="2800" dirty="0">
                <a:solidFill>
                  <a:srgbClr val="000000"/>
                </a:solidFill>
              </a:rPr>
              <a:t>. If 	the sign changes, </a:t>
            </a:r>
          </a:p>
          <a:p>
            <a:pPr>
              <a:lnSpc>
                <a:spcPct val="150000"/>
              </a:lnSpc>
              <a:tabLst>
                <a:tab pos="463550" algn="l"/>
                <a:tab pos="914400" algn="l"/>
              </a:tabLst>
            </a:pPr>
            <a:r>
              <a:rPr lang="en-US" sz="2800" dirty="0" smtClean="0">
                <a:solidFill>
                  <a:srgbClr val="000000"/>
                </a:solidFill>
              </a:rPr>
              <a:t>	</a:t>
            </a:r>
            <a:r>
              <a:rPr lang="en-US" sz="2800" b="1" dirty="0" smtClean="0">
                <a:solidFill>
                  <a:srgbClr val="000000"/>
                </a:solidFill>
              </a:rPr>
              <a:t>i.</a:t>
            </a:r>
            <a:r>
              <a:rPr lang="en-US" sz="2800" dirty="0" smtClean="0">
                <a:solidFill>
                  <a:srgbClr val="000000"/>
                </a:solidFill>
              </a:rPr>
              <a:t>	from + to −, then </a:t>
            </a:r>
            <a:r>
              <a:rPr lang="en-US" sz="2800" i="1" dirty="0" smtClean="0">
                <a:solidFill>
                  <a:srgbClr val="000000"/>
                </a:solidFill>
              </a:rPr>
              <a:t>f</a:t>
            </a:r>
            <a:r>
              <a:rPr lang="en-US" sz="2800" dirty="0" smtClean="0">
                <a:solidFill>
                  <a:srgbClr val="000000"/>
                </a:solidFill>
              </a:rPr>
              <a:t>(</a:t>
            </a:r>
            <a:r>
              <a:rPr lang="en-US" sz="2800" i="1" dirty="0" smtClean="0">
                <a:solidFill>
                  <a:srgbClr val="000000"/>
                </a:solidFill>
              </a:rPr>
              <a:t>c</a:t>
            </a:r>
            <a:r>
              <a:rPr lang="en-US" sz="2800" dirty="0" smtClean="0">
                <a:solidFill>
                  <a:srgbClr val="000000"/>
                </a:solidFill>
              </a:rPr>
              <a:t>) is a local maximum.</a:t>
            </a:r>
          </a:p>
          <a:p>
            <a:pPr>
              <a:tabLst>
                <a:tab pos="463550" algn="l"/>
                <a:tab pos="914400" algn="l"/>
              </a:tabLst>
            </a:pPr>
            <a:r>
              <a:rPr lang="en-US" sz="2800" dirty="0" smtClean="0">
                <a:solidFill>
                  <a:srgbClr val="000000"/>
                </a:solidFill>
              </a:rPr>
              <a:t>	</a:t>
            </a:r>
            <a:r>
              <a:rPr lang="en-US" sz="2800" b="1" dirty="0" smtClean="0">
                <a:solidFill>
                  <a:srgbClr val="000000"/>
                </a:solidFill>
              </a:rPr>
              <a:t>ii.</a:t>
            </a:r>
            <a:r>
              <a:rPr lang="en-US" sz="2800" dirty="0" smtClean="0">
                <a:solidFill>
                  <a:srgbClr val="000000"/>
                </a:solidFill>
              </a:rPr>
              <a:t>	from – to +, then </a:t>
            </a:r>
            <a:r>
              <a:rPr lang="en-US" sz="2800" i="1" dirty="0" smtClean="0">
                <a:solidFill>
                  <a:srgbClr val="000000"/>
                </a:solidFill>
              </a:rPr>
              <a:t>f</a:t>
            </a:r>
            <a:r>
              <a:rPr lang="en-US" sz="2800" dirty="0" smtClean="0">
                <a:solidFill>
                  <a:srgbClr val="000000"/>
                </a:solidFill>
              </a:rPr>
              <a:t>(</a:t>
            </a:r>
            <a:r>
              <a:rPr lang="en-US" sz="2800" i="1" dirty="0" smtClean="0">
                <a:solidFill>
                  <a:srgbClr val="000000"/>
                </a:solidFill>
              </a:rPr>
              <a:t>c</a:t>
            </a:r>
            <a:r>
              <a:rPr lang="en-US" sz="2800" dirty="0" smtClean="0">
                <a:solidFill>
                  <a:srgbClr val="000000"/>
                </a:solidFill>
              </a:rPr>
              <a:t>) is a local minimum.</a:t>
            </a:r>
          </a:p>
          <a:p>
            <a:pPr>
              <a:spcBef>
                <a:spcPts val="1200"/>
              </a:spcBef>
              <a:tabLst>
                <a:tab pos="463550" algn="l"/>
              </a:tabLst>
            </a:pPr>
            <a:r>
              <a:rPr lang="en-US" sz="2800" b="1" dirty="0" smtClean="0">
                <a:solidFill>
                  <a:srgbClr val="000000"/>
                </a:solidFill>
              </a:rPr>
              <a:t>3.</a:t>
            </a:r>
            <a:r>
              <a:rPr lang="en-US" sz="2800" dirty="0" smtClean="0">
                <a:solidFill>
                  <a:srgbClr val="000000"/>
                </a:solidFill>
              </a:rPr>
              <a:t>	If there is no sign change for </a:t>
            </a:r>
            <a:r>
              <a:rPr lang="en-US" sz="2800" i="1" dirty="0" smtClean="0">
                <a:solidFill>
                  <a:srgbClr val="000000"/>
                </a:solidFill>
              </a:rPr>
              <a:t>f</a:t>
            </a:r>
            <a:r>
              <a:rPr lang="en-US" sz="2800" dirty="0" smtClean="0">
                <a:solidFill>
                  <a:srgbClr val="000000"/>
                </a:solidFill>
              </a:rPr>
              <a:t>′(</a:t>
            </a:r>
            <a:r>
              <a:rPr lang="en-US" sz="2800" i="1" dirty="0" smtClean="0">
                <a:solidFill>
                  <a:srgbClr val="000000"/>
                </a:solidFill>
              </a:rPr>
              <a:t>x</a:t>
            </a:r>
            <a:r>
              <a:rPr lang="en-US" sz="2800" dirty="0" smtClean="0">
                <a:solidFill>
                  <a:srgbClr val="000000"/>
                </a:solidFill>
              </a:rPr>
              <a:t>) from the left side 	of </a:t>
            </a:r>
            <a:r>
              <a:rPr lang="en-US" sz="2800" i="1" dirty="0" smtClean="0">
                <a:solidFill>
                  <a:srgbClr val="000000"/>
                </a:solidFill>
              </a:rPr>
              <a:t>x</a:t>
            </a:r>
            <a:r>
              <a:rPr lang="en-US" sz="2800" dirty="0" smtClean="0">
                <a:solidFill>
                  <a:srgbClr val="000000"/>
                </a:solidFill>
              </a:rPr>
              <a:t> =</a:t>
            </a:r>
            <a:r>
              <a:rPr lang="en-US" sz="2800" i="1" dirty="0" smtClean="0">
                <a:solidFill>
                  <a:srgbClr val="000000"/>
                </a:solidFill>
              </a:rPr>
              <a:t> c </a:t>
            </a:r>
            <a:r>
              <a:rPr lang="en-US" sz="2800" dirty="0" smtClean="0">
                <a:solidFill>
                  <a:srgbClr val="000000"/>
                </a:solidFill>
              </a:rPr>
              <a:t>to the right side, then </a:t>
            </a:r>
            <a:r>
              <a:rPr lang="en-US" sz="2800" i="1" dirty="0" smtClean="0">
                <a:solidFill>
                  <a:srgbClr val="000000"/>
                </a:solidFill>
              </a:rPr>
              <a:t>f</a:t>
            </a:r>
            <a:r>
              <a:rPr lang="en-US" sz="2800" dirty="0" smtClean="0">
                <a:solidFill>
                  <a:srgbClr val="000000"/>
                </a:solidFill>
              </a:rPr>
              <a:t>(</a:t>
            </a:r>
            <a:r>
              <a:rPr lang="en-US" sz="2800" i="1" dirty="0" smtClean="0">
                <a:solidFill>
                  <a:srgbClr val="000000"/>
                </a:solidFill>
              </a:rPr>
              <a:t>c</a:t>
            </a:r>
            <a:r>
              <a:rPr lang="en-US" sz="2800" dirty="0" smtClean="0">
                <a:solidFill>
                  <a:srgbClr val="000000"/>
                </a:solidFill>
              </a:rPr>
              <a:t>) is not a local 	extremum.</a:t>
            </a:r>
            <a:endParaRPr kumimoji="0" lang="en-US" sz="2800" u="none" strike="noStrike" kern="1200" cap="none" spc="0" normalizeH="0" baseline="0" noProof="0" dirty="0" smtClean="0">
              <a:ln>
                <a:noFill/>
              </a:ln>
              <a:solidFill>
                <a:srgbClr val="00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 Using the First Derivative Test</a:t>
            </a:r>
            <a:endParaRPr lang="en-US" dirty="0"/>
          </a:p>
        </p:txBody>
      </p:sp>
      <p:sp>
        <p:nvSpPr>
          <p:cNvPr id="3" name="Content Placeholder 2"/>
          <p:cNvSpPr>
            <a:spLocks noGrp="1"/>
          </p:cNvSpPr>
          <p:nvPr>
            <p:ph idx="1"/>
          </p:nvPr>
        </p:nvSpPr>
        <p:spPr/>
        <p:txBody>
          <a:bodyPr/>
          <a:lstStyle/>
          <a:p>
            <a:r>
              <a:rPr lang="en-US" dirty="0" smtClean="0"/>
              <a:t>Let </a:t>
            </a:r>
          </a:p>
          <a:p>
            <a:pPr>
              <a:lnSpc>
                <a:spcPct val="150000"/>
              </a:lnSpc>
              <a:tabLst>
                <a:tab pos="463550" algn="l"/>
              </a:tabLst>
            </a:pPr>
            <a:r>
              <a:rPr lang="en-US" b="1" dirty="0" smtClean="0"/>
              <a:t>a.</a:t>
            </a:r>
            <a:r>
              <a:rPr lang="en-US" dirty="0" smtClean="0"/>
              <a:t>	Find the critical values of </a:t>
            </a:r>
            <a:r>
              <a:rPr lang="en-US" i="1" dirty="0" smtClean="0"/>
              <a:t>f.</a:t>
            </a:r>
          </a:p>
          <a:p>
            <a:pPr marL="457200" indent="-457200"/>
            <a:r>
              <a:rPr lang="en-US" b="1" dirty="0" smtClean="0"/>
              <a:t>b.</a:t>
            </a:r>
            <a:r>
              <a:rPr lang="en-US" dirty="0" smtClean="0"/>
              <a:t>	Use the First Derivative Test to find any local extrema. </a:t>
            </a:r>
          </a:p>
          <a:p>
            <a:pPr marL="457200" indent="-457200"/>
            <a:r>
              <a:rPr lang="en-US" b="1" dirty="0" smtClean="0"/>
              <a:t>c.</a:t>
            </a:r>
            <a:r>
              <a:rPr lang="en-US" dirty="0" smtClean="0"/>
              <a:t>	Sketch the graph of </a:t>
            </a:r>
            <a:r>
              <a:rPr lang="en-US" i="1" dirty="0" smtClean="0"/>
              <a:t>f.</a:t>
            </a:r>
          </a:p>
          <a:p>
            <a:pPr>
              <a:tabLst>
                <a:tab pos="463550" algn="l"/>
              </a:tabLst>
            </a:pPr>
            <a:r>
              <a:rPr lang="en-US" b="1" dirty="0" smtClean="0"/>
              <a:t>Solutions: </a:t>
            </a:r>
          </a:p>
          <a:p>
            <a:pPr>
              <a:lnSpc>
                <a:spcPct val="150000"/>
              </a:lnSpc>
              <a:tabLst>
                <a:tab pos="463550" algn="l"/>
              </a:tabLst>
            </a:pPr>
            <a:endParaRPr lang="en-US" b="1" dirty="0" smtClean="0"/>
          </a:p>
          <a:p>
            <a:pPr>
              <a:tabLst>
                <a:tab pos="463550" algn="l"/>
              </a:tabLst>
            </a:pPr>
            <a:endParaRPr lang="en-US" dirty="0" smtClean="0"/>
          </a:p>
        </p:txBody>
      </p:sp>
      <p:graphicFrame>
        <p:nvGraphicFramePr>
          <p:cNvPr id="375810" name="Object 2"/>
          <p:cNvGraphicFramePr>
            <a:graphicFrameLocks noChangeAspect="1"/>
          </p:cNvGraphicFramePr>
          <p:nvPr>
            <p:extLst>
              <p:ext uri="{D42A27DB-BD31-4B8C-83A1-F6EECF244321}">
                <p14:modId xmlns:p14="http://schemas.microsoft.com/office/powerpoint/2010/main" val="2604952346"/>
              </p:ext>
            </p:extLst>
          </p:nvPr>
        </p:nvGraphicFramePr>
        <p:xfrm>
          <a:off x="1073150" y="1143000"/>
          <a:ext cx="3708400" cy="838200"/>
        </p:xfrm>
        <a:graphic>
          <a:graphicData uri="http://schemas.openxmlformats.org/presentationml/2006/ole">
            <mc:AlternateContent xmlns:mc="http://schemas.openxmlformats.org/markup-compatibility/2006">
              <mc:Choice xmlns:v="urn:schemas-microsoft-com:vml" Requires="v">
                <p:oleObj spid="_x0000_s13323" name="Equation" r:id="rId3" imgW="3708360" imgH="838080" progId="Equation.DSMT4">
                  <p:embed/>
                </p:oleObj>
              </mc:Choice>
              <mc:Fallback>
                <p:oleObj name="Equation" r:id="rId3" imgW="3708360" imgH="838080" progId="Equation.DSMT4">
                  <p:embed/>
                  <p:pic>
                    <p:nvPicPr>
                      <p:cNvPr id="0" name="Object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150" y="1143000"/>
                        <a:ext cx="3708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5486400" y="4705290"/>
            <a:ext cx="2925160" cy="400110"/>
          </a:xfrm>
          <a:prstGeom prst="rect">
            <a:avLst/>
          </a:prstGeom>
        </p:spPr>
        <p:txBody>
          <a:bodyPr wrap="none">
            <a:spAutoFit/>
          </a:bodyPr>
          <a:lstStyle/>
          <a:p>
            <a:r>
              <a:rPr lang="en-US" sz="2000" dirty="0" smtClean="0">
                <a:solidFill>
                  <a:srgbClr val="008080"/>
                </a:solidFill>
              </a:rPr>
              <a:t>Find the derivative of </a:t>
            </a:r>
            <a:r>
              <a:rPr lang="en-US" sz="2000" i="1" dirty="0" smtClean="0">
                <a:solidFill>
                  <a:srgbClr val="008080"/>
                </a:solidFill>
              </a:rPr>
              <a:t>f</a:t>
            </a:r>
            <a:r>
              <a:rPr lang="en-US" sz="2000" dirty="0" smtClean="0">
                <a:solidFill>
                  <a:srgbClr val="008080"/>
                </a:solidFill>
              </a:rPr>
              <a:t>(</a:t>
            </a:r>
            <a:r>
              <a:rPr lang="en-US" sz="2000" i="1" dirty="0" smtClean="0">
                <a:solidFill>
                  <a:srgbClr val="008080"/>
                </a:solidFill>
              </a:rPr>
              <a:t>x</a:t>
            </a:r>
            <a:r>
              <a:rPr lang="en-US" sz="2000" dirty="0" smtClean="0">
                <a:solidFill>
                  <a:srgbClr val="008080"/>
                </a:solidFill>
              </a:rPr>
              <a:t>)</a:t>
            </a:r>
            <a:r>
              <a:rPr lang="en-US" sz="2000" i="1" dirty="0" smtClean="0">
                <a:solidFill>
                  <a:srgbClr val="008080"/>
                </a:solidFill>
              </a:rPr>
              <a:t>.</a:t>
            </a:r>
            <a:endParaRPr lang="en-US" sz="2000" dirty="0">
              <a:solidFill>
                <a:srgbClr val="008080"/>
              </a:solidFill>
            </a:endParaRPr>
          </a:p>
        </p:txBody>
      </p:sp>
      <p:graphicFrame>
        <p:nvGraphicFramePr>
          <p:cNvPr id="13316" name="Object 4"/>
          <p:cNvGraphicFramePr>
            <a:graphicFrameLocks noChangeAspect="1"/>
          </p:cNvGraphicFramePr>
          <p:nvPr/>
        </p:nvGraphicFramePr>
        <p:xfrm>
          <a:off x="533400" y="4680156"/>
          <a:ext cx="1282700" cy="469900"/>
        </p:xfrm>
        <a:graphic>
          <a:graphicData uri="http://schemas.openxmlformats.org/presentationml/2006/ole">
            <mc:AlternateContent xmlns:mc="http://schemas.openxmlformats.org/markup-compatibility/2006">
              <mc:Choice xmlns:v="urn:schemas-microsoft-com:vml" Requires="v">
                <p:oleObj spid="_x0000_s13324" name="Equation" r:id="rId5" imgW="1282680" imgH="469800" progId="Equation.DSMT4">
                  <p:embed/>
                </p:oleObj>
              </mc:Choice>
              <mc:Fallback>
                <p:oleObj name="Equation" r:id="rId5" imgW="1282680" imgH="4698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680156"/>
                        <a:ext cx="1282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7" name="Object 5"/>
          <p:cNvGraphicFramePr>
            <a:graphicFrameLocks noChangeAspect="1"/>
          </p:cNvGraphicFramePr>
          <p:nvPr/>
        </p:nvGraphicFramePr>
        <p:xfrm>
          <a:off x="1843548" y="4498054"/>
          <a:ext cx="2578100" cy="838200"/>
        </p:xfrm>
        <a:graphic>
          <a:graphicData uri="http://schemas.openxmlformats.org/presentationml/2006/ole">
            <mc:AlternateContent xmlns:mc="http://schemas.openxmlformats.org/markup-compatibility/2006">
              <mc:Choice xmlns:v="urn:schemas-microsoft-com:vml" Requires="v">
                <p:oleObj spid="_x0000_s13325" name="Equation" r:id="rId7" imgW="2577960" imgH="838080" progId="Equation.DSMT4">
                  <p:embed/>
                </p:oleObj>
              </mc:Choice>
              <mc:Fallback>
                <p:oleObj name="Equation" r:id="rId7" imgW="257796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3548" y="4498054"/>
                        <a:ext cx="2578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8" name="Object 6"/>
          <p:cNvGraphicFramePr>
            <a:graphicFrameLocks noChangeAspect="1"/>
          </p:cNvGraphicFramePr>
          <p:nvPr/>
        </p:nvGraphicFramePr>
        <p:xfrm>
          <a:off x="1843548" y="5518356"/>
          <a:ext cx="1993900" cy="381000"/>
        </p:xfrm>
        <a:graphic>
          <a:graphicData uri="http://schemas.openxmlformats.org/presentationml/2006/ole">
            <mc:AlternateContent xmlns:mc="http://schemas.openxmlformats.org/markup-compatibility/2006">
              <mc:Choice xmlns:v="urn:schemas-microsoft-com:vml" Requires="v">
                <p:oleObj spid="_x0000_s13326" name="Equation" r:id="rId9" imgW="1993680" imgH="380880" progId="Equation.DSMT4">
                  <p:embed/>
                </p:oleObj>
              </mc:Choice>
              <mc:Fallback>
                <p:oleObj name="Equation" r:id="rId9" imgW="1993680" imgH="3808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43548" y="5518356"/>
                        <a:ext cx="19939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1" name="Straight Connector 10"/>
          <p:cNvCxnSpPr/>
          <p:nvPr/>
        </p:nvCxnSpPr>
        <p:spPr>
          <a:xfrm rot="5400000">
            <a:off x="2628900" y="4762500"/>
            <a:ext cx="4572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2324100" y="5067300"/>
            <a:ext cx="3048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 Using the First Derivative Test (cont.)</a:t>
            </a:r>
            <a:endParaRPr lang="en-US" dirty="0"/>
          </a:p>
        </p:txBody>
      </p:sp>
      <p:sp>
        <p:nvSpPr>
          <p:cNvPr id="3" name="Content Placeholder 2"/>
          <p:cNvSpPr>
            <a:spLocks noGrp="1"/>
          </p:cNvSpPr>
          <p:nvPr>
            <p:ph idx="1"/>
          </p:nvPr>
        </p:nvSpPr>
        <p:spPr/>
        <p:txBody>
          <a:bodyPr/>
          <a:lstStyle/>
          <a:p>
            <a:r>
              <a:rPr lang="en-US" dirty="0" smtClean="0"/>
              <a:t>Set </a:t>
            </a:r>
            <a:r>
              <a:rPr lang="en-US" i="1" dirty="0" smtClean="0"/>
              <a:t>f </a:t>
            </a:r>
            <a:r>
              <a:rPr lang="en-US" dirty="0" smtClean="0"/>
              <a:t>′(</a:t>
            </a:r>
            <a:r>
              <a:rPr lang="en-US" i="1" dirty="0" smtClean="0"/>
              <a:t>x</a:t>
            </a:r>
            <a:r>
              <a:rPr lang="en-US" dirty="0" smtClean="0"/>
              <a:t>) = 0 to find the critical values. </a:t>
            </a:r>
          </a:p>
          <a:p>
            <a:endParaRPr lang="en-US" dirty="0" smtClean="0"/>
          </a:p>
          <a:p>
            <a:pPr>
              <a:lnSpc>
                <a:spcPct val="200000"/>
              </a:lnSpc>
            </a:pPr>
            <a:endParaRPr lang="en-US" dirty="0" smtClean="0"/>
          </a:p>
          <a:p>
            <a:endParaRPr lang="en-US" dirty="0" smtClean="0"/>
          </a:p>
          <a:p>
            <a:endParaRPr lang="en-US" dirty="0" smtClean="0"/>
          </a:p>
          <a:p>
            <a:pPr>
              <a:lnSpc>
                <a:spcPct val="150000"/>
              </a:lnSpc>
            </a:pPr>
            <a:r>
              <a:rPr lang="en-US" dirty="0" smtClean="0"/>
              <a:t>Thus the critical values are </a:t>
            </a:r>
            <a:r>
              <a:rPr lang="en-US" i="1" dirty="0" smtClean="0">
                <a:solidFill>
                  <a:srgbClr val="FF0000"/>
                </a:solidFill>
              </a:rPr>
              <a:t>x</a:t>
            </a:r>
            <a:r>
              <a:rPr lang="en-US" dirty="0" smtClean="0">
                <a:solidFill>
                  <a:srgbClr val="FF0000"/>
                </a:solidFill>
              </a:rPr>
              <a:t> =</a:t>
            </a:r>
            <a:r>
              <a:rPr lang="en-US" dirty="0" smtClean="0"/>
              <a:t> </a:t>
            </a:r>
            <a:r>
              <a:rPr lang="en-US" dirty="0" smtClean="0">
                <a:solidFill>
                  <a:srgbClr val="FF0000"/>
                </a:solidFill>
              </a:rPr>
              <a:t>−1</a:t>
            </a:r>
            <a:r>
              <a:rPr lang="en-US" dirty="0" smtClean="0"/>
              <a:t> and </a:t>
            </a:r>
            <a:r>
              <a:rPr lang="en-US" i="1" dirty="0" smtClean="0">
                <a:solidFill>
                  <a:srgbClr val="FF0000"/>
                </a:solidFill>
              </a:rPr>
              <a:t>x</a:t>
            </a:r>
            <a:r>
              <a:rPr lang="en-US" dirty="0" smtClean="0">
                <a:solidFill>
                  <a:srgbClr val="FF0000"/>
                </a:solidFill>
              </a:rPr>
              <a:t> =</a:t>
            </a:r>
            <a:r>
              <a:rPr lang="en-US" dirty="0" smtClean="0"/>
              <a:t> </a:t>
            </a:r>
            <a:r>
              <a:rPr lang="en-US" dirty="0" smtClean="0">
                <a:solidFill>
                  <a:srgbClr val="FF0000"/>
                </a:solidFill>
              </a:rPr>
              <a:t>3</a:t>
            </a:r>
            <a:r>
              <a:rPr lang="en-US" dirty="0" smtClean="0"/>
              <a:t>.</a:t>
            </a:r>
          </a:p>
        </p:txBody>
      </p:sp>
      <p:sp>
        <p:nvSpPr>
          <p:cNvPr id="5" name="Rectangle 4"/>
          <p:cNvSpPr/>
          <p:nvPr/>
        </p:nvSpPr>
        <p:spPr>
          <a:xfrm>
            <a:off x="5715000" y="2694296"/>
            <a:ext cx="2870016" cy="400110"/>
          </a:xfrm>
          <a:prstGeom prst="rect">
            <a:avLst/>
          </a:prstGeom>
        </p:spPr>
        <p:txBody>
          <a:bodyPr wrap="none">
            <a:spAutoFit/>
          </a:bodyPr>
          <a:lstStyle/>
          <a:p>
            <a:r>
              <a:rPr lang="en-US" sz="2000" dirty="0" smtClean="0">
                <a:solidFill>
                  <a:srgbClr val="008080"/>
                </a:solidFill>
              </a:rPr>
              <a:t>Multiply both sides by −1.</a:t>
            </a:r>
            <a:endParaRPr lang="en-US" sz="2000" dirty="0">
              <a:solidFill>
                <a:srgbClr val="008080"/>
              </a:solidFill>
            </a:endParaRPr>
          </a:p>
        </p:txBody>
      </p:sp>
      <p:sp>
        <p:nvSpPr>
          <p:cNvPr id="6" name="Rectangle 5"/>
          <p:cNvSpPr/>
          <p:nvPr/>
        </p:nvSpPr>
        <p:spPr>
          <a:xfrm>
            <a:off x="5704807" y="3221982"/>
            <a:ext cx="875689" cy="400110"/>
          </a:xfrm>
          <a:prstGeom prst="rect">
            <a:avLst/>
          </a:prstGeom>
        </p:spPr>
        <p:txBody>
          <a:bodyPr wrap="none">
            <a:spAutoFit/>
          </a:bodyPr>
          <a:lstStyle/>
          <a:p>
            <a:r>
              <a:rPr lang="en-US" sz="2000" dirty="0" smtClean="0">
                <a:solidFill>
                  <a:srgbClr val="008080"/>
                </a:solidFill>
              </a:rPr>
              <a:t>Factor.</a:t>
            </a:r>
            <a:endParaRPr lang="en-US" sz="2000" dirty="0">
              <a:solidFill>
                <a:srgbClr val="008080"/>
              </a:solidFill>
            </a:endParaRPr>
          </a:p>
        </p:txBody>
      </p:sp>
      <p:graphicFrame>
        <p:nvGraphicFramePr>
          <p:cNvPr id="14339" name="Object 3"/>
          <p:cNvGraphicFramePr>
            <a:graphicFrameLocks noChangeAspect="1"/>
          </p:cNvGraphicFramePr>
          <p:nvPr/>
        </p:nvGraphicFramePr>
        <p:xfrm>
          <a:off x="1676400" y="2057400"/>
          <a:ext cx="2235200" cy="381000"/>
        </p:xfrm>
        <a:graphic>
          <a:graphicData uri="http://schemas.openxmlformats.org/presentationml/2006/ole">
            <mc:AlternateContent xmlns:mc="http://schemas.openxmlformats.org/markup-compatibility/2006">
              <mc:Choice xmlns:v="urn:schemas-microsoft-com:vml" Requires="v">
                <p:oleObj spid="_x0000_s14347" name="Equation" r:id="rId3" imgW="2234880" imgH="380880" progId="Equation.DSMT4">
                  <p:embed/>
                </p:oleObj>
              </mc:Choice>
              <mc:Fallback>
                <p:oleObj name="Equation" r:id="rId3" imgW="2234880" imgH="3808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057400"/>
                        <a:ext cx="2235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0" name="Object 4"/>
          <p:cNvGraphicFramePr>
            <a:graphicFrameLocks noChangeAspect="1"/>
          </p:cNvGraphicFramePr>
          <p:nvPr/>
        </p:nvGraphicFramePr>
        <p:xfrm>
          <a:off x="1905000" y="2667000"/>
          <a:ext cx="2019300" cy="381000"/>
        </p:xfrm>
        <a:graphic>
          <a:graphicData uri="http://schemas.openxmlformats.org/presentationml/2006/ole">
            <mc:AlternateContent xmlns:mc="http://schemas.openxmlformats.org/markup-compatibility/2006">
              <mc:Choice xmlns:v="urn:schemas-microsoft-com:vml" Requires="v">
                <p:oleObj spid="_x0000_s14348" name="Equation" r:id="rId5" imgW="2019240" imgH="380880" progId="Equation.DSMT4">
                  <p:embed/>
                </p:oleObj>
              </mc:Choice>
              <mc:Fallback>
                <p:oleObj name="Equation" r:id="rId5" imgW="2019240" imgH="3808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2667000"/>
                        <a:ext cx="2019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1" name="Object 5"/>
          <p:cNvGraphicFramePr>
            <a:graphicFrameLocks noChangeAspect="1"/>
          </p:cNvGraphicFramePr>
          <p:nvPr/>
        </p:nvGraphicFramePr>
        <p:xfrm>
          <a:off x="1676400" y="3261852"/>
          <a:ext cx="2247900" cy="368300"/>
        </p:xfrm>
        <a:graphic>
          <a:graphicData uri="http://schemas.openxmlformats.org/presentationml/2006/ole">
            <mc:AlternateContent xmlns:mc="http://schemas.openxmlformats.org/markup-compatibility/2006">
              <mc:Choice xmlns:v="urn:schemas-microsoft-com:vml" Requires="v">
                <p:oleObj spid="_x0000_s14349" name="Equation" r:id="rId7" imgW="2247840" imgH="368280" progId="Equation.DSMT4">
                  <p:embed/>
                </p:oleObj>
              </mc:Choice>
              <mc:Fallback>
                <p:oleObj name="Equation" r:id="rId7" imgW="2247840" imgH="3682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3261852"/>
                        <a:ext cx="22479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2" name="Object 6"/>
          <p:cNvGraphicFramePr>
            <a:graphicFrameLocks noChangeAspect="1"/>
          </p:cNvGraphicFramePr>
          <p:nvPr/>
        </p:nvGraphicFramePr>
        <p:xfrm>
          <a:off x="3164348" y="3810000"/>
          <a:ext cx="1270000" cy="381000"/>
        </p:xfrm>
        <a:graphic>
          <a:graphicData uri="http://schemas.openxmlformats.org/presentationml/2006/ole">
            <mc:AlternateContent xmlns:mc="http://schemas.openxmlformats.org/markup-compatibility/2006">
              <mc:Choice xmlns:v="urn:schemas-microsoft-com:vml" Requires="v">
                <p:oleObj spid="_x0000_s14350" name="Equation" r:id="rId9" imgW="1269720" imgH="380880" progId="Equation.DSMT4">
                  <p:embed/>
                </p:oleObj>
              </mc:Choice>
              <mc:Fallback>
                <p:oleObj name="Equation" r:id="rId9" imgW="1269720" imgH="3808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64348" y="3810000"/>
                        <a:ext cx="1270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3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 Using the First Derivative Test (cont.)</a:t>
            </a:r>
            <a:endParaRPr lang="en-US" dirty="0"/>
          </a:p>
        </p:txBody>
      </p:sp>
      <p:sp>
        <p:nvSpPr>
          <p:cNvPr id="3" name="Content Placeholder 2"/>
          <p:cNvSpPr>
            <a:spLocks noGrp="1"/>
          </p:cNvSpPr>
          <p:nvPr>
            <p:ph idx="1"/>
          </p:nvPr>
        </p:nvSpPr>
        <p:spPr/>
        <p:txBody>
          <a:bodyPr>
            <a:normAutofit/>
          </a:bodyPr>
          <a:lstStyle/>
          <a:p>
            <a:pPr>
              <a:lnSpc>
                <a:spcPts val="3600"/>
              </a:lnSpc>
              <a:tabLst>
                <a:tab pos="463550" algn="l"/>
              </a:tabLst>
            </a:pPr>
            <a:r>
              <a:rPr lang="en-US" b="1" dirty="0" smtClean="0"/>
              <a:t>b.</a:t>
            </a:r>
            <a:r>
              <a:rPr lang="en-US" dirty="0" smtClean="0"/>
              <a:t>	Step 1 of the First Derivative Test was completed in 	part </a:t>
            </a:r>
            <a:r>
              <a:rPr lang="en-US" b="1" dirty="0" smtClean="0"/>
              <a:t>a.</a:t>
            </a:r>
            <a:r>
              <a:rPr lang="en-US" dirty="0" smtClean="0"/>
              <a:t> Now we need to check the sign of </a:t>
            </a:r>
            <a:r>
              <a:rPr lang="en-US" i="1" dirty="0" smtClean="0"/>
              <a:t>f </a:t>
            </a:r>
            <a:r>
              <a:rPr lang="en-US" dirty="0" smtClean="0"/>
              <a:t>′(</a:t>
            </a:r>
            <a:r>
              <a:rPr lang="en-US" i="1" dirty="0" smtClean="0"/>
              <a:t>x</a:t>
            </a:r>
            <a:r>
              <a:rPr lang="en-US" dirty="0" smtClean="0"/>
              <a:t>) on 	either side of the critical values (Step 2). Use the 	technique developed in Examples 1 − 4.</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513" name="Picture 1"/>
          <p:cNvPicPr>
            <a:picLocks noChangeAspect="1" noChangeArrowheads="1"/>
          </p:cNvPicPr>
          <p:nvPr/>
        </p:nvPicPr>
        <p:blipFill>
          <a:blip r:embed="rId2" cstate="email"/>
          <a:srcRect/>
          <a:stretch>
            <a:fillRect/>
          </a:stretch>
        </p:blipFill>
        <p:spPr bwMode="auto">
          <a:xfrm>
            <a:off x="5380037" y="2438400"/>
            <a:ext cx="3535363" cy="34671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Example 1: Increasing and Decreasing Intervals</a:t>
            </a:r>
            <a:endParaRPr lang="en-US" dirty="0"/>
          </a:p>
        </p:txBody>
      </p:sp>
      <p:sp>
        <p:nvSpPr>
          <p:cNvPr id="3" name="Content Placeholder 2"/>
          <p:cNvSpPr>
            <a:spLocks noGrp="1"/>
          </p:cNvSpPr>
          <p:nvPr>
            <p:ph idx="1"/>
          </p:nvPr>
        </p:nvSpPr>
        <p:spPr/>
        <p:txBody>
          <a:bodyPr/>
          <a:lstStyle/>
          <a:p>
            <a:pPr>
              <a:tabLst>
                <a:tab pos="463550" algn="l"/>
              </a:tabLst>
            </a:pPr>
            <a:r>
              <a:rPr lang="en-US" dirty="0" smtClean="0"/>
              <a:t>The graph of </a:t>
            </a:r>
            <a:r>
              <a:rPr lang="en-US" i="1" dirty="0" smtClean="0">
                <a:solidFill>
                  <a:srgbClr val="0000FF"/>
                </a:solidFill>
              </a:rPr>
              <a:t>y</a:t>
            </a:r>
            <a:r>
              <a:rPr lang="en-US" dirty="0" smtClean="0">
                <a:solidFill>
                  <a:srgbClr val="0000FF"/>
                </a:solidFill>
              </a:rPr>
              <a:t> = </a:t>
            </a:r>
            <a:r>
              <a:rPr lang="en-US" i="1" dirty="0" smtClean="0">
                <a:solidFill>
                  <a:srgbClr val="0000FF"/>
                </a:solidFill>
              </a:rPr>
              <a:t>f</a:t>
            </a:r>
            <a:r>
              <a:rPr lang="en-US" dirty="0" smtClean="0">
                <a:solidFill>
                  <a:srgbClr val="0000FF"/>
                </a:solidFill>
              </a:rPr>
              <a:t>(</a:t>
            </a:r>
            <a:r>
              <a:rPr lang="en-US" i="1" dirty="0" smtClean="0">
                <a:solidFill>
                  <a:srgbClr val="0000FF"/>
                </a:solidFill>
              </a:rPr>
              <a:t>x</a:t>
            </a:r>
            <a:r>
              <a:rPr lang="en-US" dirty="0" smtClean="0">
                <a:solidFill>
                  <a:srgbClr val="0000FF"/>
                </a:solidFill>
              </a:rPr>
              <a:t>) </a:t>
            </a:r>
            <a:r>
              <a:rPr lang="en-US" dirty="0" smtClean="0"/>
              <a:t>is given. Find the intervals on which </a:t>
            </a:r>
            <a:r>
              <a:rPr lang="en-US" b="1" dirty="0" smtClean="0"/>
              <a:t>a.</a:t>
            </a:r>
            <a:r>
              <a:rPr lang="en-US" b="1" i="1" dirty="0" smtClean="0"/>
              <a:t> </a:t>
            </a:r>
            <a:r>
              <a:rPr lang="en-US" i="1" dirty="0" smtClean="0">
                <a:solidFill>
                  <a:srgbClr val="0000FF"/>
                </a:solidFill>
              </a:rPr>
              <a:t>f </a:t>
            </a:r>
            <a:r>
              <a:rPr lang="en-US" dirty="0" smtClean="0">
                <a:solidFill>
                  <a:srgbClr val="0000FF"/>
                </a:solidFill>
              </a:rPr>
              <a:t>is increasing</a:t>
            </a:r>
            <a:r>
              <a:rPr lang="en-US" dirty="0" smtClean="0"/>
              <a:t>, and </a:t>
            </a:r>
            <a:r>
              <a:rPr lang="en-US" b="1" dirty="0" smtClean="0"/>
              <a:t>b.</a:t>
            </a:r>
            <a:r>
              <a:rPr lang="en-US" dirty="0" smtClean="0"/>
              <a:t> </a:t>
            </a:r>
            <a:r>
              <a:rPr lang="en-US" i="1" dirty="0" smtClean="0">
                <a:solidFill>
                  <a:srgbClr val="0000FF"/>
                </a:solidFill>
              </a:rPr>
              <a:t>f</a:t>
            </a:r>
            <a:r>
              <a:rPr lang="en-US" dirty="0" smtClean="0">
                <a:solidFill>
                  <a:srgbClr val="0000FF"/>
                </a:solidFill>
              </a:rPr>
              <a:t> is decreasing</a:t>
            </a:r>
            <a:r>
              <a:rPr lang="en-US" dirty="0" smtClean="0"/>
              <a:t>.</a:t>
            </a:r>
          </a:p>
          <a:p>
            <a:r>
              <a:rPr lang="en-US" b="1" dirty="0" smtClean="0"/>
              <a:t>Solutions:</a:t>
            </a:r>
            <a:r>
              <a:rPr lang="en-US" dirty="0" smtClean="0"/>
              <a:t> </a:t>
            </a:r>
          </a:p>
          <a:p>
            <a:pPr>
              <a:tabLst>
                <a:tab pos="463550" algn="l"/>
              </a:tabLst>
            </a:pPr>
            <a:r>
              <a:rPr lang="en-US" b="1" dirty="0" smtClean="0"/>
              <a:t>a.	</a:t>
            </a:r>
            <a:r>
              <a:rPr lang="en-US" i="1" dirty="0" smtClean="0">
                <a:solidFill>
                  <a:schemeClr val="accent1"/>
                </a:solidFill>
              </a:rPr>
              <a:t>f</a:t>
            </a:r>
            <a:r>
              <a:rPr lang="en-US" dirty="0" smtClean="0">
                <a:solidFill>
                  <a:schemeClr val="accent1"/>
                </a:solidFill>
              </a:rPr>
              <a:t> is increasing on the intervals </a:t>
            </a:r>
          </a:p>
          <a:p>
            <a:pPr>
              <a:tabLst>
                <a:tab pos="463550" algn="l"/>
              </a:tabLst>
            </a:pPr>
            <a:r>
              <a:rPr lang="en-US" dirty="0" smtClean="0">
                <a:solidFill>
                  <a:schemeClr val="accent1"/>
                </a:solidFill>
              </a:rPr>
              <a:t>	</a:t>
            </a:r>
            <a:r>
              <a:rPr lang="en-US" dirty="0" smtClean="0">
                <a:solidFill>
                  <a:srgbClr val="FF0000"/>
                </a:solidFill>
              </a:rPr>
              <a:t>(</a:t>
            </a:r>
            <a:r>
              <a:rPr lang="en-US" i="1" dirty="0" smtClean="0">
                <a:solidFill>
                  <a:srgbClr val="FF0000"/>
                </a:solidFill>
              </a:rPr>
              <a:t>a</a:t>
            </a:r>
            <a:r>
              <a:rPr lang="en-US" dirty="0" smtClean="0">
                <a:solidFill>
                  <a:srgbClr val="FF0000"/>
                </a:solidFill>
              </a:rPr>
              <a:t>, </a:t>
            </a:r>
            <a:r>
              <a:rPr lang="en-US" i="1" dirty="0" smtClean="0">
                <a:solidFill>
                  <a:srgbClr val="FF0000"/>
                </a:solidFill>
              </a:rPr>
              <a:t>b</a:t>
            </a:r>
            <a:r>
              <a:rPr lang="en-US" dirty="0" smtClean="0">
                <a:solidFill>
                  <a:srgbClr val="FF0000"/>
                </a:solidFill>
              </a:rPr>
              <a:t>)</a:t>
            </a:r>
            <a:r>
              <a:rPr lang="en-US" dirty="0" smtClean="0"/>
              <a:t>,</a:t>
            </a:r>
            <a:r>
              <a:rPr lang="en-US" dirty="0" smtClean="0">
                <a:solidFill>
                  <a:srgbClr val="FF0000"/>
                </a:solidFill>
              </a:rPr>
              <a:t> (</a:t>
            </a:r>
            <a:r>
              <a:rPr lang="en-US" i="1" dirty="0" smtClean="0">
                <a:solidFill>
                  <a:srgbClr val="FF0000"/>
                </a:solidFill>
              </a:rPr>
              <a:t>c</a:t>
            </a:r>
            <a:r>
              <a:rPr lang="en-US" dirty="0" smtClean="0">
                <a:solidFill>
                  <a:srgbClr val="FF0000"/>
                </a:solidFill>
              </a:rPr>
              <a:t>, </a:t>
            </a:r>
            <a:r>
              <a:rPr lang="en-US" i="1" dirty="0" smtClean="0">
                <a:solidFill>
                  <a:srgbClr val="FF0000"/>
                </a:solidFill>
              </a:rPr>
              <a:t>d</a:t>
            </a:r>
            <a:r>
              <a:rPr lang="en-US" dirty="0" smtClean="0">
                <a:solidFill>
                  <a:srgbClr val="FF0000"/>
                </a:solidFill>
              </a:rPr>
              <a:t>)</a:t>
            </a:r>
            <a:r>
              <a:rPr lang="en-US" dirty="0" smtClean="0"/>
              <a:t>, </a:t>
            </a:r>
            <a:r>
              <a:rPr lang="en-US" dirty="0" smtClean="0">
                <a:solidFill>
                  <a:schemeClr val="accent1"/>
                </a:solidFill>
              </a:rPr>
              <a:t>and </a:t>
            </a:r>
            <a:r>
              <a:rPr lang="en-US" dirty="0" smtClean="0">
                <a:solidFill>
                  <a:srgbClr val="FF0000"/>
                </a:solidFill>
              </a:rPr>
              <a:t>(</a:t>
            </a:r>
            <a:r>
              <a:rPr lang="en-US" i="1" dirty="0" smtClean="0">
                <a:solidFill>
                  <a:srgbClr val="FF0000"/>
                </a:solidFill>
              </a:rPr>
              <a:t>e</a:t>
            </a:r>
            <a:r>
              <a:rPr lang="en-US" dirty="0" smtClean="0">
                <a:solidFill>
                  <a:srgbClr val="FF0000"/>
                </a:solidFill>
              </a:rPr>
              <a:t>, +</a:t>
            </a:r>
            <a:r>
              <a:rPr lang="en-US" dirty="0" smtClean="0">
                <a:solidFill>
                  <a:srgbClr val="FF0000"/>
                </a:solidFill>
                <a:latin typeface="Symbol" pitchFamily="18" charset="2"/>
                <a:sym typeface="Symbol"/>
              </a:rPr>
              <a:t></a:t>
            </a:r>
            <a:r>
              <a:rPr lang="en-US" dirty="0" smtClean="0">
                <a:solidFill>
                  <a:srgbClr val="FF0000"/>
                </a:solidFill>
              </a:rPr>
              <a:t>)</a:t>
            </a:r>
            <a:r>
              <a:rPr lang="en-US" dirty="0" smtClean="0"/>
              <a:t>.</a:t>
            </a:r>
          </a:p>
          <a:p>
            <a:pPr>
              <a:tabLst>
                <a:tab pos="463550" algn="l"/>
              </a:tabLst>
            </a:pPr>
            <a:r>
              <a:rPr lang="en-US" b="1" dirty="0" smtClean="0"/>
              <a:t>b.	</a:t>
            </a:r>
            <a:r>
              <a:rPr lang="en-US" i="1" dirty="0" smtClean="0">
                <a:solidFill>
                  <a:schemeClr val="accent1"/>
                </a:solidFill>
              </a:rPr>
              <a:t>f</a:t>
            </a:r>
            <a:r>
              <a:rPr lang="en-US" dirty="0" smtClean="0">
                <a:solidFill>
                  <a:schemeClr val="accent1"/>
                </a:solidFill>
              </a:rPr>
              <a:t> is decreasing on the intervals </a:t>
            </a:r>
          </a:p>
          <a:p>
            <a:pPr>
              <a:tabLst>
                <a:tab pos="463550" algn="l"/>
              </a:tabLst>
            </a:pPr>
            <a:r>
              <a:rPr lang="en-US" dirty="0" smtClean="0">
                <a:solidFill>
                  <a:schemeClr val="accent1"/>
                </a:solidFill>
              </a:rPr>
              <a:t>	</a:t>
            </a:r>
            <a:r>
              <a:rPr lang="en-US" dirty="0" smtClean="0">
                <a:solidFill>
                  <a:srgbClr val="FF0000"/>
                </a:solidFill>
              </a:rPr>
              <a:t>(</a:t>
            </a:r>
            <a:r>
              <a:rPr lang="en-US" i="1" dirty="0" smtClean="0">
                <a:solidFill>
                  <a:srgbClr val="FF0000"/>
                </a:solidFill>
              </a:rPr>
              <a:t>b</a:t>
            </a:r>
            <a:r>
              <a:rPr lang="en-US" dirty="0" smtClean="0">
                <a:solidFill>
                  <a:srgbClr val="FF0000"/>
                </a:solidFill>
              </a:rPr>
              <a:t>, </a:t>
            </a:r>
            <a:r>
              <a:rPr lang="en-US" i="1" dirty="0" smtClean="0">
                <a:solidFill>
                  <a:srgbClr val="FF0000"/>
                </a:solidFill>
              </a:rPr>
              <a:t>c</a:t>
            </a:r>
            <a:r>
              <a:rPr lang="en-US" dirty="0" smtClean="0">
                <a:solidFill>
                  <a:srgbClr val="FF0000"/>
                </a:solidFill>
              </a:rPr>
              <a:t>) </a:t>
            </a:r>
            <a:r>
              <a:rPr lang="en-US" dirty="0" smtClean="0">
                <a:solidFill>
                  <a:schemeClr val="accent1"/>
                </a:solidFill>
              </a:rPr>
              <a:t>and </a:t>
            </a:r>
            <a:r>
              <a:rPr lang="en-US" dirty="0" smtClean="0">
                <a:solidFill>
                  <a:srgbClr val="FF0000"/>
                </a:solidFill>
              </a:rPr>
              <a:t>(</a:t>
            </a:r>
            <a:r>
              <a:rPr lang="en-US" i="1" dirty="0" smtClean="0">
                <a:solidFill>
                  <a:srgbClr val="FF0000"/>
                </a:solidFill>
              </a:rPr>
              <a:t>d</a:t>
            </a:r>
            <a:r>
              <a:rPr lang="en-US" dirty="0" smtClean="0">
                <a:solidFill>
                  <a:srgbClr val="FF0000"/>
                </a:solidFill>
              </a:rPr>
              <a:t>, </a:t>
            </a:r>
            <a:r>
              <a:rPr lang="en-US" i="1" dirty="0" smtClean="0">
                <a:solidFill>
                  <a:srgbClr val="FF0000"/>
                </a:solidFill>
              </a:rPr>
              <a:t>e</a:t>
            </a:r>
            <a:r>
              <a:rPr lang="en-US" dirty="0" smtClean="0">
                <a:solidFill>
                  <a:srgbClr val="FF0000"/>
                </a:solidFill>
              </a:rPr>
              <a:t>)</a:t>
            </a:r>
            <a:r>
              <a:rPr lang="en-US"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 Using the First Derivative Test (cont.)</a:t>
            </a:r>
            <a:endParaRPr lang="en-US" dirty="0"/>
          </a:p>
        </p:txBody>
      </p:sp>
      <p:pic>
        <p:nvPicPr>
          <p:cNvPr id="408577" name="Picture 1"/>
          <p:cNvPicPr>
            <a:picLocks noChangeAspect="1" noChangeArrowheads="1"/>
          </p:cNvPicPr>
          <p:nvPr/>
        </p:nvPicPr>
        <p:blipFill>
          <a:blip r:embed="rId2"/>
          <a:srcRect/>
          <a:stretch>
            <a:fillRect/>
          </a:stretch>
        </p:blipFill>
        <p:spPr bwMode="auto">
          <a:xfrm>
            <a:off x="763617" y="1066800"/>
            <a:ext cx="7616766" cy="2834640"/>
          </a:xfrm>
          <a:prstGeom prst="rect">
            <a:avLst/>
          </a:prstGeom>
          <a:noFill/>
          <a:ln w="9525">
            <a:noFill/>
            <a:miter lim="800000"/>
            <a:headEnd/>
            <a:tailEnd/>
          </a:ln>
          <a:effectLst/>
        </p:spPr>
      </p:pic>
      <p:pic>
        <p:nvPicPr>
          <p:cNvPr id="408578" name="Picture 2"/>
          <p:cNvPicPr>
            <a:picLocks noChangeAspect="1" noChangeArrowheads="1"/>
          </p:cNvPicPr>
          <p:nvPr/>
        </p:nvPicPr>
        <p:blipFill>
          <a:blip r:embed="rId3"/>
          <a:srcRect/>
          <a:stretch>
            <a:fillRect/>
          </a:stretch>
        </p:blipFill>
        <p:spPr bwMode="auto">
          <a:xfrm>
            <a:off x="1782445" y="3900948"/>
            <a:ext cx="5579110" cy="21031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 Using the First Derivative Test (cont.)</a:t>
            </a:r>
            <a:endParaRPr lang="en-US" dirty="0"/>
          </a:p>
        </p:txBody>
      </p:sp>
      <p:sp>
        <p:nvSpPr>
          <p:cNvPr id="3" name="Content Placeholder 2"/>
          <p:cNvSpPr>
            <a:spLocks noGrp="1"/>
          </p:cNvSpPr>
          <p:nvPr>
            <p:ph idx="1"/>
          </p:nvPr>
        </p:nvSpPr>
        <p:spPr/>
        <p:txBody>
          <a:bodyPr/>
          <a:lstStyle/>
          <a:p>
            <a:r>
              <a:rPr lang="en-US" dirty="0" smtClean="0"/>
              <a:t>For both of the critical values, there is a sign change from one side of the value to the other.  Therefore, local extrema occur at both </a:t>
            </a:r>
            <a:r>
              <a:rPr lang="en-US" i="1" dirty="0" smtClean="0"/>
              <a:t>x</a:t>
            </a:r>
            <a:r>
              <a:rPr lang="en-US" dirty="0" smtClean="0"/>
              <a:t> = −1 and </a:t>
            </a:r>
            <a:r>
              <a:rPr lang="en-US" i="1" dirty="0" smtClean="0"/>
              <a:t>x</a:t>
            </a:r>
            <a:r>
              <a:rPr lang="en-US" dirty="0" smtClean="0"/>
              <a:t> = 3 (Step 3).</a:t>
            </a:r>
          </a:p>
          <a:p>
            <a:r>
              <a:rPr lang="en-US" dirty="0" smtClean="0"/>
              <a:t>We compute the </a:t>
            </a:r>
            <a:r>
              <a:rPr lang="en-US" i="1" dirty="0" smtClean="0"/>
              <a:t>y</a:t>
            </a:r>
            <a:r>
              <a:rPr lang="en-US" dirty="0" smtClean="0"/>
              <a:t>-values:</a:t>
            </a:r>
          </a:p>
          <a:p>
            <a:r>
              <a:rPr lang="da-DK" dirty="0" smtClean="0"/>
              <a:t>At </a:t>
            </a:r>
            <a:r>
              <a:rPr lang="da-DK" i="1" dirty="0" smtClean="0">
                <a:solidFill>
                  <a:srgbClr val="9900FF"/>
                </a:solidFill>
              </a:rPr>
              <a:t>x</a:t>
            </a:r>
            <a:r>
              <a:rPr lang="da-DK" dirty="0" smtClean="0">
                <a:solidFill>
                  <a:srgbClr val="9900FF"/>
                </a:solidFill>
              </a:rPr>
              <a:t> = −1</a:t>
            </a:r>
            <a:r>
              <a:rPr lang="da-DK" dirty="0" smtClean="0"/>
              <a:t>: 					</a:t>
            </a:r>
            <a:endParaRPr lang="en-US" dirty="0" smtClean="0"/>
          </a:p>
          <a:p>
            <a:endParaRPr lang="en-US" dirty="0" smtClean="0"/>
          </a:p>
          <a:p>
            <a:endParaRPr lang="en-US" dirty="0" smtClean="0"/>
          </a:p>
          <a:p>
            <a:endParaRPr lang="en-US" dirty="0" smtClean="0"/>
          </a:p>
        </p:txBody>
      </p:sp>
      <p:graphicFrame>
        <p:nvGraphicFramePr>
          <p:cNvPr id="15363" name="Object 3"/>
          <p:cNvGraphicFramePr>
            <a:graphicFrameLocks noChangeAspect="1"/>
          </p:cNvGraphicFramePr>
          <p:nvPr/>
        </p:nvGraphicFramePr>
        <p:xfrm>
          <a:off x="533400" y="4038600"/>
          <a:ext cx="876300" cy="469900"/>
        </p:xfrm>
        <a:graphic>
          <a:graphicData uri="http://schemas.openxmlformats.org/presentationml/2006/ole">
            <mc:AlternateContent xmlns:mc="http://schemas.openxmlformats.org/markup-compatibility/2006">
              <mc:Choice xmlns:v="urn:schemas-microsoft-com:vml" Requires="v">
                <p:oleObj spid="_x0000_s15371" name="Equation" r:id="rId3" imgW="876240" imgH="469800" progId="Equation.DSMT4">
                  <p:embed/>
                </p:oleObj>
              </mc:Choice>
              <mc:Fallback>
                <p:oleObj name="Equation" r:id="rId3" imgW="876240" imgH="469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038600"/>
                        <a:ext cx="876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4" name="Object 4"/>
          <p:cNvGraphicFramePr>
            <a:graphicFrameLocks noChangeAspect="1"/>
          </p:cNvGraphicFramePr>
          <p:nvPr/>
        </p:nvGraphicFramePr>
        <p:xfrm>
          <a:off x="1451896" y="3854244"/>
          <a:ext cx="4216400" cy="838200"/>
        </p:xfrm>
        <a:graphic>
          <a:graphicData uri="http://schemas.openxmlformats.org/presentationml/2006/ole">
            <mc:AlternateContent xmlns:mc="http://schemas.openxmlformats.org/markup-compatibility/2006">
              <mc:Choice xmlns:v="urn:schemas-microsoft-com:vml" Requires="v">
                <p:oleObj spid="_x0000_s15372" name="Equation" r:id="rId5" imgW="4216320" imgH="838080" progId="Equation.DSMT4">
                  <p:embed/>
                </p:oleObj>
              </mc:Choice>
              <mc:Fallback>
                <p:oleObj name="Equation" r:id="rId5" imgW="421632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1896" y="3854244"/>
                        <a:ext cx="4216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5" name="Object 5"/>
          <p:cNvGraphicFramePr>
            <a:graphicFrameLocks noChangeAspect="1"/>
          </p:cNvGraphicFramePr>
          <p:nvPr/>
        </p:nvGraphicFramePr>
        <p:xfrm>
          <a:off x="5668296" y="3856704"/>
          <a:ext cx="774700" cy="838200"/>
        </p:xfrm>
        <a:graphic>
          <a:graphicData uri="http://schemas.openxmlformats.org/presentationml/2006/ole">
            <mc:AlternateContent xmlns:mc="http://schemas.openxmlformats.org/markup-compatibility/2006">
              <mc:Choice xmlns:v="urn:schemas-microsoft-com:vml" Requires="v">
                <p:oleObj spid="_x0000_s15373" name="Equation" r:id="rId7" imgW="774360" imgH="838080" progId="Equation.DSMT4">
                  <p:embed/>
                </p:oleObj>
              </mc:Choice>
              <mc:Fallback>
                <p:oleObj name="Equation" r:id="rId7" imgW="77436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68296" y="3856704"/>
                        <a:ext cx="774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6" name="Object 6"/>
          <p:cNvGraphicFramePr>
            <a:graphicFrameLocks noChangeAspect="1"/>
          </p:cNvGraphicFramePr>
          <p:nvPr/>
        </p:nvGraphicFramePr>
        <p:xfrm>
          <a:off x="533400" y="4787900"/>
          <a:ext cx="4305300" cy="927100"/>
        </p:xfrm>
        <a:graphic>
          <a:graphicData uri="http://schemas.openxmlformats.org/presentationml/2006/ole">
            <mc:AlternateContent xmlns:mc="http://schemas.openxmlformats.org/markup-compatibility/2006">
              <mc:Choice xmlns:v="urn:schemas-microsoft-com:vml" Requires="v">
                <p:oleObj spid="_x0000_s15374" name="Equation" r:id="rId9" imgW="4305240" imgH="927000" progId="Equation.DSMT4">
                  <p:embed/>
                </p:oleObj>
              </mc:Choice>
              <mc:Fallback>
                <p:oleObj name="Equation" r:id="rId9" imgW="4305240" imgH="9270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4787900"/>
                        <a:ext cx="43053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9" name="Object 5"/>
          <p:cNvGraphicFramePr>
            <a:graphicFrameLocks noChangeAspect="1"/>
          </p:cNvGraphicFramePr>
          <p:nvPr/>
        </p:nvGraphicFramePr>
        <p:xfrm>
          <a:off x="1386348" y="2074608"/>
          <a:ext cx="3581400" cy="838200"/>
        </p:xfrm>
        <a:graphic>
          <a:graphicData uri="http://schemas.openxmlformats.org/presentationml/2006/ole">
            <mc:AlternateContent xmlns:mc="http://schemas.openxmlformats.org/markup-compatibility/2006">
              <mc:Choice xmlns:v="urn:schemas-microsoft-com:vml" Requires="v">
                <p:oleObj spid="_x0000_s16395" name="Equation" r:id="rId3" imgW="3581280" imgH="838080" progId="Equation.DSMT4">
                  <p:embed/>
                </p:oleObj>
              </mc:Choice>
              <mc:Fallback>
                <p:oleObj name="Equation" r:id="rId3" imgW="3581280" imgH="83808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6348" y="2074608"/>
                        <a:ext cx="3581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US" dirty="0" smtClean="0"/>
              <a:t>Example 6: Using the First Derivative Test (cont.)</a:t>
            </a:r>
            <a:endParaRPr lang="en-US" dirty="0"/>
          </a:p>
        </p:txBody>
      </p:sp>
      <p:sp>
        <p:nvSpPr>
          <p:cNvPr id="3" name="Content Placeholder 2"/>
          <p:cNvSpPr>
            <a:spLocks noGrp="1"/>
          </p:cNvSpPr>
          <p:nvPr>
            <p:ph idx="1"/>
          </p:nvPr>
        </p:nvSpPr>
        <p:spPr/>
        <p:txBody>
          <a:bodyPr/>
          <a:lstStyle/>
          <a:p>
            <a:r>
              <a:rPr lang="da-DK" dirty="0" smtClean="0"/>
              <a:t>At </a:t>
            </a:r>
            <a:r>
              <a:rPr lang="da-DK" i="1" dirty="0" smtClean="0">
                <a:solidFill>
                  <a:srgbClr val="9900FF"/>
                </a:solidFill>
              </a:rPr>
              <a:t>x</a:t>
            </a:r>
            <a:r>
              <a:rPr lang="da-DK" dirty="0" smtClean="0">
                <a:solidFill>
                  <a:srgbClr val="9900FF"/>
                </a:solidFill>
              </a:rPr>
              <a:t> = 3</a:t>
            </a:r>
            <a:r>
              <a:rPr lang="da-DK" dirty="0" smtClean="0"/>
              <a:t>:</a:t>
            </a:r>
          </a:p>
          <a:p>
            <a:endParaRPr lang="en-US" dirty="0" smtClean="0"/>
          </a:p>
          <a:p>
            <a:endParaRPr lang="en-US" dirty="0" smtClean="0"/>
          </a:p>
          <a:p>
            <a:endParaRPr lang="en-US" dirty="0" smtClean="0"/>
          </a:p>
          <a:p>
            <a:r>
              <a:rPr lang="en-US" dirty="0" smtClean="0">
                <a:solidFill>
                  <a:srgbClr val="FF0000"/>
                </a:solidFill>
              </a:rPr>
              <a:t>(3, 10)</a:t>
            </a:r>
            <a:r>
              <a:rPr lang="en-US" dirty="0" smtClean="0"/>
              <a:t> is a local maximum.</a:t>
            </a:r>
          </a:p>
        </p:txBody>
      </p:sp>
      <p:graphicFrame>
        <p:nvGraphicFramePr>
          <p:cNvPr id="16387" name="Object 3"/>
          <p:cNvGraphicFramePr>
            <a:graphicFrameLocks noChangeAspect="1"/>
          </p:cNvGraphicFramePr>
          <p:nvPr/>
        </p:nvGraphicFramePr>
        <p:xfrm>
          <a:off x="2713704" y="2163096"/>
          <a:ext cx="139700" cy="190500"/>
        </p:xfrm>
        <a:graphic>
          <a:graphicData uri="http://schemas.openxmlformats.org/presentationml/2006/ole">
            <mc:AlternateContent xmlns:mc="http://schemas.openxmlformats.org/markup-compatibility/2006">
              <mc:Choice xmlns:v="urn:schemas-microsoft-com:vml" Requires="v">
                <p:oleObj spid="_x0000_s16396" name="Equation" r:id="rId5" imgW="139680" imgH="190440" progId="Equation.DSMT4">
                  <p:embed/>
                </p:oleObj>
              </mc:Choice>
              <mc:Fallback>
                <p:oleObj name="Equation" r:id="rId5" imgW="139680" imgH="1904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3704" y="2163096"/>
                        <a:ext cx="1397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8" name="Object 4"/>
          <p:cNvGraphicFramePr>
            <a:graphicFrameLocks noChangeAspect="1"/>
          </p:cNvGraphicFramePr>
          <p:nvPr/>
        </p:nvGraphicFramePr>
        <p:xfrm>
          <a:off x="685800" y="2286000"/>
          <a:ext cx="673100" cy="469900"/>
        </p:xfrm>
        <a:graphic>
          <a:graphicData uri="http://schemas.openxmlformats.org/presentationml/2006/ole">
            <mc:AlternateContent xmlns:mc="http://schemas.openxmlformats.org/markup-compatibility/2006">
              <mc:Choice xmlns:v="urn:schemas-microsoft-com:vml" Requires="v">
                <p:oleObj spid="_x0000_s16397" name="Equation" r:id="rId7" imgW="672840" imgH="469800" progId="Equation.DSMT4">
                  <p:embed/>
                </p:oleObj>
              </mc:Choice>
              <mc:Fallback>
                <p:oleObj name="Equation" r:id="rId7" imgW="672840" imgH="469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2286000"/>
                        <a:ext cx="673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0" name="Object 6"/>
          <p:cNvGraphicFramePr>
            <a:graphicFrameLocks noChangeAspect="1"/>
          </p:cNvGraphicFramePr>
          <p:nvPr/>
        </p:nvGraphicFramePr>
        <p:xfrm>
          <a:off x="4999704" y="2362200"/>
          <a:ext cx="647700" cy="292100"/>
        </p:xfrm>
        <a:graphic>
          <a:graphicData uri="http://schemas.openxmlformats.org/presentationml/2006/ole">
            <mc:AlternateContent xmlns:mc="http://schemas.openxmlformats.org/markup-compatibility/2006">
              <mc:Choice xmlns:v="urn:schemas-microsoft-com:vml" Requires="v">
                <p:oleObj spid="_x0000_s16398" name="Equation" r:id="rId9" imgW="647640" imgH="291960" progId="Equation.DSMT4">
                  <p:embed/>
                </p:oleObj>
              </mc:Choice>
              <mc:Fallback>
                <p:oleObj name="Equation" r:id="rId9" imgW="647640" imgH="2919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99704" y="2362200"/>
                        <a:ext cx="647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0" name="Straight Connector 9"/>
          <p:cNvCxnSpPr/>
          <p:nvPr/>
        </p:nvCxnSpPr>
        <p:spPr>
          <a:xfrm rot="5400000">
            <a:off x="2514600" y="2286000"/>
            <a:ext cx="228600" cy="76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866900" y="2628900"/>
            <a:ext cx="3048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9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 Using the First Derivative Test (cont.)</a:t>
            </a:r>
            <a:endParaRPr lang="en-US" dirty="0"/>
          </a:p>
        </p:txBody>
      </p:sp>
      <p:sp>
        <p:nvSpPr>
          <p:cNvPr id="3" name="Content Placeholder 2"/>
          <p:cNvSpPr>
            <a:spLocks noGrp="1"/>
          </p:cNvSpPr>
          <p:nvPr>
            <p:ph idx="1"/>
          </p:nvPr>
        </p:nvSpPr>
        <p:spPr/>
        <p:txBody>
          <a:bodyPr/>
          <a:lstStyle/>
          <a:p>
            <a:pPr>
              <a:spcBef>
                <a:spcPts val="1800"/>
              </a:spcBef>
              <a:tabLst>
                <a:tab pos="463550" algn="l"/>
                <a:tab pos="914400" algn="l"/>
              </a:tabLst>
            </a:pPr>
            <a:r>
              <a:rPr lang="en-US" b="1" dirty="0" smtClean="0"/>
              <a:t>c.</a:t>
            </a:r>
            <a:r>
              <a:rPr lang="en-US" dirty="0" smtClean="0"/>
              <a:t>	Use the following summary of information (from 	parts </a:t>
            </a:r>
            <a:r>
              <a:rPr lang="en-US" b="1" dirty="0" smtClean="0"/>
              <a:t>a.</a:t>
            </a:r>
            <a:r>
              <a:rPr lang="en-US" dirty="0" smtClean="0"/>
              <a:t> and </a:t>
            </a:r>
            <a:r>
              <a:rPr lang="en-US" b="1" dirty="0" smtClean="0"/>
              <a:t>b.</a:t>
            </a:r>
            <a:r>
              <a:rPr lang="en-US" dirty="0" smtClean="0"/>
              <a:t>) to sketch the curve.</a:t>
            </a:r>
          </a:p>
          <a:p>
            <a:pPr>
              <a:tabLst>
                <a:tab pos="463550" algn="l"/>
                <a:tab pos="914400" algn="l"/>
              </a:tabLst>
            </a:pPr>
            <a:r>
              <a:rPr lang="en-US" b="1" dirty="0" smtClean="0"/>
              <a:t>	1.	</a:t>
            </a:r>
            <a:r>
              <a:rPr lang="en-US" i="1" dirty="0" smtClean="0"/>
              <a:t>f </a:t>
            </a:r>
            <a:r>
              <a:rPr lang="en-US" dirty="0" smtClean="0"/>
              <a:t>is decreasing on (</a:t>
            </a:r>
            <a:r>
              <a:rPr lang="en-US" dirty="0" smtClean="0">
                <a:latin typeface="Symbol" pitchFamily="18" charset="2"/>
              </a:rPr>
              <a:t>-</a:t>
            </a:r>
            <a:r>
              <a:rPr lang="en-US" dirty="0" smtClean="0">
                <a:sym typeface="Symbol"/>
              </a:rPr>
              <a:t></a:t>
            </a:r>
            <a:r>
              <a:rPr lang="en-US" dirty="0" smtClean="0"/>
              <a:t>, </a:t>
            </a:r>
            <a:r>
              <a:rPr lang="en-US" dirty="0" smtClean="0">
                <a:latin typeface="Symbol" pitchFamily="18" charset="2"/>
              </a:rPr>
              <a:t>-</a:t>
            </a:r>
            <a:r>
              <a:rPr lang="en-US" dirty="0" smtClean="0"/>
              <a:t>1).</a:t>
            </a:r>
          </a:p>
          <a:p>
            <a:pPr>
              <a:tabLst>
                <a:tab pos="463550" algn="l"/>
                <a:tab pos="914400" algn="l"/>
              </a:tabLst>
            </a:pPr>
            <a:r>
              <a:rPr lang="en-US" b="1" dirty="0" smtClean="0"/>
              <a:t>	2.</a:t>
            </a:r>
            <a:r>
              <a:rPr lang="en-US" dirty="0" smtClean="0"/>
              <a:t>	</a:t>
            </a:r>
            <a:r>
              <a:rPr lang="en-US" i="1" dirty="0" smtClean="0"/>
              <a:t>f</a:t>
            </a:r>
            <a:r>
              <a:rPr lang="en-US" dirty="0" smtClean="0"/>
              <a:t> is increasing on (</a:t>
            </a:r>
            <a:r>
              <a:rPr lang="en-US" dirty="0" smtClean="0">
                <a:latin typeface="Symbol" pitchFamily="18" charset="2"/>
              </a:rPr>
              <a:t>-</a:t>
            </a:r>
            <a:r>
              <a:rPr lang="en-US" dirty="0" smtClean="0"/>
              <a:t>1, 3).</a:t>
            </a:r>
          </a:p>
          <a:p>
            <a:pPr>
              <a:tabLst>
                <a:tab pos="463550" algn="l"/>
                <a:tab pos="914400" algn="l"/>
              </a:tabLst>
            </a:pPr>
            <a:r>
              <a:rPr lang="en-US" b="1" dirty="0" smtClean="0"/>
              <a:t>	3.</a:t>
            </a:r>
            <a:r>
              <a:rPr lang="en-US" dirty="0" smtClean="0"/>
              <a:t>	</a:t>
            </a:r>
            <a:r>
              <a:rPr lang="en-US" i="1" dirty="0" smtClean="0"/>
              <a:t>f</a:t>
            </a:r>
            <a:r>
              <a:rPr lang="en-US" dirty="0" smtClean="0"/>
              <a:t> is decreasing on (3, +</a:t>
            </a:r>
            <a:r>
              <a:rPr lang="en-US" dirty="0" smtClean="0">
                <a:sym typeface="Symbol"/>
              </a:rPr>
              <a:t></a:t>
            </a:r>
            <a:r>
              <a:rPr lang="en-US" dirty="0" smtClean="0"/>
              <a:t>).</a:t>
            </a:r>
          </a:p>
          <a:p>
            <a:pPr>
              <a:tabLst>
                <a:tab pos="463550" algn="l"/>
                <a:tab pos="914400" algn="l"/>
              </a:tabLst>
            </a:pPr>
            <a:r>
              <a:rPr lang="en-US" b="1" dirty="0" smtClean="0"/>
              <a:t>	4.</a:t>
            </a:r>
            <a:r>
              <a:rPr lang="en-US" dirty="0" smtClean="0"/>
              <a:t>	A local minimum occurs at the point </a:t>
            </a:r>
          </a:p>
          <a:p>
            <a:pPr>
              <a:lnSpc>
                <a:spcPct val="150000"/>
              </a:lnSpc>
              <a:spcBef>
                <a:spcPts val="1800"/>
              </a:spcBef>
              <a:tabLst>
                <a:tab pos="463550" algn="l"/>
                <a:tab pos="914400" algn="l"/>
              </a:tabLst>
            </a:pPr>
            <a:r>
              <a:rPr lang="en-US" b="1" dirty="0" smtClean="0"/>
              <a:t>	5.</a:t>
            </a:r>
            <a:r>
              <a:rPr lang="en-US" dirty="0" smtClean="0"/>
              <a:t>	A local maximum occurs at the point (3, 10).</a:t>
            </a:r>
            <a:endParaRPr lang="en-US" dirty="0"/>
          </a:p>
        </p:txBody>
      </p:sp>
      <p:graphicFrame>
        <p:nvGraphicFramePr>
          <p:cNvPr id="380930" name="Object 2"/>
          <p:cNvGraphicFramePr>
            <a:graphicFrameLocks noChangeAspect="1"/>
          </p:cNvGraphicFramePr>
          <p:nvPr>
            <p:extLst>
              <p:ext uri="{D42A27DB-BD31-4B8C-83A1-F6EECF244321}">
                <p14:modId xmlns:p14="http://schemas.microsoft.com/office/powerpoint/2010/main" val="958010544"/>
              </p:ext>
            </p:extLst>
          </p:nvPr>
        </p:nvGraphicFramePr>
        <p:xfrm>
          <a:off x="6743700" y="3581400"/>
          <a:ext cx="1600200" cy="939800"/>
        </p:xfrm>
        <a:graphic>
          <a:graphicData uri="http://schemas.openxmlformats.org/presentationml/2006/ole">
            <mc:AlternateContent xmlns:mc="http://schemas.openxmlformats.org/markup-compatibility/2006">
              <mc:Choice xmlns:v="urn:schemas-microsoft-com:vml" Requires="v">
                <p:oleObj spid="_x0000_s17412" name="Equation" r:id="rId3" imgW="1600200" imgH="939600" progId="Equation.DSMT4">
                  <p:embed/>
                </p:oleObj>
              </mc:Choice>
              <mc:Fallback>
                <p:oleObj name="Equation" r:id="rId3" imgW="1600200" imgH="939600" progId="Equation.DSMT4">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3700" y="3581400"/>
                        <a:ext cx="16002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09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6: Using the First Derivative Test (cont.)</a:t>
            </a:r>
            <a:endParaRPr lang="en-US" dirty="0"/>
          </a:p>
        </p:txBody>
      </p:sp>
      <p:pic>
        <p:nvPicPr>
          <p:cNvPr id="409601" name="Picture 1"/>
          <p:cNvPicPr>
            <a:picLocks noChangeAspect="1" noChangeArrowheads="1"/>
          </p:cNvPicPr>
          <p:nvPr/>
        </p:nvPicPr>
        <p:blipFill>
          <a:blip r:embed="rId2"/>
          <a:srcRect/>
          <a:stretch>
            <a:fillRect/>
          </a:stretch>
        </p:blipFill>
        <p:spPr bwMode="auto">
          <a:xfrm>
            <a:off x="1081088" y="1096296"/>
            <a:ext cx="6980237" cy="47704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 Using the First Derivative Test</a:t>
            </a:r>
            <a:endParaRPr lang="en-US" dirty="0"/>
          </a:p>
        </p:txBody>
      </p:sp>
      <p:sp>
        <p:nvSpPr>
          <p:cNvPr id="3" name="Content Placeholder 2"/>
          <p:cNvSpPr>
            <a:spLocks noGrp="1"/>
          </p:cNvSpPr>
          <p:nvPr>
            <p:ph idx="1"/>
          </p:nvPr>
        </p:nvSpPr>
        <p:spPr/>
        <p:txBody>
          <a:bodyPr/>
          <a:lstStyle/>
          <a:p>
            <a:pPr>
              <a:tabLst>
                <a:tab pos="463550" algn="l"/>
              </a:tabLst>
            </a:pPr>
            <a:r>
              <a:rPr lang="en-US" dirty="0" smtClean="0"/>
              <a:t>Let </a:t>
            </a:r>
            <a:endParaRPr lang="en-US" i="1" dirty="0" smtClean="0"/>
          </a:p>
          <a:p>
            <a:pPr>
              <a:tabLst>
                <a:tab pos="463550" algn="l"/>
              </a:tabLst>
            </a:pPr>
            <a:r>
              <a:rPr lang="en-US" b="1" dirty="0" smtClean="0"/>
              <a:t>a.</a:t>
            </a:r>
            <a:r>
              <a:rPr lang="en-US" dirty="0" smtClean="0"/>
              <a:t>	Find the critical values of </a:t>
            </a:r>
            <a:r>
              <a:rPr lang="en-US" i="1" dirty="0" smtClean="0"/>
              <a:t>f.</a:t>
            </a:r>
          </a:p>
          <a:p>
            <a:pPr>
              <a:tabLst>
                <a:tab pos="463550" algn="l"/>
              </a:tabLst>
            </a:pPr>
            <a:r>
              <a:rPr lang="en-US" b="1" dirty="0" smtClean="0"/>
              <a:t>b.</a:t>
            </a:r>
            <a:r>
              <a:rPr lang="en-US" dirty="0" smtClean="0"/>
              <a:t>	Use the First Derivative Test to find any local extrema. </a:t>
            </a:r>
          </a:p>
          <a:p>
            <a:pPr>
              <a:tabLst>
                <a:tab pos="463550" algn="l"/>
              </a:tabLst>
            </a:pPr>
            <a:r>
              <a:rPr lang="en-US" b="1" dirty="0" smtClean="0"/>
              <a:t>c.</a:t>
            </a:r>
            <a:r>
              <a:rPr lang="en-US" dirty="0" smtClean="0"/>
              <a:t>	Sketch the graph of </a:t>
            </a:r>
            <a:r>
              <a:rPr lang="en-US" i="1" dirty="0" smtClean="0"/>
              <a:t>f.</a:t>
            </a:r>
          </a:p>
          <a:p>
            <a:pPr>
              <a:lnSpc>
                <a:spcPct val="150000"/>
              </a:lnSpc>
              <a:tabLst>
                <a:tab pos="463550" algn="l"/>
              </a:tabLst>
            </a:pPr>
            <a:r>
              <a:rPr lang="en-US" b="1" dirty="0" smtClean="0"/>
              <a:t>Solutions: </a:t>
            </a:r>
          </a:p>
          <a:p>
            <a:pPr>
              <a:tabLst>
                <a:tab pos="463550" algn="l"/>
              </a:tabLst>
            </a:pPr>
            <a:r>
              <a:rPr lang="en-US" dirty="0" smtClean="0"/>
              <a:t>		               Set </a:t>
            </a:r>
            <a:r>
              <a:rPr lang="en-US" i="1" dirty="0" smtClean="0">
                <a:solidFill>
                  <a:srgbClr val="000099"/>
                </a:solidFill>
              </a:rPr>
              <a:t>f </a:t>
            </a:r>
            <a:r>
              <a:rPr lang="en-US" dirty="0" smtClean="0">
                <a:solidFill>
                  <a:srgbClr val="000099"/>
                </a:solidFill>
              </a:rPr>
              <a:t>′(</a:t>
            </a:r>
            <a:r>
              <a:rPr lang="en-US" i="1" dirty="0" smtClean="0">
                <a:solidFill>
                  <a:srgbClr val="000099"/>
                </a:solidFill>
              </a:rPr>
              <a:t>x</a:t>
            </a:r>
            <a:r>
              <a:rPr lang="en-US" dirty="0" smtClean="0">
                <a:solidFill>
                  <a:srgbClr val="000099"/>
                </a:solidFill>
              </a:rPr>
              <a:t>) </a:t>
            </a:r>
            <a:r>
              <a:rPr lang="en-US" dirty="0" smtClean="0">
                <a:solidFill>
                  <a:srgbClr val="000099"/>
                </a:solidFill>
                <a:latin typeface="Symbol" pitchFamily="18" charset="2"/>
              </a:rPr>
              <a:t>=</a:t>
            </a:r>
            <a:r>
              <a:rPr lang="en-US" dirty="0" smtClean="0">
                <a:solidFill>
                  <a:srgbClr val="000099"/>
                </a:solidFill>
              </a:rPr>
              <a:t> 0</a:t>
            </a:r>
            <a:r>
              <a:rPr lang="en-US" dirty="0" smtClean="0"/>
              <a:t> to find the critical values. </a:t>
            </a:r>
          </a:p>
          <a:p>
            <a:pPr>
              <a:tabLst>
                <a:tab pos="463550" algn="l"/>
              </a:tabLst>
            </a:pPr>
            <a:endParaRPr lang="en-US" dirty="0" smtClean="0"/>
          </a:p>
          <a:p>
            <a:pPr>
              <a:tabLst>
                <a:tab pos="463550" algn="l"/>
              </a:tabLst>
            </a:pPr>
            <a:endParaRPr lang="en-US" dirty="0"/>
          </a:p>
        </p:txBody>
      </p:sp>
      <p:graphicFrame>
        <p:nvGraphicFramePr>
          <p:cNvPr id="381954" name="Object 2"/>
          <p:cNvGraphicFramePr>
            <a:graphicFrameLocks noChangeAspect="1"/>
          </p:cNvGraphicFramePr>
          <p:nvPr/>
        </p:nvGraphicFramePr>
        <p:xfrm>
          <a:off x="1104900" y="1250244"/>
          <a:ext cx="2628900" cy="533400"/>
        </p:xfrm>
        <a:graphic>
          <a:graphicData uri="http://schemas.openxmlformats.org/presentationml/2006/ole">
            <mc:AlternateContent xmlns:mc="http://schemas.openxmlformats.org/markup-compatibility/2006">
              <mc:Choice xmlns:v="urn:schemas-microsoft-com:vml" Requires="v">
                <p:oleObj spid="_x0000_s18443" name="Equation" r:id="rId3" imgW="2628900" imgH="533400" progId="Equation.DSMT4">
                  <p:embed/>
                </p:oleObj>
              </mc:Choice>
              <mc:Fallback>
                <p:oleObj name="Equation" r:id="rId3" imgW="2628900" imgH="533400" progId="Equation.DSMT4">
                  <p:embed/>
                  <p:pic>
                    <p:nvPicPr>
                      <p:cNvPr id="0" name="Object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00" y="1250244"/>
                        <a:ext cx="26289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1956" name="Object 4"/>
          <p:cNvGraphicFramePr>
            <a:graphicFrameLocks noChangeAspect="1"/>
          </p:cNvGraphicFramePr>
          <p:nvPr/>
        </p:nvGraphicFramePr>
        <p:xfrm>
          <a:off x="2111992" y="3871452"/>
          <a:ext cx="2819400" cy="533400"/>
        </p:xfrm>
        <a:graphic>
          <a:graphicData uri="http://schemas.openxmlformats.org/presentationml/2006/ole">
            <mc:AlternateContent xmlns:mc="http://schemas.openxmlformats.org/markup-compatibility/2006">
              <mc:Choice xmlns:v="urn:schemas-microsoft-com:vml" Requires="v">
                <p:oleObj spid="_x0000_s18444" name="Equation" r:id="rId5" imgW="2819400" imgH="533400" progId="Equation.DSMT4">
                  <p:embed/>
                </p:oleObj>
              </mc:Choice>
              <mc:Fallback>
                <p:oleObj name="Equation" r:id="rId5" imgW="2819400" imgH="533400" progId="Equation.DSMT4">
                  <p:embed/>
                  <p:pic>
                    <p:nvPicPr>
                      <p:cNvPr id="0" name="Object 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1992" y="3871452"/>
                        <a:ext cx="2819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5486400" y="3943290"/>
            <a:ext cx="2925160" cy="400110"/>
          </a:xfrm>
          <a:prstGeom prst="rect">
            <a:avLst/>
          </a:prstGeom>
        </p:spPr>
        <p:txBody>
          <a:bodyPr wrap="none">
            <a:spAutoFit/>
          </a:bodyPr>
          <a:lstStyle/>
          <a:p>
            <a:r>
              <a:rPr lang="en-US" sz="2000" dirty="0" smtClean="0">
                <a:solidFill>
                  <a:srgbClr val="008080"/>
                </a:solidFill>
              </a:rPr>
              <a:t>Find the derivative of </a:t>
            </a:r>
            <a:r>
              <a:rPr lang="en-US" sz="2000" i="1" dirty="0" smtClean="0">
                <a:solidFill>
                  <a:srgbClr val="008080"/>
                </a:solidFill>
              </a:rPr>
              <a:t>f</a:t>
            </a:r>
            <a:r>
              <a:rPr lang="en-US" sz="2000" dirty="0" smtClean="0">
                <a:solidFill>
                  <a:srgbClr val="008080"/>
                </a:solidFill>
              </a:rPr>
              <a:t>(</a:t>
            </a:r>
            <a:r>
              <a:rPr lang="en-US" sz="2000" i="1" dirty="0" smtClean="0">
                <a:solidFill>
                  <a:srgbClr val="008080"/>
                </a:solidFill>
              </a:rPr>
              <a:t>x</a:t>
            </a:r>
            <a:r>
              <a:rPr lang="en-US" sz="2000" dirty="0" smtClean="0">
                <a:solidFill>
                  <a:srgbClr val="008080"/>
                </a:solidFill>
              </a:rPr>
              <a:t>)</a:t>
            </a:r>
            <a:r>
              <a:rPr lang="en-US" sz="2000" i="1" dirty="0" smtClean="0">
                <a:solidFill>
                  <a:srgbClr val="008080"/>
                </a:solidFill>
              </a:rPr>
              <a:t>.</a:t>
            </a:r>
            <a:endParaRPr lang="en-US" sz="2000" dirty="0">
              <a:solidFill>
                <a:srgbClr val="008080"/>
              </a:solidFill>
            </a:endParaRPr>
          </a:p>
        </p:txBody>
      </p:sp>
      <p:graphicFrame>
        <p:nvGraphicFramePr>
          <p:cNvPr id="18437" name="Object 5"/>
          <p:cNvGraphicFramePr>
            <a:graphicFrameLocks noChangeAspect="1"/>
          </p:cNvGraphicFramePr>
          <p:nvPr/>
        </p:nvGraphicFramePr>
        <p:xfrm>
          <a:off x="2620296" y="4997244"/>
          <a:ext cx="1790700" cy="533400"/>
        </p:xfrm>
        <a:graphic>
          <a:graphicData uri="http://schemas.openxmlformats.org/presentationml/2006/ole">
            <mc:AlternateContent xmlns:mc="http://schemas.openxmlformats.org/markup-compatibility/2006">
              <mc:Choice xmlns:v="urn:schemas-microsoft-com:vml" Requires="v">
                <p:oleObj spid="_x0000_s18445" name="Equation" r:id="rId7" imgW="1790640" imgH="533160" progId="Equation.DSMT4">
                  <p:embed/>
                </p:oleObj>
              </mc:Choice>
              <mc:Fallback>
                <p:oleObj name="Equation" r:id="rId7" imgW="1790640" imgH="5331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0296" y="4997244"/>
                        <a:ext cx="1790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8" name="Object 6"/>
          <p:cNvGraphicFramePr>
            <a:graphicFrameLocks noChangeAspect="1"/>
          </p:cNvGraphicFramePr>
          <p:nvPr/>
        </p:nvGraphicFramePr>
        <p:xfrm>
          <a:off x="3699796" y="5638800"/>
          <a:ext cx="711200" cy="279400"/>
        </p:xfrm>
        <a:graphic>
          <a:graphicData uri="http://schemas.openxmlformats.org/presentationml/2006/ole">
            <mc:AlternateContent xmlns:mc="http://schemas.openxmlformats.org/markup-compatibility/2006">
              <mc:Choice xmlns:v="urn:schemas-microsoft-com:vml" Requires="v">
                <p:oleObj spid="_x0000_s18446" name="Equation" r:id="rId9" imgW="711000" imgH="279360" progId="Equation.DSMT4">
                  <p:embed/>
                </p:oleObj>
              </mc:Choice>
              <mc:Fallback>
                <p:oleObj name="Equation" r:id="rId9" imgW="711000" imgH="2793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99796" y="5638800"/>
                        <a:ext cx="711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19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4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4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25" name="Picture 1"/>
          <p:cNvPicPr>
            <a:picLocks noChangeAspect="1" noChangeArrowheads="1"/>
          </p:cNvPicPr>
          <p:nvPr/>
        </p:nvPicPr>
        <p:blipFill>
          <a:blip r:embed="rId2"/>
          <a:srcRect/>
          <a:stretch>
            <a:fillRect/>
          </a:stretch>
        </p:blipFill>
        <p:spPr bwMode="auto">
          <a:xfrm>
            <a:off x="2179651" y="2651760"/>
            <a:ext cx="4532875" cy="329184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Example 7: Using the First Derivative Test (cont.)</a:t>
            </a:r>
            <a:endParaRPr lang="en-US" dirty="0"/>
          </a:p>
        </p:txBody>
      </p:sp>
      <p:sp>
        <p:nvSpPr>
          <p:cNvPr id="3" name="Content Placeholder 2"/>
          <p:cNvSpPr>
            <a:spLocks noGrp="1"/>
          </p:cNvSpPr>
          <p:nvPr>
            <p:ph idx="1"/>
          </p:nvPr>
        </p:nvSpPr>
        <p:spPr/>
        <p:txBody>
          <a:bodyPr/>
          <a:lstStyle/>
          <a:p>
            <a:pPr>
              <a:tabLst>
                <a:tab pos="463550" algn="l"/>
              </a:tabLst>
            </a:pPr>
            <a:r>
              <a:rPr lang="en-US" b="1" dirty="0" smtClean="0"/>
              <a:t>b.</a:t>
            </a:r>
            <a:r>
              <a:rPr lang="en-US" dirty="0" smtClean="0"/>
              <a:t>	Step 1 of the First Derivative Test was completed in 	part </a:t>
            </a:r>
            <a:r>
              <a:rPr lang="en-US" b="1" dirty="0" smtClean="0"/>
              <a:t>a.</a:t>
            </a:r>
            <a:r>
              <a:rPr lang="en-US" dirty="0" smtClean="0"/>
              <a:t> Now we need to check the sign of </a:t>
            </a:r>
            <a:r>
              <a:rPr lang="en-US" i="1" dirty="0" smtClean="0"/>
              <a:t>f </a:t>
            </a:r>
            <a:r>
              <a:rPr lang="en-US" dirty="0" smtClean="0"/>
              <a:t>′(</a:t>
            </a:r>
            <a:r>
              <a:rPr lang="en-US" i="1" dirty="0" smtClean="0"/>
              <a:t>x</a:t>
            </a:r>
            <a:r>
              <a:rPr lang="en-US" dirty="0" smtClean="0"/>
              <a:t>) on 	either side of the critical value (Step 2).</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 Using the First Derivative Test (cont.)</a:t>
            </a:r>
            <a:endParaRPr lang="en-US" dirty="0"/>
          </a:p>
        </p:txBody>
      </p:sp>
      <p:sp>
        <p:nvSpPr>
          <p:cNvPr id="3" name="Content Placeholder 2"/>
          <p:cNvSpPr>
            <a:spLocks noGrp="1"/>
          </p:cNvSpPr>
          <p:nvPr>
            <p:ph idx="1"/>
          </p:nvPr>
        </p:nvSpPr>
        <p:spPr>
          <a:xfrm>
            <a:off x="457200" y="1752600"/>
            <a:ext cx="8229600" cy="3453253"/>
          </a:xfrm>
        </p:spPr>
        <p:txBody>
          <a:bodyPr>
            <a:spAutoFit/>
          </a:bodyPr>
          <a:lstStyle/>
          <a:p>
            <a:endParaRPr lang="en-US" dirty="0" smtClean="0"/>
          </a:p>
          <a:p>
            <a:endParaRPr lang="en-US" dirty="0" smtClean="0"/>
          </a:p>
          <a:p>
            <a:endParaRPr lang="en-US" dirty="0" smtClean="0"/>
          </a:p>
          <a:p>
            <a:endParaRPr lang="en-US" dirty="0" smtClean="0"/>
          </a:p>
          <a:p>
            <a:pPr>
              <a:spcAft>
                <a:spcPts val="600"/>
              </a:spcAft>
            </a:pPr>
            <a:r>
              <a:rPr lang="en-US" dirty="0" smtClean="0"/>
              <a:t>Now we have, 			     for all </a:t>
            </a:r>
            <a:r>
              <a:rPr lang="en-US" i="1" dirty="0" smtClean="0"/>
              <a:t>x</a:t>
            </a:r>
            <a:r>
              <a:rPr lang="en-US" dirty="0" smtClean="0"/>
              <a:t>. Since there is no sign change from one side of the critical value to the other, </a:t>
            </a:r>
            <a:r>
              <a:rPr lang="en-US" i="1" dirty="0" smtClean="0">
                <a:solidFill>
                  <a:srgbClr val="FF0000"/>
                </a:solidFill>
              </a:rPr>
              <a:t>x</a:t>
            </a:r>
            <a:r>
              <a:rPr lang="en-US" dirty="0" smtClean="0">
                <a:solidFill>
                  <a:srgbClr val="FF0000"/>
                </a:solidFill>
              </a:rPr>
              <a:t> = 2 is not a local extremum </a:t>
            </a:r>
            <a:r>
              <a:rPr lang="en-US" dirty="0" smtClean="0"/>
              <a:t>(Step 3).</a:t>
            </a:r>
          </a:p>
        </p:txBody>
      </p:sp>
      <p:graphicFrame>
        <p:nvGraphicFramePr>
          <p:cNvPr id="384003" name="Object 3"/>
          <p:cNvGraphicFramePr>
            <a:graphicFrameLocks noChangeAspect="1"/>
          </p:cNvGraphicFramePr>
          <p:nvPr>
            <p:extLst>
              <p:ext uri="{D42A27DB-BD31-4B8C-83A1-F6EECF244321}">
                <p14:modId xmlns:p14="http://schemas.microsoft.com/office/powerpoint/2010/main" val="3890460897"/>
              </p:ext>
            </p:extLst>
          </p:nvPr>
        </p:nvGraphicFramePr>
        <p:xfrm>
          <a:off x="2590800" y="3778536"/>
          <a:ext cx="2870200" cy="533400"/>
        </p:xfrm>
        <a:graphic>
          <a:graphicData uri="http://schemas.openxmlformats.org/presentationml/2006/ole">
            <mc:AlternateContent xmlns:mc="http://schemas.openxmlformats.org/markup-compatibility/2006">
              <mc:Choice xmlns:v="urn:schemas-microsoft-com:vml" Requires="v">
                <p:oleObj spid="_x0000_s19460" name="Equation" r:id="rId3" imgW="2870200" imgH="533400" progId="Equation.DSMT4">
                  <p:embed/>
                </p:oleObj>
              </mc:Choice>
              <mc:Fallback>
                <p:oleObj name="Equation" r:id="rId3" imgW="2870200" imgH="533400" progId="Equation.DSMT4">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778536"/>
                        <a:ext cx="2870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 name="Picture 4"/>
          <p:cNvPicPr>
            <a:picLocks noChangeAspect="1" noChangeArrowheads="1"/>
          </p:cNvPicPr>
          <p:nvPr/>
        </p:nvPicPr>
        <p:blipFill>
          <a:blip r:embed="rId5"/>
          <a:srcRect/>
          <a:stretch>
            <a:fillRect/>
          </a:stretch>
        </p:blipFill>
        <p:spPr bwMode="auto">
          <a:xfrm>
            <a:off x="1179919" y="1263936"/>
            <a:ext cx="6784163" cy="2286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40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 Using the First Derivative Test (cont.)</a:t>
            </a:r>
            <a:endParaRPr lang="en-US" dirty="0"/>
          </a:p>
        </p:txBody>
      </p:sp>
      <p:sp>
        <p:nvSpPr>
          <p:cNvPr id="3" name="Content Placeholder 2"/>
          <p:cNvSpPr>
            <a:spLocks noGrp="1"/>
          </p:cNvSpPr>
          <p:nvPr>
            <p:ph idx="1"/>
          </p:nvPr>
        </p:nvSpPr>
        <p:spPr/>
        <p:txBody>
          <a:bodyPr/>
          <a:lstStyle/>
          <a:p>
            <a:pPr>
              <a:lnSpc>
                <a:spcPts val="3600"/>
              </a:lnSpc>
              <a:tabLst>
                <a:tab pos="463550" algn="l"/>
                <a:tab pos="914400" algn="l"/>
              </a:tabLst>
            </a:pPr>
            <a:r>
              <a:rPr lang="en-US" b="1" dirty="0" smtClean="0"/>
              <a:t>c.</a:t>
            </a:r>
            <a:r>
              <a:rPr lang="en-US" dirty="0" smtClean="0"/>
              <a:t>	Use the following summary of information (from 	parts </a:t>
            </a:r>
            <a:r>
              <a:rPr lang="en-US" b="1" dirty="0" smtClean="0"/>
              <a:t>a.</a:t>
            </a:r>
            <a:r>
              <a:rPr lang="en-US" dirty="0" smtClean="0"/>
              <a:t> and </a:t>
            </a:r>
            <a:r>
              <a:rPr lang="en-US" b="1" dirty="0" smtClean="0"/>
              <a:t>b.</a:t>
            </a:r>
            <a:r>
              <a:rPr lang="en-US" dirty="0" smtClean="0"/>
              <a:t>) to sketch the curve.</a:t>
            </a:r>
          </a:p>
          <a:p>
            <a:pPr>
              <a:lnSpc>
                <a:spcPts val="3600"/>
              </a:lnSpc>
              <a:tabLst>
                <a:tab pos="463550" algn="l"/>
                <a:tab pos="914400" algn="l"/>
              </a:tabLst>
            </a:pPr>
            <a:r>
              <a:rPr lang="en-US" b="1" dirty="0" smtClean="0"/>
              <a:t>	1.	</a:t>
            </a:r>
            <a:r>
              <a:rPr lang="en-US" i="1" dirty="0" smtClean="0"/>
              <a:t>f</a:t>
            </a:r>
            <a:r>
              <a:rPr lang="en-US" dirty="0" smtClean="0"/>
              <a:t> is increasing on (</a:t>
            </a:r>
            <a:r>
              <a:rPr lang="en-US" dirty="0" smtClean="0">
                <a:latin typeface="Symbol" pitchFamily="18" charset="2"/>
              </a:rPr>
              <a:t>-</a:t>
            </a:r>
            <a:r>
              <a:rPr lang="en-US" dirty="0" smtClean="0">
                <a:sym typeface="Symbol"/>
              </a:rPr>
              <a:t></a:t>
            </a:r>
            <a:r>
              <a:rPr lang="en-US" dirty="0" smtClean="0"/>
              <a:t>, +</a:t>
            </a:r>
            <a:r>
              <a:rPr lang="en-US" dirty="0" smtClean="0">
                <a:sym typeface="Symbol"/>
              </a:rPr>
              <a:t></a:t>
            </a:r>
            <a:r>
              <a:rPr lang="en-US" dirty="0" smtClean="0"/>
              <a:t>).</a:t>
            </a:r>
          </a:p>
          <a:p>
            <a:pPr>
              <a:lnSpc>
                <a:spcPts val="3600"/>
              </a:lnSpc>
              <a:tabLst>
                <a:tab pos="463550" algn="l"/>
                <a:tab pos="914400" algn="l"/>
              </a:tabLst>
            </a:pPr>
            <a:r>
              <a:rPr lang="en-US" b="1" dirty="0" smtClean="0"/>
              <a:t>	2.	</a:t>
            </a:r>
            <a:r>
              <a:rPr lang="en-US" i="1" dirty="0" smtClean="0"/>
              <a:t>f </a:t>
            </a:r>
            <a:r>
              <a:rPr lang="en-US" dirty="0" smtClean="0"/>
              <a:t>′(2) = 0, but the point (2, 1) is not a local 			extremum.</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 Using the First Derivative Test (cont.)</a:t>
            </a:r>
            <a:endParaRPr lang="en-US" dirty="0"/>
          </a:p>
        </p:txBody>
      </p:sp>
      <p:pic>
        <p:nvPicPr>
          <p:cNvPr id="411649" name="Picture 1"/>
          <p:cNvPicPr>
            <a:picLocks noChangeAspect="1" noChangeArrowheads="1"/>
          </p:cNvPicPr>
          <p:nvPr/>
        </p:nvPicPr>
        <p:blipFill>
          <a:blip r:embed="rId2"/>
          <a:srcRect/>
          <a:stretch>
            <a:fillRect/>
          </a:stretch>
        </p:blipFill>
        <p:spPr bwMode="auto">
          <a:xfrm>
            <a:off x="1600200" y="1142333"/>
            <a:ext cx="5676900" cy="47545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Increasing and Decreasing Functions</a:t>
            </a:r>
            <a:endParaRPr lang="en-US" dirty="0"/>
          </a:p>
        </p:txBody>
      </p:sp>
      <p:sp>
        <p:nvSpPr>
          <p:cNvPr id="14" name="Content Placeholder 2"/>
          <p:cNvSpPr>
            <a:spLocks noGrp="1"/>
          </p:cNvSpPr>
          <p:nvPr>
            <p:ph idx="1"/>
          </p:nvPr>
        </p:nvSpPr>
        <p:spPr>
          <a:xfrm>
            <a:off x="457200" y="1280160"/>
            <a:ext cx="8229600" cy="2763834"/>
          </a:xfrm>
          <a:noFill/>
          <a:ln w="28575">
            <a:solidFill>
              <a:srgbClr val="FF0000"/>
            </a:solidFill>
          </a:ln>
        </p:spPr>
        <p:txBody>
          <a:bodyPr>
            <a:spAutoFit/>
          </a:bodyPr>
          <a:lstStyle/>
          <a:p>
            <a:pPr algn="ctr"/>
            <a:r>
              <a:rPr lang="en-US" b="1" dirty="0" smtClean="0">
                <a:solidFill>
                  <a:srgbClr val="000000"/>
                </a:solidFill>
              </a:rPr>
              <a:t>Notes</a:t>
            </a:r>
          </a:p>
          <a:p>
            <a:r>
              <a:rPr lang="en-US" dirty="0" smtClean="0">
                <a:solidFill>
                  <a:srgbClr val="000000"/>
                </a:solidFill>
              </a:rPr>
              <a:t>Positive values for the derivative indicate positive slopes for the tangent lines which in turn imply that the function is increasing.  Negative values for the derivative indicate negative slopes for the tangent lines which imply that the function is decreasing.</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8: Critical Values</a:t>
            </a:r>
            <a:endParaRPr lang="en-US" dirty="0"/>
          </a:p>
        </p:txBody>
      </p:sp>
      <p:sp>
        <p:nvSpPr>
          <p:cNvPr id="3" name="Content Placeholder 2"/>
          <p:cNvSpPr>
            <a:spLocks noGrp="1"/>
          </p:cNvSpPr>
          <p:nvPr>
            <p:ph idx="1"/>
          </p:nvPr>
        </p:nvSpPr>
        <p:spPr/>
        <p:txBody>
          <a:bodyPr/>
          <a:lstStyle/>
          <a:p>
            <a:r>
              <a:rPr lang="en-US" dirty="0" smtClean="0"/>
              <a:t>Find the critical values for the function </a:t>
            </a:r>
          </a:p>
          <a:p>
            <a:pPr>
              <a:lnSpc>
                <a:spcPct val="150000"/>
              </a:lnSpc>
            </a:pPr>
            <a:r>
              <a:rPr lang="en-US" b="1" dirty="0" smtClean="0"/>
              <a:t>Solution:</a:t>
            </a:r>
          </a:p>
          <a:p>
            <a:endParaRPr lang="en-US" b="1" dirty="0" smtClean="0"/>
          </a:p>
          <a:p>
            <a:endParaRPr lang="en-US" b="1" dirty="0" smtClean="0"/>
          </a:p>
          <a:p>
            <a:endParaRPr lang="en-US" b="1" dirty="0" smtClean="0"/>
          </a:p>
          <a:p>
            <a:endParaRPr lang="en-US" dirty="0"/>
          </a:p>
        </p:txBody>
      </p:sp>
      <p:graphicFrame>
        <p:nvGraphicFramePr>
          <p:cNvPr id="385026" name="Object 2"/>
          <p:cNvGraphicFramePr>
            <a:graphicFrameLocks noChangeAspect="1"/>
          </p:cNvGraphicFramePr>
          <p:nvPr>
            <p:extLst>
              <p:ext uri="{D42A27DB-BD31-4B8C-83A1-F6EECF244321}">
                <p14:modId xmlns:p14="http://schemas.microsoft.com/office/powerpoint/2010/main" val="1869237614"/>
              </p:ext>
            </p:extLst>
          </p:nvPr>
        </p:nvGraphicFramePr>
        <p:xfrm>
          <a:off x="6242756" y="1101303"/>
          <a:ext cx="1270000" cy="927100"/>
        </p:xfrm>
        <a:graphic>
          <a:graphicData uri="http://schemas.openxmlformats.org/presentationml/2006/ole">
            <mc:AlternateContent xmlns:mc="http://schemas.openxmlformats.org/markup-compatibility/2006">
              <mc:Choice xmlns:v="urn:schemas-microsoft-com:vml" Requires="v">
                <p:oleObj spid="_x0000_s20491" name="Equation" r:id="rId3" imgW="1270000" imgH="927100" progId="Equation.DSMT4">
                  <p:embed/>
                </p:oleObj>
              </mc:Choice>
              <mc:Fallback>
                <p:oleObj name="Equation" r:id="rId3" imgW="1270000" imgH="927100" progId="Equation.DSMT4">
                  <p:embed/>
                  <p:pic>
                    <p:nvPicPr>
                      <p:cNvPr id="0" name="Object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2756" y="1101303"/>
                        <a:ext cx="12700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4960960" y="2757948"/>
            <a:ext cx="2954399" cy="400110"/>
          </a:xfrm>
          <a:prstGeom prst="rect">
            <a:avLst/>
          </a:prstGeom>
        </p:spPr>
        <p:txBody>
          <a:bodyPr wrap="none">
            <a:spAutoFit/>
          </a:bodyPr>
          <a:lstStyle/>
          <a:p>
            <a:r>
              <a:rPr lang="en-US" sz="2000" dirty="0" smtClean="0">
                <a:solidFill>
                  <a:srgbClr val="008080"/>
                </a:solidFill>
              </a:rPr>
              <a:t>Rewrite </a:t>
            </a:r>
            <a:r>
              <a:rPr lang="en-US" sz="2000" i="1" dirty="0" smtClean="0">
                <a:solidFill>
                  <a:srgbClr val="008080"/>
                </a:solidFill>
              </a:rPr>
              <a:t>y</a:t>
            </a:r>
            <a:r>
              <a:rPr lang="en-US" sz="2000" dirty="0" smtClean="0">
                <a:solidFill>
                  <a:srgbClr val="008080"/>
                </a:solidFill>
              </a:rPr>
              <a:t> using exponents.</a:t>
            </a:r>
            <a:endParaRPr lang="en-US" sz="2000" dirty="0">
              <a:solidFill>
                <a:srgbClr val="008080"/>
              </a:solidFill>
            </a:endParaRPr>
          </a:p>
        </p:txBody>
      </p:sp>
      <p:sp>
        <p:nvSpPr>
          <p:cNvPr id="7" name="Rectangle 6"/>
          <p:cNvSpPr/>
          <p:nvPr/>
        </p:nvSpPr>
        <p:spPr>
          <a:xfrm>
            <a:off x="4947312" y="3748548"/>
            <a:ext cx="2624245" cy="400110"/>
          </a:xfrm>
          <a:prstGeom prst="rect">
            <a:avLst/>
          </a:prstGeom>
        </p:spPr>
        <p:txBody>
          <a:bodyPr wrap="none">
            <a:spAutoFit/>
          </a:bodyPr>
          <a:lstStyle/>
          <a:p>
            <a:r>
              <a:rPr lang="en-US" sz="2000" dirty="0" smtClean="0">
                <a:solidFill>
                  <a:srgbClr val="008080"/>
                </a:solidFill>
              </a:rPr>
              <a:t>Find the derivative of </a:t>
            </a:r>
            <a:r>
              <a:rPr lang="en-US" sz="2000" i="1" dirty="0" smtClean="0">
                <a:solidFill>
                  <a:srgbClr val="008080"/>
                </a:solidFill>
              </a:rPr>
              <a:t>y</a:t>
            </a:r>
            <a:r>
              <a:rPr lang="en-US" sz="2000" dirty="0" smtClean="0">
                <a:solidFill>
                  <a:srgbClr val="008080"/>
                </a:solidFill>
              </a:rPr>
              <a:t>.</a:t>
            </a:r>
            <a:endParaRPr lang="en-US" sz="2000" dirty="0">
              <a:solidFill>
                <a:srgbClr val="008080"/>
              </a:solidFill>
            </a:endParaRPr>
          </a:p>
        </p:txBody>
      </p:sp>
      <p:sp>
        <p:nvSpPr>
          <p:cNvPr id="8" name="Rectangle 7"/>
          <p:cNvSpPr/>
          <p:nvPr/>
        </p:nvSpPr>
        <p:spPr>
          <a:xfrm>
            <a:off x="4953000" y="4714085"/>
            <a:ext cx="3886200" cy="1015663"/>
          </a:xfrm>
          <a:prstGeom prst="rect">
            <a:avLst/>
          </a:prstGeom>
        </p:spPr>
        <p:txBody>
          <a:bodyPr wrap="square">
            <a:spAutoFit/>
          </a:bodyPr>
          <a:lstStyle/>
          <a:p>
            <a:r>
              <a:rPr lang="en-US" sz="2000" i="1" dirty="0" smtClean="0">
                <a:solidFill>
                  <a:srgbClr val="008080"/>
                </a:solidFill>
              </a:rPr>
              <a:t>y</a:t>
            </a:r>
            <a:r>
              <a:rPr lang="en-US" sz="2000" dirty="0" smtClean="0">
                <a:solidFill>
                  <a:srgbClr val="008080"/>
                </a:solidFill>
              </a:rPr>
              <a:t>′ cannot equal 0.  Recall, an algebraic fraction can be zero if and only if its numerator is zero.</a:t>
            </a:r>
            <a:endParaRPr lang="en-US" sz="2000" dirty="0">
              <a:solidFill>
                <a:srgbClr val="008080"/>
              </a:solidFill>
            </a:endParaRPr>
          </a:p>
        </p:txBody>
      </p:sp>
      <p:graphicFrame>
        <p:nvGraphicFramePr>
          <p:cNvPr id="20484" name="Object 4"/>
          <p:cNvGraphicFramePr>
            <a:graphicFrameLocks noChangeAspect="1"/>
          </p:cNvGraphicFramePr>
          <p:nvPr/>
        </p:nvGraphicFramePr>
        <p:xfrm>
          <a:off x="2120900" y="2514600"/>
          <a:ext cx="2679700" cy="838200"/>
        </p:xfrm>
        <a:graphic>
          <a:graphicData uri="http://schemas.openxmlformats.org/presentationml/2006/ole">
            <mc:AlternateContent xmlns:mc="http://schemas.openxmlformats.org/markup-compatibility/2006">
              <mc:Choice xmlns:v="urn:schemas-microsoft-com:vml" Requires="v">
                <p:oleObj spid="_x0000_s20492" name="Equation" r:id="rId5" imgW="2679480" imgH="838080" progId="Equation.DSMT4">
                  <p:embed/>
                </p:oleObj>
              </mc:Choice>
              <mc:Fallback>
                <p:oleObj name="Equation" r:id="rId5" imgW="267948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0900" y="2514600"/>
                        <a:ext cx="2679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5" name="Object 5"/>
          <p:cNvGraphicFramePr>
            <a:graphicFrameLocks noChangeAspect="1"/>
          </p:cNvGraphicFramePr>
          <p:nvPr/>
        </p:nvGraphicFramePr>
        <p:xfrm>
          <a:off x="1905000" y="3537156"/>
          <a:ext cx="2070100" cy="838200"/>
        </p:xfrm>
        <a:graphic>
          <a:graphicData uri="http://schemas.openxmlformats.org/presentationml/2006/ole">
            <mc:AlternateContent xmlns:mc="http://schemas.openxmlformats.org/markup-compatibility/2006">
              <mc:Choice xmlns:v="urn:schemas-microsoft-com:vml" Requires="v">
                <p:oleObj spid="_x0000_s20493" name="Equation" r:id="rId7" imgW="2070000" imgH="838080" progId="Equation.DSMT4">
                  <p:embed/>
                </p:oleObj>
              </mc:Choice>
              <mc:Fallback>
                <p:oleObj name="Equation" r:id="rId7" imgW="207000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3537156"/>
                        <a:ext cx="2070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6" name="Object 6"/>
          <p:cNvGraphicFramePr>
            <a:graphicFrameLocks noChangeAspect="1"/>
          </p:cNvGraphicFramePr>
          <p:nvPr/>
        </p:nvGraphicFramePr>
        <p:xfrm>
          <a:off x="2362200" y="4495800"/>
          <a:ext cx="2108200" cy="901700"/>
        </p:xfrm>
        <a:graphic>
          <a:graphicData uri="http://schemas.openxmlformats.org/presentationml/2006/ole">
            <mc:AlternateContent xmlns:mc="http://schemas.openxmlformats.org/markup-compatibility/2006">
              <mc:Choice xmlns:v="urn:schemas-microsoft-com:vml" Requires="v">
                <p:oleObj spid="_x0000_s20494" name="Equation" r:id="rId9" imgW="2108160" imgH="901440" progId="Equation.DSMT4">
                  <p:embed/>
                </p:oleObj>
              </mc:Choice>
              <mc:Fallback>
                <p:oleObj name="Equation" r:id="rId9" imgW="2108160" imgH="90144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62200" y="4495800"/>
                        <a:ext cx="21082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48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8: Critical Values (cont.)</a:t>
            </a:r>
            <a:endParaRPr lang="en-US" dirty="0"/>
          </a:p>
        </p:txBody>
      </p:sp>
      <p:sp>
        <p:nvSpPr>
          <p:cNvPr id="3" name="Content Placeholder 2"/>
          <p:cNvSpPr>
            <a:spLocks noGrp="1"/>
          </p:cNvSpPr>
          <p:nvPr>
            <p:ph idx="1"/>
          </p:nvPr>
        </p:nvSpPr>
        <p:spPr/>
        <p:txBody>
          <a:bodyPr/>
          <a:lstStyle/>
          <a:p>
            <a:r>
              <a:rPr lang="en-US" dirty="0" smtClean="0"/>
              <a:t>Note that 	 is undefined at </a:t>
            </a:r>
            <a:r>
              <a:rPr lang="en-US" i="1" dirty="0" smtClean="0"/>
              <a:t>x</a:t>
            </a:r>
            <a:r>
              <a:rPr lang="en-US" dirty="0" smtClean="0"/>
              <a:t> = 2 (and defined for all </a:t>
            </a:r>
          </a:p>
          <a:p>
            <a:pPr>
              <a:spcBef>
                <a:spcPts val="1800"/>
              </a:spcBef>
            </a:pPr>
            <a:r>
              <a:rPr lang="en-US" dirty="0" smtClean="0"/>
              <a:t>other values of </a:t>
            </a:r>
            <a:r>
              <a:rPr lang="en-US" i="1" dirty="0" smtClean="0"/>
              <a:t>x</a:t>
            </a:r>
            <a:r>
              <a:rPr lang="en-US" dirty="0" smtClean="0"/>
              <a:t>). The original function, 	           is also not defined at </a:t>
            </a:r>
            <a:r>
              <a:rPr lang="en-US" i="1" dirty="0" smtClean="0"/>
              <a:t>x</a:t>
            </a:r>
            <a:r>
              <a:rPr lang="en-US" dirty="0" smtClean="0"/>
              <a:t> = 2.</a:t>
            </a:r>
          </a:p>
          <a:p>
            <a:pPr>
              <a:lnSpc>
                <a:spcPts val="3600"/>
              </a:lnSpc>
              <a:spcBef>
                <a:spcPts val="1200"/>
              </a:spcBef>
            </a:pPr>
            <a:r>
              <a:rPr lang="en-US" dirty="0" smtClean="0"/>
              <a:t>Therefore, </a:t>
            </a:r>
            <a:r>
              <a:rPr lang="en-US" i="1" dirty="0" smtClean="0"/>
              <a:t>x</a:t>
            </a:r>
            <a:r>
              <a:rPr lang="en-US" dirty="0" smtClean="0"/>
              <a:t> = 2 is </a:t>
            </a:r>
            <a:r>
              <a:rPr lang="en-US" b="1" dirty="0" smtClean="0"/>
              <a:t>not</a:t>
            </a:r>
            <a:r>
              <a:rPr lang="en-US" dirty="0" smtClean="0"/>
              <a:t> in the domain of the function and is </a:t>
            </a:r>
            <a:r>
              <a:rPr lang="en-US" b="1" dirty="0" smtClean="0"/>
              <a:t>not</a:t>
            </a:r>
            <a:r>
              <a:rPr lang="en-US" dirty="0" smtClean="0"/>
              <a:t> a critical value. </a:t>
            </a:r>
            <a:r>
              <a:rPr lang="en-US" dirty="0" smtClean="0">
                <a:solidFill>
                  <a:srgbClr val="FF0000"/>
                </a:solidFill>
              </a:rPr>
              <a:t>There are no critical values</a:t>
            </a:r>
            <a:r>
              <a:rPr lang="en-US" dirty="0" smtClean="0"/>
              <a:t>. However, </a:t>
            </a:r>
            <a:r>
              <a:rPr lang="en-US" i="1" dirty="0" smtClean="0"/>
              <a:t>x</a:t>
            </a:r>
            <a:r>
              <a:rPr lang="en-US" dirty="0" smtClean="0"/>
              <a:t> = 2 is the only </a:t>
            </a:r>
            <a:r>
              <a:rPr lang="en-US" i="1" dirty="0" smtClean="0"/>
              <a:t>x</a:t>
            </a:r>
            <a:r>
              <a:rPr lang="en-US" dirty="0" smtClean="0"/>
              <a:t>-value "marked" on the analysis line because the derivative can change signs from positive to negative or vice versa only at </a:t>
            </a:r>
            <a:r>
              <a:rPr lang="en-US" i="1" dirty="0" smtClean="0"/>
              <a:t>x</a:t>
            </a:r>
            <a:r>
              <a:rPr lang="en-US" dirty="0" smtClean="0"/>
              <a:t> = 2.</a:t>
            </a:r>
            <a:endParaRPr lang="en-US" dirty="0"/>
          </a:p>
        </p:txBody>
      </p:sp>
      <p:graphicFrame>
        <p:nvGraphicFramePr>
          <p:cNvPr id="386051" name="Object 3"/>
          <p:cNvGraphicFramePr>
            <a:graphicFrameLocks noChangeAspect="1"/>
          </p:cNvGraphicFramePr>
          <p:nvPr/>
        </p:nvGraphicFramePr>
        <p:xfrm>
          <a:off x="1983559" y="1160266"/>
          <a:ext cx="444500" cy="901700"/>
        </p:xfrm>
        <a:graphic>
          <a:graphicData uri="http://schemas.openxmlformats.org/presentationml/2006/ole">
            <mc:AlternateContent xmlns:mc="http://schemas.openxmlformats.org/markup-compatibility/2006">
              <mc:Choice xmlns:v="urn:schemas-microsoft-com:vml" Requires="v">
                <p:oleObj spid="_x0000_s21510" name="Equation" r:id="rId3" imgW="444307" imgH="901309" progId="Equation.DSMT4">
                  <p:embed/>
                </p:oleObj>
              </mc:Choice>
              <mc:Fallback>
                <p:oleObj name="Equation" r:id="rId3" imgW="444307" imgH="901309" progId="Equation.DSMT4">
                  <p:embed/>
                  <p:pic>
                    <p:nvPicPr>
                      <p:cNvPr id="0" name="Object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3559" y="1160266"/>
                        <a:ext cx="4445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6053" name="Object 5"/>
          <p:cNvGraphicFramePr>
            <a:graphicFrameLocks noChangeAspect="1"/>
          </p:cNvGraphicFramePr>
          <p:nvPr/>
        </p:nvGraphicFramePr>
        <p:xfrm>
          <a:off x="6365544" y="1799304"/>
          <a:ext cx="1384300" cy="838200"/>
        </p:xfrm>
        <a:graphic>
          <a:graphicData uri="http://schemas.openxmlformats.org/presentationml/2006/ole">
            <mc:AlternateContent xmlns:mc="http://schemas.openxmlformats.org/markup-compatibility/2006">
              <mc:Choice xmlns:v="urn:schemas-microsoft-com:vml" Requires="v">
                <p:oleObj spid="_x0000_s21511" name="Equation" r:id="rId5" imgW="1384300" imgH="838200" progId="Equation.DSMT4">
                  <p:embed/>
                </p:oleObj>
              </mc:Choice>
              <mc:Fallback>
                <p:oleObj name="Equation" r:id="rId5" imgW="1384300" imgH="838200" progId="Equation.DSMT4">
                  <p:embed/>
                  <p:pic>
                    <p:nvPicPr>
                      <p:cNvPr id="0" name="Object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5544" y="1799304"/>
                        <a:ext cx="1384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9: Critical Values</a:t>
            </a:r>
            <a:endParaRPr lang="en-US" dirty="0"/>
          </a:p>
        </p:txBody>
      </p:sp>
      <p:sp>
        <p:nvSpPr>
          <p:cNvPr id="3" name="Content Placeholder 2"/>
          <p:cNvSpPr>
            <a:spLocks noGrp="1"/>
          </p:cNvSpPr>
          <p:nvPr>
            <p:ph idx="1"/>
          </p:nvPr>
        </p:nvSpPr>
        <p:spPr/>
        <p:txBody>
          <a:bodyPr/>
          <a:lstStyle/>
          <a:p>
            <a:r>
              <a:rPr lang="en-US" dirty="0" smtClean="0"/>
              <a:t>Find the critical values for the function </a:t>
            </a:r>
          </a:p>
          <a:p>
            <a:pPr>
              <a:lnSpc>
                <a:spcPct val="150000"/>
              </a:lnSpc>
            </a:pPr>
            <a:r>
              <a:rPr lang="en-US" b="1" dirty="0" smtClean="0"/>
              <a:t>Solution: </a:t>
            </a:r>
          </a:p>
          <a:p>
            <a:pPr>
              <a:lnSpc>
                <a:spcPct val="150000"/>
              </a:lnSpc>
            </a:pPr>
            <a:endParaRPr lang="en-US" b="1" dirty="0" smtClean="0"/>
          </a:p>
          <a:p>
            <a:pPr>
              <a:lnSpc>
                <a:spcPct val="150000"/>
              </a:lnSpc>
            </a:pPr>
            <a:endParaRPr lang="en-US" b="1" dirty="0" smtClean="0"/>
          </a:p>
          <a:p>
            <a:r>
              <a:rPr lang="en-US" dirty="0" smtClean="0"/>
              <a:t>In this case, </a:t>
            </a:r>
            <a:r>
              <a:rPr lang="en-US" i="1" dirty="0" smtClean="0"/>
              <a:t>y</a:t>
            </a:r>
            <a:r>
              <a:rPr lang="en-US" dirty="0"/>
              <a:t>′ </a:t>
            </a:r>
            <a:r>
              <a:rPr lang="en-US" dirty="0" smtClean="0"/>
              <a:t>is not defined at </a:t>
            </a:r>
            <a:r>
              <a:rPr lang="en-US" i="1" dirty="0" smtClean="0"/>
              <a:t>x</a:t>
            </a:r>
            <a:r>
              <a:rPr lang="en-US" dirty="0" smtClean="0"/>
              <a:t> = 0. However, since     </a:t>
            </a:r>
            <a:r>
              <a:rPr lang="en-US" i="1" dirty="0" smtClean="0"/>
              <a:t>x</a:t>
            </a:r>
            <a:r>
              <a:rPr lang="en-US" dirty="0" smtClean="0"/>
              <a:t> = 0 </a:t>
            </a:r>
            <a:r>
              <a:rPr lang="en-US" b="1" dirty="0" smtClean="0"/>
              <a:t>is</a:t>
            </a:r>
            <a:r>
              <a:rPr lang="en-US" dirty="0" smtClean="0"/>
              <a:t> in the domain of the original function, </a:t>
            </a:r>
            <a:r>
              <a:rPr lang="en-US" i="1" dirty="0" smtClean="0">
                <a:solidFill>
                  <a:srgbClr val="FF0000"/>
                </a:solidFill>
              </a:rPr>
              <a:t>x</a:t>
            </a:r>
            <a:r>
              <a:rPr lang="en-US" dirty="0" smtClean="0">
                <a:solidFill>
                  <a:srgbClr val="FF0000"/>
                </a:solidFill>
              </a:rPr>
              <a:t> = 0 is a critical value</a:t>
            </a:r>
            <a:r>
              <a:rPr lang="en-US" dirty="0" smtClean="0"/>
              <a:t>. </a:t>
            </a:r>
            <a:endParaRPr lang="en-US" dirty="0"/>
          </a:p>
        </p:txBody>
      </p:sp>
      <p:graphicFrame>
        <p:nvGraphicFramePr>
          <p:cNvPr id="387074" name="Object 2"/>
          <p:cNvGraphicFramePr>
            <a:graphicFrameLocks noChangeAspect="1"/>
          </p:cNvGraphicFramePr>
          <p:nvPr/>
        </p:nvGraphicFramePr>
        <p:xfrm>
          <a:off x="6172200" y="1085794"/>
          <a:ext cx="914400" cy="711200"/>
        </p:xfrm>
        <a:graphic>
          <a:graphicData uri="http://schemas.openxmlformats.org/presentationml/2006/ole">
            <mc:AlternateContent xmlns:mc="http://schemas.openxmlformats.org/markup-compatibility/2006">
              <mc:Choice xmlns:v="urn:schemas-microsoft-com:vml" Requires="v">
                <p:oleObj spid="_x0000_s22543" name="Equation" r:id="rId3" imgW="914400" imgH="711200" progId="Equation.DSMT4">
                  <p:embed/>
                </p:oleObj>
              </mc:Choice>
              <mc:Fallback>
                <p:oleObj name="Equation" r:id="rId3" imgW="914400" imgH="711200" progId="Equation.DSMT4">
                  <p:embed/>
                  <p:pic>
                    <p:nvPicPr>
                      <p:cNvPr id="0" name="Object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085794"/>
                        <a:ext cx="9144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4876800" y="2907048"/>
            <a:ext cx="3886200" cy="1015663"/>
          </a:xfrm>
          <a:prstGeom prst="rect">
            <a:avLst/>
          </a:prstGeom>
        </p:spPr>
        <p:txBody>
          <a:bodyPr wrap="square">
            <a:spAutoFit/>
          </a:bodyPr>
          <a:lstStyle/>
          <a:p>
            <a:r>
              <a:rPr lang="en-US" sz="2000" dirty="0" smtClean="0">
                <a:solidFill>
                  <a:srgbClr val="008080"/>
                </a:solidFill>
              </a:rPr>
              <a:t>Find the derivative of </a:t>
            </a:r>
            <a:r>
              <a:rPr lang="en-US" sz="2000" i="1" dirty="0" smtClean="0">
                <a:solidFill>
                  <a:srgbClr val="008080"/>
                </a:solidFill>
              </a:rPr>
              <a:t>y</a:t>
            </a:r>
            <a:r>
              <a:rPr lang="en-US" sz="2000" dirty="0" smtClean="0">
                <a:solidFill>
                  <a:srgbClr val="008080"/>
                </a:solidFill>
              </a:rPr>
              <a:t>. Note: </a:t>
            </a:r>
            <a:r>
              <a:rPr lang="en-US" sz="2000" i="1" dirty="0" smtClean="0">
                <a:solidFill>
                  <a:srgbClr val="008080"/>
                </a:solidFill>
              </a:rPr>
              <a:t>y</a:t>
            </a:r>
            <a:r>
              <a:rPr lang="en-US" sz="2000" dirty="0" smtClean="0">
                <a:solidFill>
                  <a:srgbClr val="008080"/>
                </a:solidFill>
              </a:rPr>
              <a:t>′ cannot equal 0 since the numerator cannot equal 0. </a:t>
            </a:r>
            <a:endParaRPr lang="en-US" sz="2000" dirty="0">
              <a:solidFill>
                <a:srgbClr val="008080"/>
              </a:solidFill>
            </a:endParaRPr>
          </a:p>
        </p:txBody>
      </p:sp>
      <p:graphicFrame>
        <p:nvGraphicFramePr>
          <p:cNvPr id="22532" name="Object 4"/>
          <p:cNvGraphicFramePr>
            <a:graphicFrameLocks noChangeAspect="1"/>
          </p:cNvGraphicFramePr>
          <p:nvPr/>
        </p:nvGraphicFramePr>
        <p:xfrm>
          <a:off x="730044" y="2971800"/>
          <a:ext cx="317500" cy="393700"/>
        </p:xfrm>
        <a:graphic>
          <a:graphicData uri="http://schemas.openxmlformats.org/presentationml/2006/ole">
            <mc:AlternateContent xmlns:mc="http://schemas.openxmlformats.org/markup-compatibility/2006">
              <mc:Choice xmlns:v="urn:schemas-microsoft-com:vml" Requires="v">
                <p:oleObj spid="_x0000_s22544" name="Equation" r:id="rId5" imgW="317160" imgH="393480" progId="Equation.DSMT4">
                  <p:embed/>
                </p:oleObj>
              </mc:Choice>
              <mc:Fallback>
                <p:oleObj name="Equation" r:id="rId5" imgW="317160" imgH="3934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044" y="2971800"/>
                        <a:ext cx="3175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3" name="Object 5"/>
          <p:cNvGraphicFramePr>
            <a:graphicFrameLocks noChangeAspect="1"/>
          </p:cNvGraphicFramePr>
          <p:nvPr/>
        </p:nvGraphicFramePr>
        <p:xfrm>
          <a:off x="1096296" y="2667000"/>
          <a:ext cx="1016000" cy="889000"/>
        </p:xfrm>
        <a:graphic>
          <a:graphicData uri="http://schemas.openxmlformats.org/presentationml/2006/ole">
            <mc:AlternateContent xmlns:mc="http://schemas.openxmlformats.org/markup-compatibility/2006">
              <mc:Choice xmlns:v="urn:schemas-microsoft-com:vml" Requires="v">
                <p:oleObj spid="_x0000_s22545" name="Equation" r:id="rId7" imgW="1015920" imgH="888840" progId="Equation.DSMT4">
                  <p:embed/>
                </p:oleObj>
              </mc:Choice>
              <mc:Fallback>
                <p:oleObj name="Equation" r:id="rId7" imgW="1015920" imgH="8888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6296" y="2667000"/>
                        <a:ext cx="10160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4" name="Object 6"/>
          <p:cNvGraphicFramePr>
            <a:graphicFrameLocks noChangeAspect="1"/>
          </p:cNvGraphicFramePr>
          <p:nvPr/>
        </p:nvGraphicFramePr>
        <p:xfrm>
          <a:off x="2148348" y="2728452"/>
          <a:ext cx="889000" cy="1066800"/>
        </p:xfrm>
        <a:graphic>
          <a:graphicData uri="http://schemas.openxmlformats.org/presentationml/2006/ole">
            <mc:AlternateContent xmlns:mc="http://schemas.openxmlformats.org/markup-compatibility/2006">
              <mc:Choice xmlns:v="urn:schemas-microsoft-com:vml" Requires="v">
                <p:oleObj spid="_x0000_s22546" name="Equation" r:id="rId9" imgW="888840" imgH="1066680" progId="Equation.DSMT4">
                  <p:embed/>
                </p:oleObj>
              </mc:Choice>
              <mc:Fallback>
                <p:oleObj name="Equation" r:id="rId9" imgW="888840" imgH="10666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48348" y="2728452"/>
                        <a:ext cx="889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5" name="Object 7"/>
          <p:cNvGraphicFramePr>
            <a:graphicFrameLocks noChangeAspect="1"/>
          </p:cNvGraphicFramePr>
          <p:nvPr/>
        </p:nvGraphicFramePr>
        <p:xfrm>
          <a:off x="3077496" y="2728452"/>
          <a:ext cx="990600" cy="889000"/>
        </p:xfrm>
        <a:graphic>
          <a:graphicData uri="http://schemas.openxmlformats.org/presentationml/2006/ole">
            <mc:AlternateContent xmlns:mc="http://schemas.openxmlformats.org/markup-compatibility/2006">
              <mc:Choice xmlns:v="urn:schemas-microsoft-com:vml" Requires="v">
                <p:oleObj spid="_x0000_s22547" name="Equation" r:id="rId11" imgW="990360" imgH="888840" progId="Equation.DSMT4">
                  <p:embed/>
                </p:oleObj>
              </mc:Choice>
              <mc:Fallback>
                <p:oleObj name="Equation" r:id="rId11" imgW="990360" imgH="88884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77496" y="2728452"/>
                        <a:ext cx="9906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6" name="Object 8"/>
          <p:cNvGraphicFramePr>
            <a:graphicFrameLocks noChangeAspect="1"/>
          </p:cNvGraphicFramePr>
          <p:nvPr/>
        </p:nvGraphicFramePr>
        <p:xfrm>
          <a:off x="4085304" y="3001296"/>
          <a:ext cx="482600" cy="304800"/>
        </p:xfrm>
        <a:graphic>
          <a:graphicData uri="http://schemas.openxmlformats.org/presentationml/2006/ole">
            <mc:AlternateContent xmlns:mc="http://schemas.openxmlformats.org/markup-compatibility/2006">
              <mc:Choice xmlns:v="urn:schemas-microsoft-com:vml" Requires="v">
                <p:oleObj spid="_x0000_s22548" name="Equation" r:id="rId13" imgW="482400" imgH="304560" progId="Equation.DSMT4">
                  <p:embed/>
                </p:oleObj>
              </mc:Choice>
              <mc:Fallback>
                <p:oleObj name="Equation" r:id="rId13" imgW="482400" imgH="30456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85304" y="3001296"/>
                        <a:ext cx="482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5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5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5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9: Critical Values (cont.)</a:t>
            </a:r>
            <a:endParaRPr lang="en-US" dirty="0"/>
          </a:p>
        </p:txBody>
      </p:sp>
      <p:sp>
        <p:nvSpPr>
          <p:cNvPr id="3" name="Content Placeholder 2"/>
          <p:cNvSpPr>
            <a:spLocks noGrp="1"/>
          </p:cNvSpPr>
          <p:nvPr>
            <p:ph idx="1"/>
          </p:nvPr>
        </p:nvSpPr>
        <p:spPr/>
        <p:txBody>
          <a:bodyPr/>
          <a:lstStyle/>
          <a:p>
            <a:pPr>
              <a:spcBef>
                <a:spcPts val="0"/>
              </a:spcBef>
            </a:pPr>
            <a:r>
              <a:rPr lang="en-US" dirty="0" smtClean="0"/>
              <a:t>Also, because </a:t>
            </a:r>
            <a:r>
              <a:rPr lang="en-US" i="1" dirty="0" smtClean="0"/>
              <a:t>y</a:t>
            </a:r>
            <a:r>
              <a:rPr lang="en-US" dirty="0"/>
              <a:t>′</a:t>
            </a:r>
            <a:r>
              <a:rPr lang="en-US" dirty="0" smtClean="0"/>
              <a:t> is never equal to 0, there are no other critical values; only </a:t>
            </a:r>
            <a:r>
              <a:rPr lang="en-US" i="1" dirty="0" smtClean="0"/>
              <a:t>x</a:t>
            </a:r>
            <a:r>
              <a:rPr lang="en-US" dirty="0" smtClean="0"/>
              <a:t> = 0. </a:t>
            </a:r>
            <a:endParaRPr lang="en-US" dirty="0"/>
          </a:p>
        </p:txBody>
      </p:sp>
      <p:sp>
        <p:nvSpPr>
          <p:cNvPr id="5" name="Rectangle 4"/>
          <p:cNvSpPr/>
          <p:nvPr/>
        </p:nvSpPr>
        <p:spPr>
          <a:xfrm>
            <a:off x="457200" y="2180304"/>
            <a:ext cx="4114800" cy="3970318"/>
          </a:xfrm>
          <a:prstGeom prst="rect">
            <a:avLst/>
          </a:prstGeom>
        </p:spPr>
        <p:txBody>
          <a:bodyPr>
            <a:spAutoFit/>
          </a:bodyPr>
          <a:lstStyle/>
          <a:p>
            <a:pPr>
              <a:spcBef>
                <a:spcPts val="0"/>
              </a:spcBef>
            </a:pPr>
            <a:r>
              <a:rPr lang="en-US" sz="2800" dirty="0" smtClean="0"/>
              <a:t>To the left of </a:t>
            </a:r>
            <a:r>
              <a:rPr lang="en-US" sz="2800" i="1" dirty="0" smtClean="0"/>
              <a:t>x</a:t>
            </a:r>
            <a:r>
              <a:rPr lang="en-US" sz="2800" dirty="0" smtClean="0"/>
              <a:t> = 0, </a:t>
            </a:r>
            <a:r>
              <a:rPr lang="en-US" sz="2800" i="1" dirty="0" smtClean="0"/>
              <a:t>f </a:t>
            </a:r>
            <a:r>
              <a:rPr lang="en-US" sz="2800" dirty="0"/>
              <a:t>′</a:t>
            </a:r>
            <a:r>
              <a:rPr lang="en-US" sz="2800" dirty="0" smtClean="0"/>
              <a:t> is negative (</a:t>
            </a:r>
            <a:r>
              <a:rPr lang="en-US" sz="2800" i="1" dirty="0" smtClean="0"/>
              <a:t>y</a:t>
            </a:r>
            <a:r>
              <a:rPr lang="en-US" sz="2800" dirty="0" smtClean="0"/>
              <a:t> decreases). </a:t>
            </a:r>
          </a:p>
          <a:p>
            <a:pPr>
              <a:spcBef>
                <a:spcPts val="0"/>
              </a:spcBef>
            </a:pPr>
            <a:r>
              <a:rPr lang="en-US" sz="2800" dirty="0" smtClean="0"/>
              <a:t>To the right of </a:t>
            </a:r>
            <a:r>
              <a:rPr lang="en-US" sz="2800" i="1" dirty="0" smtClean="0"/>
              <a:t>x</a:t>
            </a:r>
            <a:r>
              <a:rPr lang="en-US" sz="2800" dirty="0" smtClean="0"/>
              <a:t> = 0, </a:t>
            </a:r>
            <a:r>
              <a:rPr lang="en-US" sz="2800" i="1" dirty="0" smtClean="0"/>
              <a:t>f </a:t>
            </a:r>
            <a:r>
              <a:rPr lang="en-US" sz="2800" dirty="0"/>
              <a:t>′</a:t>
            </a:r>
            <a:r>
              <a:rPr lang="en-US" sz="2800" dirty="0" smtClean="0"/>
              <a:t> is positive (</a:t>
            </a:r>
            <a:r>
              <a:rPr lang="en-US" sz="2800" i="1" dirty="0" smtClean="0"/>
              <a:t>y</a:t>
            </a:r>
            <a:r>
              <a:rPr lang="en-US" sz="2800" dirty="0" smtClean="0"/>
              <a:t> increases).  Near </a:t>
            </a:r>
            <a:r>
              <a:rPr lang="en-US" sz="2800" i="1" dirty="0" smtClean="0"/>
              <a:t>x</a:t>
            </a:r>
            <a:r>
              <a:rPr lang="en-US" sz="2800" dirty="0" smtClean="0"/>
              <a:t> = 0, the absolute values of slope are huge.  We conclude there is a sharp point at </a:t>
            </a:r>
            <a:r>
              <a:rPr lang="en-US" sz="2800" i="1" dirty="0" smtClean="0"/>
              <a:t>x</a:t>
            </a:r>
            <a:r>
              <a:rPr lang="en-US" sz="2800" dirty="0" smtClean="0"/>
              <a:t> = 0, where </a:t>
            </a:r>
            <a:r>
              <a:rPr lang="en-US" sz="2800" i="1" dirty="0" smtClean="0"/>
              <a:t>x</a:t>
            </a:r>
            <a:r>
              <a:rPr lang="en-US" sz="2800" dirty="0" smtClean="0"/>
              <a:t> = 0 is a critical value. </a:t>
            </a:r>
            <a:endParaRPr lang="en-US" sz="2800" dirty="0"/>
          </a:p>
        </p:txBody>
      </p:sp>
      <p:pic>
        <p:nvPicPr>
          <p:cNvPr id="4" name="Picture 2"/>
          <p:cNvPicPr>
            <a:picLocks noChangeAspect="1" noChangeArrowheads="1"/>
          </p:cNvPicPr>
          <p:nvPr/>
        </p:nvPicPr>
        <p:blipFill>
          <a:blip r:embed="rId2"/>
          <a:srcRect/>
          <a:stretch>
            <a:fillRect/>
          </a:stretch>
        </p:blipFill>
        <p:spPr bwMode="auto">
          <a:xfrm>
            <a:off x="4648200" y="1828800"/>
            <a:ext cx="4092575" cy="4016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Increasing and Decreasing Functions</a:t>
            </a:r>
            <a:endParaRPr lang="en-US" dirty="0"/>
          </a:p>
        </p:txBody>
      </p:sp>
      <p:sp>
        <p:nvSpPr>
          <p:cNvPr id="8" name="Content Placeholder 2"/>
          <p:cNvSpPr>
            <a:spLocks noGrp="1"/>
          </p:cNvSpPr>
          <p:nvPr>
            <p:ph idx="1"/>
          </p:nvPr>
        </p:nvSpPr>
        <p:spPr>
          <a:xfrm>
            <a:off x="457200" y="1280161"/>
            <a:ext cx="8229600" cy="4663440"/>
          </a:xfrm>
          <a:solidFill>
            <a:srgbClr val="FFFFCC"/>
          </a:solidFill>
          <a:ln w="28575">
            <a:solidFill>
              <a:srgbClr val="000000"/>
            </a:solidFill>
          </a:ln>
        </p:spPr>
        <p:txBody>
          <a:bodyPr wrap="square">
            <a:noAutofit/>
          </a:bodyPr>
          <a:lstStyle/>
          <a:p>
            <a:pPr algn="ctr"/>
            <a:r>
              <a:rPr lang="en-US" b="1" dirty="0" smtClean="0">
                <a:solidFill>
                  <a:srgbClr val="000000"/>
                </a:solidFill>
              </a:rPr>
              <a:t>Theorem</a:t>
            </a:r>
          </a:p>
          <a:p>
            <a:r>
              <a:rPr lang="en-US" dirty="0" smtClean="0">
                <a:solidFill>
                  <a:srgbClr val="000000"/>
                </a:solidFill>
              </a:rPr>
              <a:t>Suppose that </a:t>
            </a:r>
            <a:r>
              <a:rPr lang="en-US" i="1" dirty="0" smtClean="0">
                <a:solidFill>
                  <a:srgbClr val="C00000"/>
                </a:solidFill>
              </a:rPr>
              <a:t>f</a:t>
            </a:r>
            <a:r>
              <a:rPr lang="en-US" dirty="0" smtClean="0">
                <a:solidFill>
                  <a:srgbClr val="C00000"/>
                </a:solidFill>
              </a:rPr>
              <a:t>(</a:t>
            </a:r>
            <a:r>
              <a:rPr lang="en-US" i="1" dirty="0" smtClean="0">
                <a:solidFill>
                  <a:srgbClr val="C00000"/>
                </a:solidFill>
              </a:rPr>
              <a:t>x</a:t>
            </a:r>
            <a:r>
              <a:rPr lang="en-US" dirty="0" smtClean="0">
                <a:solidFill>
                  <a:srgbClr val="C00000"/>
                </a:solidFill>
              </a:rPr>
              <a:t>)</a:t>
            </a:r>
            <a:r>
              <a:rPr lang="en-US" dirty="0" smtClean="0">
                <a:solidFill>
                  <a:srgbClr val="000000"/>
                </a:solidFill>
              </a:rPr>
              <a:t> is differentiable on the interval (</a:t>
            </a:r>
            <a:r>
              <a:rPr lang="en-US" i="1" dirty="0" smtClean="0">
                <a:solidFill>
                  <a:srgbClr val="000000"/>
                </a:solidFill>
              </a:rPr>
              <a:t>a</a:t>
            </a:r>
            <a:r>
              <a:rPr lang="en-US" dirty="0" smtClean="0">
                <a:solidFill>
                  <a:srgbClr val="000000"/>
                </a:solidFill>
              </a:rPr>
              <a:t>, </a:t>
            </a:r>
            <a:r>
              <a:rPr lang="en-US" i="1" dirty="0" smtClean="0">
                <a:solidFill>
                  <a:srgbClr val="000000"/>
                </a:solidFill>
              </a:rPr>
              <a:t>b</a:t>
            </a:r>
            <a:r>
              <a:rPr lang="en-US" dirty="0" smtClean="0">
                <a:solidFill>
                  <a:srgbClr val="000000"/>
                </a:solidFill>
              </a:rPr>
              <a:t>).</a:t>
            </a:r>
          </a:p>
          <a:p>
            <a:r>
              <a:rPr lang="en-US" dirty="0" smtClean="0">
                <a:solidFill>
                  <a:srgbClr val="000000"/>
                </a:solidFill>
              </a:rPr>
              <a:t>If           is positive 		      for all </a:t>
            </a:r>
            <a:r>
              <a:rPr lang="en-US" i="1" dirty="0" smtClean="0">
                <a:solidFill>
                  <a:srgbClr val="000000"/>
                </a:solidFill>
              </a:rPr>
              <a:t>x</a:t>
            </a:r>
            <a:r>
              <a:rPr lang="en-US" dirty="0" smtClean="0">
                <a:solidFill>
                  <a:srgbClr val="000000"/>
                </a:solidFill>
              </a:rPr>
              <a:t> in (</a:t>
            </a:r>
            <a:r>
              <a:rPr lang="en-US" i="1" dirty="0" smtClean="0">
                <a:solidFill>
                  <a:srgbClr val="000000"/>
                </a:solidFill>
              </a:rPr>
              <a:t>a</a:t>
            </a:r>
            <a:r>
              <a:rPr lang="en-US" dirty="0" smtClean="0">
                <a:solidFill>
                  <a:srgbClr val="000000"/>
                </a:solidFill>
              </a:rPr>
              <a:t>, </a:t>
            </a:r>
            <a:r>
              <a:rPr lang="en-US" i="1" dirty="0" smtClean="0">
                <a:solidFill>
                  <a:srgbClr val="000000"/>
                </a:solidFill>
              </a:rPr>
              <a:t>b</a:t>
            </a:r>
            <a:r>
              <a:rPr lang="en-US" dirty="0" smtClean="0">
                <a:solidFill>
                  <a:srgbClr val="000000"/>
                </a:solidFill>
              </a:rPr>
              <a:t>), then </a:t>
            </a:r>
            <a:r>
              <a:rPr lang="en-US" i="1" dirty="0" smtClean="0">
                <a:solidFill>
                  <a:srgbClr val="000000"/>
                </a:solidFill>
              </a:rPr>
              <a:t>f</a:t>
            </a:r>
            <a:r>
              <a:rPr lang="en-US" dirty="0" smtClean="0">
                <a:solidFill>
                  <a:srgbClr val="000000"/>
                </a:solidFill>
              </a:rPr>
              <a:t> is increasing on (</a:t>
            </a:r>
            <a:r>
              <a:rPr lang="en-US" i="1" dirty="0" smtClean="0">
                <a:solidFill>
                  <a:srgbClr val="000000"/>
                </a:solidFill>
              </a:rPr>
              <a:t>a</a:t>
            </a:r>
            <a:r>
              <a:rPr lang="en-US" dirty="0" smtClean="0">
                <a:solidFill>
                  <a:srgbClr val="000000"/>
                </a:solidFill>
              </a:rPr>
              <a:t>, </a:t>
            </a:r>
            <a:r>
              <a:rPr lang="en-US" i="1" dirty="0" smtClean="0">
                <a:solidFill>
                  <a:srgbClr val="000000"/>
                </a:solidFill>
              </a:rPr>
              <a:t>b</a:t>
            </a:r>
            <a:r>
              <a:rPr lang="en-US" dirty="0" smtClean="0">
                <a:solidFill>
                  <a:srgbClr val="000000"/>
                </a:solidFill>
              </a:rPr>
              <a:t>).</a:t>
            </a:r>
          </a:p>
          <a:p>
            <a:r>
              <a:rPr lang="en-US" dirty="0" smtClean="0">
                <a:solidFill>
                  <a:srgbClr val="000000"/>
                </a:solidFill>
              </a:rPr>
              <a:t>If           is negative 		       for all </a:t>
            </a:r>
            <a:r>
              <a:rPr lang="en-US" i="1" dirty="0" smtClean="0">
                <a:solidFill>
                  <a:srgbClr val="000000"/>
                </a:solidFill>
              </a:rPr>
              <a:t>x</a:t>
            </a:r>
            <a:r>
              <a:rPr lang="en-US" dirty="0" smtClean="0">
                <a:solidFill>
                  <a:srgbClr val="000000"/>
                </a:solidFill>
              </a:rPr>
              <a:t> in (</a:t>
            </a:r>
            <a:r>
              <a:rPr lang="en-US" i="1" dirty="0" smtClean="0">
                <a:solidFill>
                  <a:srgbClr val="000000"/>
                </a:solidFill>
              </a:rPr>
              <a:t>a</a:t>
            </a:r>
            <a:r>
              <a:rPr lang="en-US" dirty="0" smtClean="0">
                <a:solidFill>
                  <a:srgbClr val="000000"/>
                </a:solidFill>
              </a:rPr>
              <a:t>, </a:t>
            </a:r>
            <a:r>
              <a:rPr lang="en-US" i="1" dirty="0" smtClean="0">
                <a:solidFill>
                  <a:srgbClr val="000000"/>
                </a:solidFill>
              </a:rPr>
              <a:t>b</a:t>
            </a:r>
            <a:r>
              <a:rPr lang="en-US" dirty="0" smtClean="0">
                <a:solidFill>
                  <a:srgbClr val="000000"/>
                </a:solidFill>
              </a:rPr>
              <a:t>), then </a:t>
            </a:r>
            <a:r>
              <a:rPr lang="en-US" i="1" dirty="0" smtClean="0">
                <a:solidFill>
                  <a:srgbClr val="000000"/>
                </a:solidFill>
              </a:rPr>
              <a:t>f</a:t>
            </a:r>
            <a:r>
              <a:rPr lang="en-US" dirty="0" smtClean="0">
                <a:solidFill>
                  <a:srgbClr val="000000"/>
                </a:solidFill>
              </a:rPr>
              <a:t> is decreasing on (</a:t>
            </a:r>
            <a:r>
              <a:rPr lang="en-US" i="1" dirty="0" smtClean="0">
                <a:solidFill>
                  <a:srgbClr val="000000"/>
                </a:solidFill>
              </a:rPr>
              <a:t>a</a:t>
            </a:r>
            <a:r>
              <a:rPr lang="en-US" dirty="0" smtClean="0">
                <a:solidFill>
                  <a:srgbClr val="000000"/>
                </a:solidFill>
              </a:rPr>
              <a:t>, </a:t>
            </a:r>
            <a:r>
              <a:rPr lang="en-US" i="1" dirty="0" smtClean="0">
                <a:solidFill>
                  <a:srgbClr val="000000"/>
                </a:solidFill>
              </a:rPr>
              <a:t>b</a:t>
            </a:r>
            <a:r>
              <a:rPr lang="en-US" dirty="0" smtClean="0">
                <a:solidFill>
                  <a:srgbClr val="000000"/>
                </a:solidFill>
              </a:rPr>
              <a:t>).</a:t>
            </a:r>
          </a:p>
          <a:p>
            <a:r>
              <a:rPr lang="en-US" b="1" dirty="0" smtClean="0">
                <a:solidFill>
                  <a:srgbClr val="C00000"/>
                </a:solidFill>
              </a:rPr>
              <a:t>Note: </a:t>
            </a:r>
            <a:r>
              <a:rPr lang="en-US" dirty="0" smtClean="0">
                <a:solidFill>
                  <a:srgbClr val="000000"/>
                </a:solidFill>
              </a:rPr>
              <a:t>The values of </a:t>
            </a:r>
            <a:r>
              <a:rPr lang="en-US" i="1" dirty="0" smtClean="0">
                <a:solidFill>
                  <a:srgbClr val="000000"/>
                </a:solidFill>
              </a:rPr>
              <a:t>x</a:t>
            </a:r>
            <a:r>
              <a:rPr lang="en-US" dirty="0" smtClean="0">
                <a:solidFill>
                  <a:srgbClr val="000000"/>
                </a:solidFill>
              </a:rPr>
              <a:t> for which a function is increasing (or decreasing) are always presented as open intervals. These intervals are part (or all) of the domain of the function. </a:t>
            </a:r>
          </a:p>
        </p:txBody>
      </p:sp>
      <p:graphicFrame>
        <p:nvGraphicFramePr>
          <p:cNvPr id="9" name="Object 8"/>
          <p:cNvGraphicFramePr>
            <a:graphicFrameLocks noChangeAspect="1"/>
          </p:cNvGraphicFramePr>
          <p:nvPr/>
        </p:nvGraphicFramePr>
        <p:xfrm>
          <a:off x="798513" y="2347040"/>
          <a:ext cx="787400" cy="469900"/>
        </p:xfrm>
        <a:graphic>
          <a:graphicData uri="http://schemas.openxmlformats.org/presentationml/2006/ole">
            <mc:AlternateContent xmlns:mc="http://schemas.openxmlformats.org/markup-compatibility/2006">
              <mc:Choice xmlns:v="urn:schemas-microsoft-com:vml" Requires="v">
                <p:oleObj spid="_x0000_s2058" name="Equation" r:id="rId3" imgW="787400" imgH="469900" progId="Equation.DSMT4">
                  <p:embed/>
                </p:oleObj>
              </mc:Choice>
              <mc:Fallback>
                <p:oleObj name="Equation" r:id="rId3" imgW="787400" imgH="469900" progId="Equation.DSMT4">
                  <p:embed/>
                  <p:pic>
                    <p:nvPicPr>
                      <p:cNvPr id="0" name="Object 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513" y="2347040"/>
                        <a:ext cx="7874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3091323" y="2334752"/>
          <a:ext cx="1536700" cy="546100"/>
        </p:xfrm>
        <a:graphic>
          <a:graphicData uri="http://schemas.openxmlformats.org/presentationml/2006/ole">
            <mc:AlternateContent xmlns:mc="http://schemas.openxmlformats.org/markup-compatibility/2006">
              <mc:Choice xmlns:v="urn:schemas-microsoft-com:vml" Requires="v">
                <p:oleObj spid="_x0000_s2059" name="Equation" r:id="rId5" imgW="1536033" imgH="545863" progId="Equation.DSMT4">
                  <p:embed/>
                </p:oleObj>
              </mc:Choice>
              <mc:Fallback>
                <p:oleObj name="Equation" r:id="rId5" imgW="1536033" imgH="545863" progId="Equation.DSMT4">
                  <p:embed/>
                  <p:pic>
                    <p:nvPicPr>
                      <p:cNvPr id="0" name="Object 6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1323" y="2334752"/>
                        <a:ext cx="1536700"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6190" name="Object 14"/>
          <p:cNvGraphicFramePr>
            <a:graphicFrameLocks noChangeAspect="1"/>
          </p:cNvGraphicFramePr>
          <p:nvPr/>
        </p:nvGraphicFramePr>
        <p:xfrm>
          <a:off x="811213" y="3263900"/>
          <a:ext cx="787400" cy="469900"/>
        </p:xfrm>
        <a:graphic>
          <a:graphicData uri="http://schemas.openxmlformats.org/presentationml/2006/ole">
            <mc:AlternateContent xmlns:mc="http://schemas.openxmlformats.org/markup-compatibility/2006">
              <mc:Choice xmlns:v="urn:schemas-microsoft-com:vml" Requires="v">
                <p:oleObj spid="_x0000_s2060" name="Equation" r:id="rId7" imgW="787400" imgH="469900" progId="Equation.DSMT4">
                  <p:embed/>
                </p:oleObj>
              </mc:Choice>
              <mc:Fallback>
                <p:oleObj name="Equation" r:id="rId7" imgW="787400" imgH="469900" progId="Equation.DSMT4">
                  <p:embed/>
                  <p:pic>
                    <p:nvPicPr>
                      <p:cNvPr id="0" name="Object 6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1213" y="3263900"/>
                        <a:ext cx="7874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6191" name="Object 15"/>
          <p:cNvGraphicFramePr>
            <a:graphicFrameLocks noChangeAspect="1"/>
          </p:cNvGraphicFramePr>
          <p:nvPr>
            <p:extLst>
              <p:ext uri="{D42A27DB-BD31-4B8C-83A1-F6EECF244321}">
                <p14:modId xmlns:p14="http://schemas.microsoft.com/office/powerpoint/2010/main" val="1153860026"/>
              </p:ext>
            </p:extLst>
          </p:nvPr>
        </p:nvGraphicFramePr>
        <p:xfrm>
          <a:off x="3175921" y="3261852"/>
          <a:ext cx="1562100" cy="558800"/>
        </p:xfrm>
        <a:graphic>
          <a:graphicData uri="http://schemas.openxmlformats.org/presentationml/2006/ole">
            <mc:AlternateContent xmlns:mc="http://schemas.openxmlformats.org/markup-compatibility/2006">
              <mc:Choice xmlns:v="urn:schemas-microsoft-com:vml" Requires="v">
                <p:oleObj spid="_x0000_s2061" name="Equation" r:id="rId9" imgW="1562040" imgH="558720" progId="Equation.DSMT4">
                  <p:embed/>
                </p:oleObj>
              </mc:Choice>
              <mc:Fallback>
                <p:oleObj name="Equation" r:id="rId9" imgW="1562040" imgH="558720" progId="Equation.DSMT4">
                  <p:embed/>
                  <p:pic>
                    <p:nvPicPr>
                      <p:cNvPr id="0" name="Object 6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75921" y="3261852"/>
                        <a:ext cx="15621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Graphing a Function</a:t>
            </a:r>
            <a:endParaRPr lang="en-US" dirty="0"/>
          </a:p>
        </p:txBody>
      </p:sp>
      <p:sp>
        <p:nvSpPr>
          <p:cNvPr id="6" name="Content Placeholder 5"/>
          <p:cNvSpPr>
            <a:spLocks noGrp="1"/>
          </p:cNvSpPr>
          <p:nvPr>
            <p:ph idx="1"/>
          </p:nvPr>
        </p:nvSpPr>
        <p:spPr/>
        <p:txBody>
          <a:bodyPr/>
          <a:lstStyle/>
          <a:p>
            <a:r>
              <a:rPr lang="en-US" dirty="0" smtClean="0"/>
              <a:t>For the function </a:t>
            </a:r>
          </a:p>
          <a:p>
            <a:pPr>
              <a:tabLst>
                <a:tab pos="463550" algn="l"/>
              </a:tabLst>
            </a:pPr>
            <a:r>
              <a:rPr lang="en-US" b="1" dirty="0" smtClean="0"/>
              <a:t>a.</a:t>
            </a:r>
            <a:r>
              <a:rPr lang="en-US" dirty="0" smtClean="0"/>
              <a:t>	Find all values of </a:t>
            </a:r>
            <a:r>
              <a:rPr lang="en-US" i="1" dirty="0" smtClean="0"/>
              <a:t>x</a:t>
            </a:r>
            <a:r>
              <a:rPr lang="en-US" dirty="0" smtClean="0"/>
              <a:t> that correspond to horizontal 	tangent lines. These values occur where the 	derivative is 0.</a:t>
            </a:r>
          </a:p>
          <a:p>
            <a:pPr>
              <a:tabLst>
                <a:tab pos="463550" algn="l"/>
              </a:tabLst>
            </a:pPr>
            <a:r>
              <a:rPr lang="en-US" b="1" dirty="0" smtClean="0"/>
              <a:t>b.</a:t>
            </a:r>
            <a:r>
              <a:rPr lang="en-US" dirty="0" smtClean="0"/>
              <a:t>	Use the values from part </a:t>
            </a:r>
            <a:r>
              <a:rPr lang="en-US" b="1" dirty="0" smtClean="0"/>
              <a:t>a. </a:t>
            </a:r>
            <a:r>
              <a:rPr lang="en-US" dirty="0" smtClean="0"/>
              <a:t>to find the open 	intervals on which the function is increasing and the 	open intervals on which the function is decreasing.</a:t>
            </a:r>
          </a:p>
          <a:p>
            <a:pPr>
              <a:tabLst>
                <a:tab pos="463550" algn="l"/>
              </a:tabLst>
            </a:pPr>
            <a:r>
              <a:rPr lang="en-US" b="1" dirty="0" smtClean="0"/>
              <a:t>c.</a:t>
            </a:r>
            <a:r>
              <a:rPr lang="en-US" dirty="0" smtClean="0"/>
              <a:t>	Sketch the graph of the function.</a:t>
            </a:r>
          </a:p>
          <a:p>
            <a:endParaRPr lang="en-US" dirty="0"/>
          </a:p>
        </p:txBody>
      </p:sp>
      <p:graphicFrame>
        <p:nvGraphicFramePr>
          <p:cNvPr id="344068" name="Object 4"/>
          <p:cNvGraphicFramePr>
            <a:graphicFrameLocks noChangeAspect="1"/>
          </p:cNvGraphicFramePr>
          <p:nvPr>
            <p:extLst>
              <p:ext uri="{D42A27DB-BD31-4B8C-83A1-F6EECF244321}">
                <p14:modId xmlns:p14="http://schemas.microsoft.com/office/powerpoint/2010/main" val="1802919139"/>
              </p:ext>
            </p:extLst>
          </p:nvPr>
        </p:nvGraphicFramePr>
        <p:xfrm>
          <a:off x="2889250" y="1342104"/>
          <a:ext cx="2755900" cy="495300"/>
        </p:xfrm>
        <a:graphic>
          <a:graphicData uri="http://schemas.openxmlformats.org/presentationml/2006/ole">
            <mc:AlternateContent xmlns:mc="http://schemas.openxmlformats.org/markup-compatibility/2006">
              <mc:Choice xmlns:v="urn:schemas-microsoft-com:vml" Requires="v">
                <p:oleObj spid="_x0000_s3076" name="Equation" r:id="rId3" imgW="2755800" imgH="495000" progId="Equation.DSMT4">
                  <p:embed/>
                </p:oleObj>
              </mc:Choice>
              <mc:Fallback>
                <p:oleObj name="Equation" r:id="rId3" imgW="2755800" imgH="495000" progId="Equation.DSMT4">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250" y="1342104"/>
                        <a:ext cx="2755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Graphing a Function (cont.)</a:t>
            </a:r>
            <a:endParaRPr lang="en-US" dirty="0"/>
          </a:p>
        </p:txBody>
      </p:sp>
      <p:sp>
        <p:nvSpPr>
          <p:cNvPr id="5" name="Content Placeholder 4"/>
          <p:cNvSpPr>
            <a:spLocks noGrp="1"/>
          </p:cNvSpPr>
          <p:nvPr>
            <p:ph idx="1"/>
          </p:nvPr>
        </p:nvSpPr>
        <p:spPr/>
        <p:txBody>
          <a:bodyPr/>
          <a:lstStyle/>
          <a:p>
            <a:r>
              <a:rPr lang="en-US" b="1" dirty="0" smtClean="0"/>
              <a:t>Solutions: </a:t>
            </a:r>
          </a:p>
          <a:p>
            <a:pPr>
              <a:spcBef>
                <a:spcPts val="1200"/>
              </a:spcBef>
            </a:pPr>
            <a:r>
              <a:rPr lang="en-US" dirty="0" smtClean="0"/>
              <a:t>		   We set </a:t>
            </a:r>
            <a:r>
              <a:rPr lang="en-US" i="1" dirty="0" smtClean="0">
                <a:solidFill>
                  <a:srgbClr val="000099"/>
                </a:solidFill>
              </a:rPr>
              <a:t>f </a:t>
            </a:r>
            <a:r>
              <a:rPr lang="en-US" dirty="0" smtClean="0">
                <a:solidFill>
                  <a:srgbClr val="000099"/>
                </a:solidFill>
              </a:rPr>
              <a:t>′(</a:t>
            </a:r>
            <a:r>
              <a:rPr lang="en-US" i="1" dirty="0" smtClean="0">
                <a:solidFill>
                  <a:srgbClr val="000099"/>
                </a:solidFill>
              </a:rPr>
              <a:t>x</a:t>
            </a:r>
            <a:r>
              <a:rPr lang="en-US" dirty="0" smtClean="0">
                <a:solidFill>
                  <a:srgbClr val="000099"/>
                </a:solidFill>
              </a:rPr>
              <a:t>) = 0 </a:t>
            </a:r>
            <a:r>
              <a:rPr lang="en-US" dirty="0" smtClean="0"/>
              <a:t>and solve for </a:t>
            </a:r>
            <a:r>
              <a:rPr lang="en-US" i="1" dirty="0" smtClean="0"/>
              <a:t>x</a:t>
            </a:r>
            <a:r>
              <a:rPr lang="en-US" dirty="0" smtClean="0"/>
              <a:t>: </a:t>
            </a:r>
            <a:endParaRPr lang="en-US" b="1"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Horizontal tangent lines occur at </a:t>
            </a:r>
            <a:r>
              <a:rPr lang="en-US" i="1" dirty="0" smtClean="0"/>
              <a:t>x</a:t>
            </a:r>
            <a:r>
              <a:rPr lang="en-US" dirty="0" smtClean="0"/>
              <a:t> = </a:t>
            </a:r>
            <a:r>
              <a:rPr lang="en-US" dirty="0" smtClean="0">
                <a:solidFill>
                  <a:srgbClr val="FF0000"/>
                </a:solidFill>
              </a:rPr>
              <a:t>−2</a:t>
            </a:r>
            <a:r>
              <a:rPr lang="en-US" dirty="0" smtClean="0"/>
              <a:t> and </a:t>
            </a:r>
            <a:r>
              <a:rPr lang="en-US" i="1" dirty="0" smtClean="0"/>
              <a:t>x</a:t>
            </a:r>
            <a:r>
              <a:rPr lang="en-US" dirty="0" smtClean="0"/>
              <a:t> = </a:t>
            </a:r>
            <a:r>
              <a:rPr lang="en-US" dirty="0" smtClean="0">
                <a:solidFill>
                  <a:srgbClr val="FF0000"/>
                </a:solidFill>
              </a:rPr>
              <a:t>2</a:t>
            </a:r>
            <a:r>
              <a:rPr lang="en-US" dirty="0" smtClean="0"/>
              <a:t>.</a:t>
            </a:r>
            <a:endParaRPr lang="en-US" dirty="0"/>
          </a:p>
        </p:txBody>
      </p:sp>
      <p:graphicFrame>
        <p:nvGraphicFramePr>
          <p:cNvPr id="322572" name="Object 12"/>
          <p:cNvGraphicFramePr>
            <a:graphicFrameLocks noChangeAspect="1"/>
          </p:cNvGraphicFramePr>
          <p:nvPr/>
        </p:nvGraphicFramePr>
        <p:xfrm>
          <a:off x="2133600" y="1315287"/>
          <a:ext cx="2755900" cy="482600"/>
        </p:xfrm>
        <a:graphic>
          <a:graphicData uri="http://schemas.openxmlformats.org/presentationml/2006/ole">
            <mc:AlternateContent xmlns:mc="http://schemas.openxmlformats.org/markup-compatibility/2006">
              <mc:Choice xmlns:v="urn:schemas-microsoft-com:vml" Requires="v">
                <p:oleObj spid="_x0000_s4109" name="Equation" r:id="rId3" imgW="2755900" imgH="482600" progId="Equation.DSMT4">
                  <p:embed/>
                </p:oleObj>
              </mc:Choice>
              <mc:Fallback>
                <p:oleObj name="Equation" r:id="rId3" imgW="2755900" imgH="482600" progId="Equation.DSMT4">
                  <p:embed/>
                  <p:pic>
                    <p:nvPicPr>
                      <p:cNvPr id="0" name="Object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315287"/>
                        <a:ext cx="2755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5914040" y="1350543"/>
            <a:ext cx="2925160" cy="400110"/>
          </a:xfrm>
          <a:prstGeom prst="rect">
            <a:avLst/>
          </a:prstGeom>
        </p:spPr>
        <p:txBody>
          <a:bodyPr wrap="none">
            <a:spAutoFit/>
          </a:bodyPr>
          <a:lstStyle/>
          <a:p>
            <a:r>
              <a:rPr lang="en-US" sz="2000" dirty="0" smtClean="0">
                <a:solidFill>
                  <a:srgbClr val="008080"/>
                </a:solidFill>
              </a:rPr>
              <a:t>Find the derivative of </a:t>
            </a:r>
            <a:r>
              <a:rPr lang="en-US" sz="2000" i="1" dirty="0" smtClean="0">
                <a:solidFill>
                  <a:srgbClr val="008080"/>
                </a:solidFill>
              </a:rPr>
              <a:t>f </a:t>
            </a:r>
            <a:r>
              <a:rPr lang="en-US" sz="2000" dirty="0" smtClean="0">
                <a:solidFill>
                  <a:srgbClr val="008080"/>
                </a:solidFill>
              </a:rPr>
              <a:t>(</a:t>
            </a:r>
            <a:r>
              <a:rPr lang="en-US" sz="2000" i="1" dirty="0" smtClean="0">
                <a:solidFill>
                  <a:srgbClr val="008080"/>
                </a:solidFill>
              </a:rPr>
              <a:t>x</a:t>
            </a:r>
            <a:r>
              <a:rPr lang="en-US" sz="2000" dirty="0" smtClean="0">
                <a:solidFill>
                  <a:srgbClr val="008080"/>
                </a:solidFill>
              </a:rPr>
              <a:t>).</a:t>
            </a:r>
            <a:endParaRPr lang="en-US" sz="2000" dirty="0">
              <a:solidFill>
                <a:srgbClr val="008080"/>
              </a:solidFill>
            </a:endParaRPr>
          </a:p>
        </p:txBody>
      </p:sp>
      <p:graphicFrame>
        <p:nvGraphicFramePr>
          <p:cNvPr id="4100" name="Object 4"/>
          <p:cNvGraphicFramePr>
            <a:graphicFrameLocks noChangeAspect="1"/>
          </p:cNvGraphicFramePr>
          <p:nvPr/>
        </p:nvGraphicFramePr>
        <p:xfrm>
          <a:off x="3687096" y="2485104"/>
          <a:ext cx="1689100" cy="381000"/>
        </p:xfrm>
        <a:graphic>
          <a:graphicData uri="http://schemas.openxmlformats.org/presentationml/2006/ole">
            <mc:AlternateContent xmlns:mc="http://schemas.openxmlformats.org/markup-compatibility/2006">
              <mc:Choice xmlns:v="urn:schemas-microsoft-com:vml" Requires="v">
                <p:oleObj spid="_x0000_s4110" name="Equation" r:id="rId5" imgW="1688760" imgH="380880" progId="Equation.DSMT4">
                  <p:embed/>
                </p:oleObj>
              </mc:Choice>
              <mc:Fallback>
                <p:oleObj name="Equation" r:id="rId5" imgW="1688760" imgH="3808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7096" y="2485104"/>
                        <a:ext cx="16891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5"/>
          <p:cNvGraphicFramePr>
            <a:graphicFrameLocks noChangeAspect="1"/>
          </p:cNvGraphicFramePr>
          <p:nvPr/>
        </p:nvGraphicFramePr>
        <p:xfrm>
          <a:off x="3549444" y="3062748"/>
          <a:ext cx="1803400" cy="571500"/>
        </p:xfrm>
        <a:graphic>
          <a:graphicData uri="http://schemas.openxmlformats.org/presentationml/2006/ole">
            <mc:AlternateContent xmlns:mc="http://schemas.openxmlformats.org/markup-compatibility/2006">
              <mc:Choice xmlns:v="urn:schemas-microsoft-com:vml" Requires="v">
                <p:oleObj spid="_x0000_s4111" name="Equation" r:id="rId7" imgW="1803240" imgH="571320" progId="Equation.DSMT4">
                  <p:embed/>
                </p:oleObj>
              </mc:Choice>
              <mc:Fallback>
                <p:oleObj name="Equation" r:id="rId7" imgW="1803240" imgH="57132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49444" y="3062748"/>
                        <a:ext cx="1803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2" name="Object 6"/>
          <p:cNvGraphicFramePr>
            <a:graphicFrameLocks noChangeAspect="1"/>
          </p:cNvGraphicFramePr>
          <p:nvPr/>
        </p:nvGraphicFramePr>
        <p:xfrm>
          <a:off x="2757948" y="3733800"/>
          <a:ext cx="2578100" cy="469900"/>
        </p:xfrm>
        <a:graphic>
          <a:graphicData uri="http://schemas.openxmlformats.org/presentationml/2006/ole">
            <mc:AlternateContent xmlns:mc="http://schemas.openxmlformats.org/markup-compatibility/2006">
              <mc:Choice xmlns:v="urn:schemas-microsoft-com:vml" Requires="v">
                <p:oleObj spid="_x0000_s4112" name="Equation" r:id="rId9" imgW="2577960" imgH="469800" progId="Equation.DSMT4">
                  <p:embed/>
                </p:oleObj>
              </mc:Choice>
              <mc:Fallback>
                <p:oleObj name="Equation" r:id="rId9" imgW="2577960" imgH="4698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57948" y="3733800"/>
                        <a:ext cx="2578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3" name="Object 7"/>
          <p:cNvGraphicFramePr>
            <a:graphicFrameLocks noChangeAspect="1"/>
          </p:cNvGraphicFramePr>
          <p:nvPr/>
        </p:nvGraphicFramePr>
        <p:xfrm>
          <a:off x="4633452" y="4387644"/>
          <a:ext cx="1409700" cy="330200"/>
        </p:xfrm>
        <a:graphic>
          <a:graphicData uri="http://schemas.openxmlformats.org/presentationml/2006/ole">
            <mc:AlternateContent xmlns:mc="http://schemas.openxmlformats.org/markup-compatibility/2006">
              <mc:Choice xmlns:v="urn:schemas-microsoft-com:vml" Requires="v">
                <p:oleObj spid="_x0000_s4113" name="Equation" r:id="rId11" imgW="1409400" imgH="330120" progId="Equation.DSMT4">
                  <p:embed/>
                </p:oleObj>
              </mc:Choice>
              <mc:Fallback>
                <p:oleObj name="Equation" r:id="rId11" imgW="1409400" imgH="33012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33452" y="4387644"/>
                        <a:ext cx="14097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25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0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10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0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Graphing a Function (cont.)</a:t>
            </a:r>
            <a:endParaRPr lang="en-US" dirty="0"/>
          </a:p>
        </p:txBody>
      </p:sp>
      <p:sp>
        <p:nvSpPr>
          <p:cNvPr id="4" name="Content Placeholder 3"/>
          <p:cNvSpPr>
            <a:spLocks noGrp="1"/>
          </p:cNvSpPr>
          <p:nvPr>
            <p:ph idx="1"/>
          </p:nvPr>
        </p:nvSpPr>
        <p:spPr/>
        <p:txBody>
          <a:bodyPr/>
          <a:lstStyle/>
          <a:p>
            <a:pPr marL="463550" indent="-463550"/>
            <a:r>
              <a:rPr lang="en-US" b="1" dirty="0" smtClean="0"/>
              <a:t>b.</a:t>
            </a:r>
            <a:r>
              <a:rPr lang="en-US" dirty="0" smtClean="0"/>
              <a:t>	We can use a number line to help determine the intervals on which </a:t>
            </a:r>
            <a:r>
              <a:rPr lang="en-US" i="1" dirty="0" smtClean="0">
                <a:solidFill>
                  <a:srgbClr val="000099"/>
                </a:solidFill>
              </a:rPr>
              <a:t>f </a:t>
            </a:r>
            <a:r>
              <a:rPr lang="en-US" dirty="0" smtClean="0">
                <a:solidFill>
                  <a:srgbClr val="000099"/>
                </a:solidFill>
              </a:rPr>
              <a:t>′(</a:t>
            </a:r>
            <a:r>
              <a:rPr lang="en-US" i="1" dirty="0" smtClean="0">
                <a:solidFill>
                  <a:srgbClr val="000099"/>
                </a:solidFill>
              </a:rPr>
              <a:t>x</a:t>
            </a:r>
            <a:r>
              <a:rPr lang="en-US" dirty="0" smtClean="0">
                <a:solidFill>
                  <a:srgbClr val="000099"/>
                </a:solidFill>
              </a:rPr>
              <a:t>) &gt; 0 </a:t>
            </a:r>
            <a:r>
              <a:rPr lang="en-US" dirty="0" smtClean="0"/>
              <a:t>(and so </a:t>
            </a:r>
            <a:r>
              <a:rPr lang="en-US" i="1" dirty="0" smtClean="0"/>
              <a:t>f </a:t>
            </a:r>
            <a:r>
              <a:rPr lang="en-US" dirty="0" smtClean="0"/>
              <a:t>(</a:t>
            </a:r>
            <a:r>
              <a:rPr lang="en-US" i="1" dirty="0" smtClean="0"/>
              <a:t>x</a:t>
            </a:r>
            <a:r>
              <a:rPr lang="en-US" dirty="0" smtClean="0"/>
              <a:t>) is increasing) and those on which </a:t>
            </a:r>
            <a:r>
              <a:rPr lang="en-US" i="1" dirty="0" smtClean="0">
                <a:solidFill>
                  <a:srgbClr val="000099"/>
                </a:solidFill>
              </a:rPr>
              <a:t>f </a:t>
            </a:r>
            <a:r>
              <a:rPr lang="en-US" dirty="0" smtClean="0">
                <a:solidFill>
                  <a:srgbClr val="000099"/>
                </a:solidFill>
              </a:rPr>
              <a:t>′(</a:t>
            </a:r>
            <a:r>
              <a:rPr lang="en-US" i="1" dirty="0" smtClean="0">
                <a:solidFill>
                  <a:srgbClr val="000099"/>
                </a:solidFill>
              </a:rPr>
              <a:t>x</a:t>
            </a:r>
            <a:r>
              <a:rPr lang="en-US" dirty="0" smtClean="0">
                <a:solidFill>
                  <a:srgbClr val="000099"/>
                </a:solidFill>
              </a:rPr>
              <a:t>) &lt; 0 </a:t>
            </a:r>
            <a:r>
              <a:rPr lang="en-US" dirty="0" smtClean="0"/>
              <a:t>(and so </a:t>
            </a:r>
            <a:r>
              <a:rPr lang="en-US" i="1" dirty="0" smtClean="0"/>
              <a:t>f</a:t>
            </a:r>
            <a:r>
              <a:rPr lang="en-US" dirty="0" smtClean="0"/>
              <a:t>(</a:t>
            </a:r>
            <a:r>
              <a:rPr lang="en-US" i="1" dirty="0" smtClean="0"/>
              <a:t>x</a:t>
            </a:r>
            <a:r>
              <a:rPr lang="en-US" dirty="0" smtClean="0"/>
              <a:t>) is decreasing).</a:t>
            </a:r>
          </a:p>
          <a:p>
            <a:pPr marL="463550">
              <a:tabLst>
                <a:tab pos="463550" algn="l"/>
              </a:tabLst>
            </a:pPr>
            <a:r>
              <a:rPr lang="en-US" dirty="0" smtClean="0"/>
              <a:t>Mark the values for </a:t>
            </a:r>
            <a:r>
              <a:rPr lang="en-US" i="1" dirty="0" smtClean="0"/>
              <a:t>x</a:t>
            </a:r>
            <a:r>
              <a:rPr lang="en-US" dirty="0" smtClean="0"/>
              <a:t> where </a:t>
            </a:r>
            <a:r>
              <a:rPr lang="en-US" i="1" dirty="0" smtClean="0">
                <a:solidFill>
                  <a:srgbClr val="000099"/>
                </a:solidFill>
              </a:rPr>
              <a:t>f </a:t>
            </a:r>
            <a:r>
              <a:rPr lang="en-US" dirty="0" smtClean="0">
                <a:solidFill>
                  <a:srgbClr val="000099"/>
                </a:solidFill>
              </a:rPr>
              <a:t>′(</a:t>
            </a:r>
            <a:r>
              <a:rPr lang="en-US" i="1" dirty="0" smtClean="0">
                <a:solidFill>
                  <a:srgbClr val="000099"/>
                </a:solidFill>
              </a:rPr>
              <a:t>x</a:t>
            </a:r>
            <a:r>
              <a:rPr lang="en-US" dirty="0" smtClean="0">
                <a:solidFill>
                  <a:srgbClr val="000099"/>
                </a:solidFill>
              </a:rPr>
              <a:t>) = 0 </a:t>
            </a:r>
            <a:r>
              <a:rPr lang="en-US" dirty="0" smtClean="0"/>
              <a:t>on a number line. In this case, they are</a:t>
            </a:r>
            <a:r>
              <a:rPr lang="en-US" i="1" dirty="0" smtClean="0"/>
              <a:t> </a:t>
            </a:r>
            <a:r>
              <a:rPr lang="en-US" i="1" dirty="0" smtClean="0">
                <a:solidFill>
                  <a:srgbClr val="000099"/>
                </a:solidFill>
              </a:rPr>
              <a:t>x </a:t>
            </a:r>
            <a:r>
              <a:rPr lang="en-US" dirty="0" smtClean="0">
                <a:solidFill>
                  <a:srgbClr val="000099"/>
                </a:solidFill>
              </a:rPr>
              <a:t>= 2 </a:t>
            </a:r>
            <a:r>
              <a:rPr lang="en-US" dirty="0" smtClean="0"/>
              <a:t>and </a:t>
            </a:r>
            <a:r>
              <a:rPr lang="en-US" i="1" dirty="0" smtClean="0">
                <a:solidFill>
                  <a:srgbClr val="000099"/>
                </a:solidFill>
              </a:rPr>
              <a:t>x</a:t>
            </a:r>
            <a:r>
              <a:rPr lang="en-US" dirty="0" smtClean="0">
                <a:solidFill>
                  <a:srgbClr val="000099"/>
                </a:solidFill>
              </a:rPr>
              <a:t> = −2 </a:t>
            </a:r>
            <a:r>
              <a:rPr lang="en-US" dirty="0" smtClean="0"/>
              <a:t>(this was determined in part </a:t>
            </a:r>
            <a:r>
              <a:rPr lang="en-US" b="1" dirty="0" smtClean="0"/>
              <a:t>a</a:t>
            </a:r>
            <a:r>
              <a:rPr lang="en-US" dirty="0" smtClean="0"/>
              <a:t>.). Then select any one test point in each interval and find the sign of </a:t>
            </a:r>
            <a:r>
              <a:rPr lang="en-US" i="1" dirty="0" smtClean="0"/>
              <a:t>f </a:t>
            </a:r>
            <a:r>
              <a:rPr lang="en-US" dirty="0" smtClean="0"/>
              <a:t>′(</a:t>
            </a:r>
            <a:r>
              <a:rPr lang="en-US" i="1" dirty="0" smtClean="0"/>
              <a:t>x</a:t>
            </a:r>
            <a:r>
              <a:rPr lang="en-US" dirty="0" smtClean="0"/>
              <a:t>) at these test points by substituting the value into </a:t>
            </a:r>
            <a:r>
              <a:rPr lang="en-US" i="1" dirty="0" smtClean="0"/>
              <a:t>f </a:t>
            </a:r>
            <a:r>
              <a:rPr lang="en-US" dirty="0" smtClean="0"/>
              <a:t>′(</a:t>
            </a:r>
            <a:r>
              <a:rPr lang="en-US" i="1" dirty="0" smtClean="0"/>
              <a:t>x</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TotalTime>
  <Words>1700</Words>
  <Application>Microsoft Office PowerPoint</Application>
  <PresentationFormat>On-screen Show (4:3)</PresentationFormat>
  <Paragraphs>242</Paragraphs>
  <Slides>53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9" baseType="lpstr">
      <vt:lpstr>Arial</vt:lpstr>
      <vt:lpstr>Symbol</vt:lpstr>
      <vt:lpstr>Calibri</vt:lpstr>
      <vt:lpstr>Courier New</vt:lpstr>
      <vt:lpstr>Office Theme</vt:lpstr>
      <vt:lpstr>Equation</vt:lpstr>
      <vt:lpstr>Section 3.4</vt:lpstr>
      <vt:lpstr>Objectives</vt:lpstr>
      <vt:lpstr>Increasing and Decreasing Functions</vt:lpstr>
      <vt:lpstr>Example 1: Increasing and Decreasing Intervals</vt:lpstr>
      <vt:lpstr>Increasing and Decreasing Functions</vt:lpstr>
      <vt:lpstr>Increasing and Decreasing Functions</vt:lpstr>
      <vt:lpstr>Example 2: Graphing a Function</vt:lpstr>
      <vt:lpstr>Example 2: Graphing a Function (cont.)</vt:lpstr>
      <vt:lpstr>Example 2: Graphing a Function (cont.)</vt:lpstr>
      <vt:lpstr>Example 2: Graphing a Function (cont.)</vt:lpstr>
      <vt:lpstr>Example 2: Graphing a Function (cont.)</vt:lpstr>
      <vt:lpstr>Example 2: Graphing a Function (cont.)</vt:lpstr>
      <vt:lpstr>Example 2: Graphing a Function (cont.)</vt:lpstr>
      <vt:lpstr>Example 2: Graphing a Function (cont.)</vt:lpstr>
      <vt:lpstr>Example 3: Graphing a Function</vt:lpstr>
      <vt:lpstr>Example 3: Graphing a Function (cont.)</vt:lpstr>
      <vt:lpstr>Example 3: Graphing a Function (cont.)</vt:lpstr>
      <vt:lpstr>Example 3: Graphing a Function (cont.)</vt:lpstr>
      <vt:lpstr>Example 3: Graphing a Function (cont.)</vt:lpstr>
      <vt:lpstr>Example 3: Graphing a Function (cont.)</vt:lpstr>
      <vt:lpstr>Example 3: Graphing a Function (cont.)</vt:lpstr>
      <vt:lpstr>Example 4: Graphing a Function</vt:lpstr>
      <vt:lpstr>Example 4: Graphing a Function (cont.)</vt:lpstr>
      <vt:lpstr>Example 4: Graphing a Function (cont.)</vt:lpstr>
      <vt:lpstr>Example 4: Graphing a Function (cont.)</vt:lpstr>
      <vt:lpstr>Example 4: Graphing a Function (cont.)</vt:lpstr>
      <vt:lpstr>Example 5: Graphing f ’(x)</vt:lpstr>
      <vt:lpstr>Example 5: Graphing f ’(x) (cont.)</vt:lpstr>
      <vt:lpstr>Example 5: Graphing f ’(x) (cont.)</vt:lpstr>
      <vt:lpstr>Critical Values </vt:lpstr>
      <vt:lpstr>Critical Values </vt:lpstr>
      <vt:lpstr>Critical Values </vt:lpstr>
      <vt:lpstr>Critical Values </vt:lpstr>
      <vt:lpstr>Critical Values </vt:lpstr>
      <vt:lpstr>The First Derivative Test</vt:lpstr>
      <vt:lpstr>The First Derivative Test</vt:lpstr>
      <vt:lpstr>Example 6: Using the First Derivative Test</vt:lpstr>
      <vt:lpstr>Example 6: Using the First Derivative Test (cont.)</vt:lpstr>
      <vt:lpstr>Example 6: Using the First Derivative Test (cont.)</vt:lpstr>
      <vt:lpstr>Example 6: Using the First Derivative Test (cont.)</vt:lpstr>
      <vt:lpstr>Example 6: Using the First Derivative Test (cont.)</vt:lpstr>
      <vt:lpstr>Example 6: Using the First Derivative Test (cont.)</vt:lpstr>
      <vt:lpstr>Example 6: Using the First Derivative Test (cont.)</vt:lpstr>
      <vt:lpstr>Example 6: Using the First Derivative Test (cont.)</vt:lpstr>
      <vt:lpstr>Example 7: Using the First Derivative Test</vt:lpstr>
      <vt:lpstr>Example 7: Using the First Derivative Test (cont.)</vt:lpstr>
      <vt:lpstr>Example 7: Using the First Derivative Test (cont.)</vt:lpstr>
      <vt:lpstr>Example 7: Using the First Derivative Test (cont.)</vt:lpstr>
      <vt:lpstr>Example 7: Using the First Derivative Test (cont.)</vt:lpstr>
      <vt:lpstr>Example 8: Critical Values</vt:lpstr>
      <vt:lpstr>Example 8: Critical Values (cont.)</vt:lpstr>
      <vt:lpstr>Example 9: Critical Values</vt:lpstr>
      <vt:lpstr>Example 9: Critical Values (cont.)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Calculus</dc:title>
  <dc:creator>Hawkes Learning Systems</dc:creator>
  <cp:lastModifiedBy>ashish.samudre</cp:lastModifiedBy>
  <cp:revision>47</cp:revision>
  <dcterms:created xsi:type="dcterms:W3CDTF">2013-04-26T14:43:13Z</dcterms:created>
  <dcterms:modified xsi:type="dcterms:W3CDTF">2017-08-03T14:32:48Z</dcterms:modified>
</cp:coreProperties>
</file>