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6"/>
  </p:notesMasterIdLst>
  <p:handoutMasterIdLst>
    <p:handoutMasterId r:id="rId67"/>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858000" cy="9144000"/>
  <p:embeddedFontLst>
    <p:embeddedFont>
      <p:font typeface="Calibri" panose="020F0502020204030204" pitchFamily="34" charset="0"/>
      <p:regular r:id="rId68"/>
      <p:bold r:id="rId69"/>
      <p:italic r:id="rId70"/>
      <p:boldItalic r:id="rId71"/>
    </p:embeddedFont>
    <p:embeddedFont>
      <p:font typeface="Cambria Math" panose="02040503050406030204" pitchFamily="18" charset="0"/>
      <p:regular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89" autoAdjust="0"/>
  </p:normalViewPr>
  <p:slideViewPr>
    <p:cSldViewPr>
      <p:cViewPr varScale="1">
        <p:scale>
          <a:sx n="80" d="100"/>
          <a:sy n="80" d="100"/>
        </p:scale>
        <p:origin x="1522"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4/28/2021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76198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EE21E6-7B27-48B5-AF49-B48C8D6F9F1B}" type="datetimeFigureOut">
              <a:rPr lang="en-US" smtClean="0"/>
              <a:pPr/>
              <a:t>4/28/2021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05FA98-C0A7-4288-A031-A33E5B902283}" type="slidenum">
              <a:rPr lang="en-US" smtClean="0"/>
              <a:pPr/>
              <a:t>‹#›</a:t>
            </a:fld>
            <a:endParaRPr lang="en-US" dirty="0"/>
          </a:p>
        </p:txBody>
      </p:sp>
    </p:spTree>
    <p:extLst>
      <p:ext uri="{BB962C8B-B14F-4D97-AF65-F5344CB8AC3E}">
        <p14:creationId xmlns:p14="http://schemas.microsoft.com/office/powerpoint/2010/main" val="4108259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5FA98-C0A7-4288-A031-A33E5B902283}" type="slidenum">
              <a:rPr lang="en-US" smtClean="0"/>
              <a:pPr/>
              <a:t>30</a:t>
            </a:fld>
            <a:endParaRPr lang="en-US" dirty="0"/>
          </a:p>
        </p:txBody>
      </p:sp>
    </p:spTree>
    <p:extLst>
      <p:ext uri="{BB962C8B-B14F-4D97-AF65-F5344CB8AC3E}">
        <p14:creationId xmlns:p14="http://schemas.microsoft.com/office/powerpoint/2010/main" val="3188884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28.wmf"/><Relationship Id="rId4" Type="http://schemas.openxmlformats.org/officeDocument/2006/relationships/oleObject" Target="../embeddings/oleObject27.bin"/><Relationship Id="rId9" Type="http://schemas.openxmlformats.org/officeDocument/2006/relationships/image" Target="../media/image30.wmf"/></Relationships>
</file>

<file path=ppt/slides/_rels/slide1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30.bin"/><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oleObject" Target="../embeddings/oleObject31.bin"/></Relationships>
</file>

<file path=ppt/slides/_rels/slide12.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34.wmf"/><Relationship Id="rId4"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39.wmf"/><Relationship Id="rId12" Type="http://schemas.openxmlformats.org/officeDocument/2006/relationships/oleObject" Target="../embeddings/oleObject41.bin"/><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6.wmf"/><Relationship Id="rId12" Type="http://schemas.openxmlformats.org/officeDocument/2006/relationships/oleObject" Target="../embeddings/oleObject47.bin"/><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50.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47.wmf"/><Relationship Id="rId14" Type="http://schemas.openxmlformats.org/officeDocument/2006/relationships/oleObject" Target="../embeddings/oleObject48.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5.wmf"/><Relationship Id="rId5" Type="http://schemas.openxmlformats.org/officeDocument/2006/relationships/oleObject" Target="../embeddings/oleObject50.bin"/><Relationship Id="rId4" Type="http://schemas.openxmlformats.org/officeDocument/2006/relationships/image" Target="../media/image5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wmf"/><Relationship Id="rId7" Type="http://schemas.openxmlformats.org/officeDocument/2006/relationships/image" Target="../media/image60.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59.wmf"/><Relationship Id="rId4" Type="http://schemas.openxmlformats.org/officeDocument/2006/relationships/oleObject" Target="../embeddings/oleObject53.bin"/></Relationships>
</file>

<file path=ppt/slides/_rels/slide37.x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3.w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image" Target="../media/image62.wmf"/><Relationship Id="rId4" Type="http://schemas.openxmlformats.org/officeDocument/2006/relationships/oleObject" Target="../embeddings/oleObject56.bin"/></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7.wmf"/><Relationship Id="rId5" Type="http://schemas.openxmlformats.org/officeDocument/2006/relationships/oleObject" Target="../embeddings/oleObject59.bin"/><Relationship Id="rId4" Type="http://schemas.openxmlformats.org/officeDocument/2006/relationships/image" Target="../media/image66.wmf"/></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73.wmf"/><Relationship Id="rId3" Type="http://schemas.openxmlformats.org/officeDocument/2006/relationships/image" Target="../media/image68.wmf"/><Relationship Id="rId7" Type="http://schemas.openxmlformats.org/officeDocument/2006/relationships/image" Target="../media/image70.wmf"/><Relationship Id="rId12" Type="http://schemas.openxmlformats.org/officeDocument/2006/relationships/oleObject" Target="../embeddings/oleObject65.bin"/><Relationship Id="rId17" Type="http://schemas.openxmlformats.org/officeDocument/2006/relationships/image" Target="../media/image75.wmf"/><Relationship Id="rId2" Type="http://schemas.openxmlformats.org/officeDocument/2006/relationships/oleObject" Target="../embeddings/oleObject60.bin"/><Relationship Id="rId16"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72.wmf"/><Relationship Id="rId5" Type="http://schemas.openxmlformats.org/officeDocument/2006/relationships/image" Target="../media/image69.wmf"/><Relationship Id="rId15" Type="http://schemas.openxmlformats.org/officeDocument/2006/relationships/image" Target="../media/image74.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71.wmf"/><Relationship Id="rId14" Type="http://schemas.openxmlformats.org/officeDocument/2006/relationships/oleObject" Target="../embeddings/oleObject66.bin"/></Relationships>
</file>

<file path=ppt/slides/_rels/slide41.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68.bin"/><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oleObject" Target="../embeddings/oleObject69.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image" Target="../media/image80.wmf"/><Relationship Id="rId7" Type="http://schemas.openxmlformats.org/officeDocument/2006/relationships/image" Target="../media/image82.wmf"/><Relationship Id="rId2"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72.bin"/><Relationship Id="rId11" Type="http://schemas.openxmlformats.org/officeDocument/2006/relationships/image" Target="../media/image84.wmf"/><Relationship Id="rId5" Type="http://schemas.openxmlformats.org/officeDocument/2006/relationships/image" Target="../media/image81.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83.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90.wmf"/><Relationship Id="rId18" Type="http://schemas.openxmlformats.org/officeDocument/2006/relationships/oleObject" Target="../embeddings/oleObject83.bin"/><Relationship Id="rId3" Type="http://schemas.openxmlformats.org/officeDocument/2006/relationships/image" Target="../media/image85.wmf"/><Relationship Id="rId21" Type="http://schemas.openxmlformats.org/officeDocument/2006/relationships/image" Target="../media/image94.wmf"/><Relationship Id="rId7" Type="http://schemas.openxmlformats.org/officeDocument/2006/relationships/image" Target="../media/image87.wmf"/><Relationship Id="rId12" Type="http://schemas.openxmlformats.org/officeDocument/2006/relationships/oleObject" Target="../embeddings/oleObject80.bin"/><Relationship Id="rId17" Type="http://schemas.openxmlformats.org/officeDocument/2006/relationships/image" Target="../media/image92.wmf"/><Relationship Id="rId2" Type="http://schemas.openxmlformats.org/officeDocument/2006/relationships/oleObject" Target="../embeddings/oleObject75.bin"/><Relationship Id="rId16" Type="http://schemas.openxmlformats.org/officeDocument/2006/relationships/oleObject" Target="../embeddings/oleObject82.bin"/><Relationship Id="rId20" Type="http://schemas.openxmlformats.org/officeDocument/2006/relationships/oleObject" Target="../embeddings/oleObject84.bin"/><Relationship Id="rId1" Type="http://schemas.openxmlformats.org/officeDocument/2006/relationships/slideLayout" Target="../slideLayouts/slideLayout2.xml"/><Relationship Id="rId6" Type="http://schemas.openxmlformats.org/officeDocument/2006/relationships/oleObject" Target="../embeddings/oleObject77.bin"/><Relationship Id="rId11" Type="http://schemas.openxmlformats.org/officeDocument/2006/relationships/image" Target="../media/image89.wmf"/><Relationship Id="rId5" Type="http://schemas.openxmlformats.org/officeDocument/2006/relationships/image" Target="../media/image86.wmf"/><Relationship Id="rId15" Type="http://schemas.openxmlformats.org/officeDocument/2006/relationships/image" Target="../media/image91.wmf"/><Relationship Id="rId23" Type="http://schemas.openxmlformats.org/officeDocument/2006/relationships/image" Target="../media/image95.wmf"/><Relationship Id="rId10" Type="http://schemas.openxmlformats.org/officeDocument/2006/relationships/oleObject" Target="../embeddings/oleObject79.bin"/><Relationship Id="rId19" Type="http://schemas.openxmlformats.org/officeDocument/2006/relationships/image" Target="../media/image93.wmf"/><Relationship Id="rId4" Type="http://schemas.openxmlformats.org/officeDocument/2006/relationships/oleObject" Target="../embeddings/oleObject76.bin"/><Relationship Id="rId9" Type="http://schemas.openxmlformats.org/officeDocument/2006/relationships/image" Target="../media/image88.wmf"/><Relationship Id="rId14" Type="http://schemas.openxmlformats.org/officeDocument/2006/relationships/oleObject" Target="../embeddings/oleObject81.bin"/><Relationship Id="rId22" Type="http://schemas.openxmlformats.org/officeDocument/2006/relationships/oleObject" Target="../embeddings/oleObject85.bin"/></Relationships>
</file>

<file path=ppt/slides/_rels/slide4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98.wmf"/><Relationship Id="rId7" Type="http://schemas.openxmlformats.org/officeDocument/2006/relationships/image" Target="../media/image100.wmf"/><Relationship Id="rId2" Type="http://schemas.openxmlformats.org/officeDocument/2006/relationships/oleObject" Target="../embeddings/oleObject86.bin"/><Relationship Id="rId1" Type="http://schemas.openxmlformats.org/officeDocument/2006/relationships/slideLayout" Target="../slideLayouts/slideLayout2.xml"/><Relationship Id="rId6" Type="http://schemas.openxmlformats.org/officeDocument/2006/relationships/oleObject" Target="../embeddings/oleObject88.bin"/><Relationship Id="rId11" Type="http://schemas.openxmlformats.org/officeDocument/2006/relationships/image" Target="../media/image102.wmf"/><Relationship Id="rId5" Type="http://schemas.openxmlformats.org/officeDocument/2006/relationships/image" Target="../media/image99.wmf"/><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101.wmf"/></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108.wmf"/><Relationship Id="rId18" Type="http://schemas.openxmlformats.org/officeDocument/2006/relationships/oleObject" Target="../embeddings/oleObject99.bin"/><Relationship Id="rId3" Type="http://schemas.openxmlformats.org/officeDocument/2006/relationships/image" Target="../media/image103.wmf"/><Relationship Id="rId7" Type="http://schemas.openxmlformats.org/officeDocument/2006/relationships/image" Target="../media/image105.wmf"/><Relationship Id="rId12" Type="http://schemas.openxmlformats.org/officeDocument/2006/relationships/oleObject" Target="../embeddings/oleObject96.bin"/><Relationship Id="rId17" Type="http://schemas.openxmlformats.org/officeDocument/2006/relationships/image" Target="../media/image110.wmf"/><Relationship Id="rId2" Type="http://schemas.openxmlformats.org/officeDocument/2006/relationships/oleObject" Target="../embeddings/oleObject91.bin"/><Relationship Id="rId16"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oleObject" Target="../embeddings/oleObject93.bin"/><Relationship Id="rId11" Type="http://schemas.openxmlformats.org/officeDocument/2006/relationships/image" Target="../media/image107.wmf"/><Relationship Id="rId5" Type="http://schemas.openxmlformats.org/officeDocument/2006/relationships/image" Target="../media/image104.wmf"/><Relationship Id="rId15" Type="http://schemas.openxmlformats.org/officeDocument/2006/relationships/image" Target="../media/image109.wmf"/><Relationship Id="rId10" Type="http://schemas.openxmlformats.org/officeDocument/2006/relationships/oleObject" Target="../embeddings/oleObject95.bin"/><Relationship Id="rId19" Type="http://schemas.openxmlformats.org/officeDocument/2006/relationships/image" Target="../media/image111.wmf"/><Relationship Id="rId4" Type="http://schemas.openxmlformats.org/officeDocument/2006/relationships/oleObject" Target="../embeddings/oleObject92.bin"/><Relationship Id="rId9" Type="http://schemas.openxmlformats.org/officeDocument/2006/relationships/image" Target="../media/image106.wmf"/><Relationship Id="rId14" Type="http://schemas.openxmlformats.org/officeDocument/2006/relationships/oleObject" Target="../embeddings/oleObject97.bin"/></Relationships>
</file>

<file path=ppt/slides/_rels/slide5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03.bin"/><Relationship Id="rId13" Type="http://schemas.openxmlformats.org/officeDocument/2006/relationships/image" Target="../media/image118.wmf"/><Relationship Id="rId3" Type="http://schemas.openxmlformats.org/officeDocument/2006/relationships/image" Target="../media/image113.wmf"/><Relationship Id="rId7" Type="http://schemas.openxmlformats.org/officeDocument/2006/relationships/image" Target="../media/image115.wmf"/><Relationship Id="rId12" Type="http://schemas.openxmlformats.org/officeDocument/2006/relationships/oleObject" Target="../embeddings/oleObject105.bin"/><Relationship Id="rId2" Type="http://schemas.openxmlformats.org/officeDocument/2006/relationships/oleObject" Target="../embeddings/oleObject100.bin"/><Relationship Id="rId1" Type="http://schemas.openxmlformats.org/officeDocument/2006/relationships/slideLayout" Target="../slideLayouts/slideLayout2.xml"/><Relationship Id="rId6" Type="http://schemas.openxmlformats.org/officeDocument/2006/relationships/oleObject" Target="../embeddings/oleObject102.bin"/><Relationship Id="rId11" Type="http://schemas.openxmlformats.org/officeDocument/2006/relationships/image" Target="../media/image117.wmf"/><Relationship Id="rId5" Type="http://schemas.openxmlformats.org/officeDocument/2006/relationships/image" Target="../media/image114.wmf"/><Relationship Id="rId10" Type="http://schemas.openxmlformats.org/officeDocument/2006/relationships/oleObject" Target="../embeddings/oleObject104.bin"/><Relationship Id="rId4" Type="http://schemas.openxmlformats.org/officeDocument/2006/relationships/oleObject" Target="../embeddings/oleObject101.bin"/><Relationship Id="rId9" Type="http://schemas.openxmlformats.org/officeDocument/2006/relationships/image" Target="../media/image116.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124.wmf"/><Relationship Id="rId18" Type="http://schemas.openxmlformats.org/officeDocument/2006/relationships/oleObject" Target="../embeddings/oleObject114.bin"/><Relationship Id="rId3" Type="http://schemas.openxmlformats.org/officeDocument/2006/relationships/image" Target="../media/image119.wmf"/><Relationship Id="rId7" Type="http://schemas.openxmlformats.org/officeDocument/2006/relationships/image" Target="../media/image121.wmf"/><Relationship Id="rId12" Type="http://schemas.openxmlformats.org/officeDocument/2006/relationships/oleObject" Target="../embeddings/oleObject111.bin"/><Relationship Id="rId17" Type="http://schemas.openxmlformats.org/officeDocument/2006/relationships/image" Target="../media/image126.wmf"/><Relationship Id="rId2" Type="http://schemas.openxmlformats.org/officeDocument/2006/relationships/oleObject" Target="../embeddings/oleObject106.bin"/><Relationship Id="rId16" Type="http://schemas.openxmlformats.org/officeDocument/2006/relationships/oleObject" Target="../embeddings/oleObject113.bin"/><Relationship Id="rId1" Type="http://schemas.openxmlformats.org/officeDocument/2006/relationships/slideLayout" Target="../slideLayouts/slideLayout2.xml"/><Relationship Id="rId6" Type="http://schemas.openxmlformats.org/officeDocument/2006/relationships/oleObject" Target="../embeddings/oleObject108.bin"/><Relationship Id="rId11" Type="http://schemas.openxmlformats.org/officeDocument/2006/relationships/image" Target="../media/image123.wmf"/><Relationship Id="rId5" Type="http://schemas.openxmlformats.org/officeDocument/2006/relationships/image" Target="../media/image120.wmf"/><Relationship Id="rId15" Type="http://schemas.openxmlformats.org/officeDocument/2006/relationships/image" Target="../media/image125.wmf"/><Relationship Id="rId10" Type="http://schemas.openxmlformats.org/officeDocument/2006/relationships/oleObject" Target="../embeddings/oleObject110.bin"/><Relationship Id="rId19" Type="http://schemas.openxmlformats.org/officeDocument/2006/relationships/image" Target="../media/image127.wmf"/><Relationship Id="rId4" Type="http://schemas.openxmlformats.org/officeDocument/2006/relationships/oleObject" Target="../embeddings/oleObject107.bin"/><Relationship Id="rId9" Type="http://schemas.openxmlformats.org/officeDocument/2006/relationships/image" Target="../media/image122.wmf"/><Relationship Id="rId14" Type="http://schemas.openxmlformats.org/officeDocument/2006/relationships/oleObject" Target="../embeddings/oleObject112.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17.bin"/><Relationship Id="rId13" Type="http://schemas.openxmlformats.org/officeDocument/2006/relationships/image" Target="../media/image134.wmf"/><Relationship Id="rId18" Type="http://schemas.openxmlformats.org/officeDocument/2006/relationships/oleObject" Target="../embeddings/oleObject122.bin"/><Relationship Id="rId3" Type="http://schemas.openxmlformats.org/officeDocument/2006/relationships/image" Target="../media/image129.png"/><Relationship Id="rId21" Type="http://schemas.openxmlformats.org/officeDocument/2006/relationships/image" Target="../media/image138.wmf"/><Relationship Id="rId7" Type="http://schemas.openxmlformats.org/officeDocument/2006/relationships/image" Target="../media/image131.wmf"/><Relationship Id="rId12" Type="http://schemas.openxmlformats.org/officeDocument/2006/relationships/oleObject" Target="../embeddings/oleObject119.bin"/><Relationship Id="rId17" Type="http://schemas.openxmlformats.org/officeDocument/2006/relationships/image" Target="../media/image136.wmf"/><Relationship Id="rId2" Type="http://schemas.openxmlformats.org/officeDocument/2006/relationships/image" Target="../media/image128.png"/><Relationship Id="rId16" Type="http://schemas.openxmlformats.org/officeDocument/2006/relationships/oleObject" Target="../embeddings/oleObject121.bin"/><Relationship Id="rId20" Type="http://schemas.openxmlformats.org/officeDocument/2006/relationships/oleObject" Target="../embeddings/oleObject123.bin"/><Relationship Id="rId1" Type="http://schemas.openxmlformats.org/officeDocument/2006/relationships/slideLayout" Target="../slideLayouts/slideLayout2.xml"/><Relationship Id="rId6" Type="http://schemas.openxmlformats.org/officeDocument/2006/relationships/oleObject" Target="../embeddings/oleObject116.bin"/><Relationship Id="rId11" Type="http://schemas.openxmlformats.org/officeDocument/2006/relationships/image" Target="../media/image133.wmf"/><Relationship Id="rId5" Type="http://schemas.openxmlformats.org/officeDocument/2006/relationships/image" Target="../media/image130.wmf"/><Relationship Id="rId15" Type="http://schemas.openxmlformats.org/officeDocument/2006/relationships/image" Target="../media/image135.wmf"/><Relationship Id="rId10" Type="http://schemas.openxmlformats.org/officeDocument/2006/relationships/oleObject" Target="../embeddings/oleObject118.bin"/><Relationship Id="rId19" Type="http://schemas.openxmlformats.org/officeDocument/2006/relationships/image" Target="../media/image137.wmf"/><Relationship Id="rId4" Type="http://schemas.openxmlformats.org/officeDocument/2006/relationships/oleObject" Target="../embeddings/oleObject115.bin"/><Relationship Id="rId9" Type="http://schemas.openxmlformats.org/officeDocument/2006/relationships/image" Target="../media/image132.wmf"/><Relationship Id="rId14" Type="http://schemas.openxmlformats.org/officeDocument/2006/relationships/oleObject" Target="../embeddings/oleObject120.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image" Target="../media/image139.png"/><Relationship Id="rId1" Type="http://schemas.openxmlformats.org/officeDocument/2006/relationships/slideLayout" Target="../slideLayouts/slideLayout2.xml"/><Relationship Id="rId4" Type="http://schemas.openxmlformats.org/officeDocument/2006/relationships/image" Target="../media/image140.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oleObject" Target="../embeddings/oleObject125.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45.wmf"/><Relationship Id="rId3" Type="http://schemas.openxmlformats.org/officeDocument/2006/relationships/oleObject" Target="../embeddings/oleObject126.bin"/><Relationship Id="rId7" Type="http://schemas.openxmlformats.org/officeDocument/2006/relationships/oleObject" Target="../embeddings/oleObject128.bin"/><Relationship Id="rId12" Type="http://schemas.openxmlformats.org/officeDocument/2006/relationships/image" Target="../media/image147.wmf"/><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44.wmf"/><Relationship Id="rId11" Type="http://schemas.openxmlformats.org/officeDocument/2006/relationships/oleObject" Target="../embeddings/oleObject130.bin"/><Relationship Id="rId5" Type="http://schemas.openxmlformats.org/officeDocument/2006/relationships/oleObject" Target="../embeddings/oleObject127.bin"/><Relationship Id="rId10" Type="http://schemas.openxmlformats.org/officeDocument/2006/relationships/image" Target="../media/image146.wmf"/><Relationship Id="rId4" Type="http://schemas.openxmlformats.org/officeDocument/2006/relationships/image" Target="../media/image143.wmf"/><Relationship Id="rId9" Type="http://schemas.openxmlformats.org/officeDocument/2006/relationships/oleObject" Target="../embeddings/oleObject129.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oleObject" Target="../embeddings/oleObject8.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image" Target="../media/image148.png"/><Relationship Id="rId1" Type="http://schemas.openxmlformats.org/officeDocument/2006/relationships/slideLayout" Target="../slideLayouts/slideLayout2.xml"/><Relationship Id="rId4" Type="http://schemas.openxmlformats.org/officeDocument/2006/relationships/image" Target="../media/image149.wmf"/></Relationships>
</file>

<file path=ppt/slides/_rels/slide62.xml.rels><?xml version="1.0" encoding="UTF-8" standalone="yes"?>
<Relationships xmlns="http://schemas.openxmlformats.org/package/2006/relationships"><Relationship Id="rId3" Type="http://schemas.openxmlformats.org/officeDocument/2006/relationships/image" Target="../media/image150.wmf"/><Relationship Id="rId7" Type="http://schemas.openxmlformats.org/officeDocument/2006/relationships/image" Target="../media/image152.wmf"/><Relationship Id="rId2" Type="http://schemas.openxmlformats.org/officeDocument/2006/relationships/oleObject" Target="../embeddings/oleObject132.bin"/><Relationship Id="rId1" Type="http://schemas.openxmlformats.org/officeDocument/2006/relationships/slideLayout" Target="../slideLayouts/slideLayout2.xml"/><Relationship Id="rId6" Type="http://schemas.openxmlformats.org/officeDocument/2006/relationships/oleObject" Target="../embeddings/oleObject134.bin"/><Relationship Id="rId5" Type="http://schemas.openxmlformats.org/officeDocument/2006/relationships/image" Target="../media/image151.wmf"/><Relationship Id="rId4" Type="http://schemas.openxmlformats.org/officeDocument/2006/relationships/oleObject" Target="../embeddings/oleObject133.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38.bin"/><Relationship Id="rId3" Type="http://schemas.openxmlformats.org/officeDocument/2006/relationships/image" Target="../media/image153.wmf"/><Relationship Id="rId7" Type="http://schemas.openxmlformats.org/officeDocument/2006/relationships/image" Target="../media/image155.wmf"/><Relationship Id="rId2" Type="http://schemas.openxmlformats.org/officeDocument/2006/relationships/oleObject" Target="../embeddings/oleObject135.bin"/><Relationship Id="rId1" Type="http://schemas.openxmlformats.org/officeDocument/2006/relationships/slideLayout" Target="../slideLayouts/slideLayout2.xml"/><Relationship Id="rId6" Type="http://schemas.openxmlformats.org/officeDocument/2006/relationships/oleObject" Target="../embeddings/oleObject137.bin"/><Relationship Id="rId5" Type="http://schemas.openxmlformats.org/officeDocument/2006/relationships/image" Target="../media/image154.wmf"/><Relationship Id="rId4" Type="http://schemas.openxmlformats.org/officeDocument/2006/relationships/oleObject" Target="../embeddings/oleObject136.bin"/><Relationship Id="rId9" Type="http://schemas.openxmlformats.org/officeDocument/2006/relationships/image" Target="../media/image156.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2.wmf"/><Relationship Id="rId12" Type="http://schemas.openxmlformats.org/officeDocument/2006/relationships/oleObject" Target="../embeddings/oleObject14.bin"/><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18.wmf"/><Relationship Id="rId12" Type="http://schemas.openxmlformats.org/officeDocument/2006/relationships/oleObject" Target="../embeddings/oleObject20.bin"/><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9.wmf"/><Relationship Id="rId14"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24.wmf"/><Relationship Id="rId4" Type="http://schemas.openxmlformats.org/officeDocument/2006/relationships/oleObject" Target="../embeddings/oleObject23.bin"/><Relationship Id="rId9"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4.1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Higher-Order Derivatives: Concavity and the Second Derivative Test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First and Second Derivatives (cont.)</a:t>
            </a:r>
          </a:p>
        </p:txBody>
      </p:sp>
      <p:sp>
        <p:nvSpPr>
          <p:cNvPr id="4" name="Rectangle 3"/>
          <p:cNvSpPr/>
          <p:nvPr/>
        </p:nvSpPr>
        <p:spPr>
          <a:xfrm>
            <a:off x="5669280" y="2667001"/>
            <a:ext cx="1063496" cy="400110"/>
          </a:xfrm>
          <a:prstGeom prst="rect">
            <a:avLst/>
          </a:prstGeom>
        </p:spPr>
        <p:txBody>
          <a:bodyPr wrap="none">
            <a:spAutoFit/>
          </a:bodyPr>
          <a:lstStyle/>
          <a:p>
            <a:r>
              <a:rPr lang="en-US" sz="2000" dirty="0">
                <a:solidFill>
                  <a:srgbClr val="008080"/>
                </a:solidFill>
              </a:rPr>
              <a:t>Simplify.</a:t>
            </a:r>
          </a:p>
        </p:txBody>
      </p:sp>
      <p:graphicFrame>
        <p:nvGraphicFramePr>
          <p:cNvPr id="153603" name="Object 3"/>
          <p:cNvGraphicFramePr>
            <a:graphicFrameLocks noChangeAspect="1"/>
          </p:cNvGraphicFramePr>
          <p:nvPr/>
        </p:nvGraphicFramePr>
        <p:xfrm>
          <a:off x="5754688" y="1600201"/>
          <a:ext cx="2095500" cy="558800"/>
        </p:xfrm>
        <a:graphic>
          <a:graphicData uri="http://schemas.openxmlformats.org/presentationml/2006/ole">
            <mc:AlternateContent xmlns:mc="http://schemas.openxmlformats.org/markup-compatibility/2006">
              <mc:Choice xmlns:v="urn:schemas-microsoft-com:vml" Requires="v">
                <p:oleObj name="Equation" r:id="rId2" imgW="2095500" imgH="558800" progId="Equation.DSMT4">
                  <p:embed/>
                </p:oleObj>
              </mc:Choice>
              <mc:Fallback>
                <p:oleObj name="Equation" r:id="rId2" imgW="2095500" imgH="558800" progId="Equation.DSMT4">
                  <p:embed/>
                  <p:pic>
                    <p:nvPicPr>
                      <p:cNvPr id="0" name="Object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688" y="1600201"/>
                        <a:ext cx="2095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1306689" y="1447800"/>
          <a:ext cx="3848100" cy="800100"/>
        </p:xfrm>
        <a:graphic>
          <a:graphicData uri="http://schemas.openxmlformats.org/presentationml/2006/ole">
            <mc:AlternateContent xmlns:mc="http://schemas.openxmlformats.org/markup-compatibility/2006">
              <mc:Choice xmlns:v="urn:schemas-microsoft-com:vml" Requires="v">
                <p:oleObj name="Equation" r:id="rId4" imgW="3848040" imgH="799920" progId="Equation.DSMT4">
                  <p:embed/>
                </p:oleObj>
              </mc:Choice>
              <mc:Fallback>
                <p:oleObj name="Equation" r:id="rId4" imgW="3848040" imgH="7999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689" y="1447800"/>
                        <a:ext cx="38481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1306689" y="2347384"/>
          <a:ext cx="2044700" cy="774700"/>
        </p:xfrm>
        <a:graphic>
          <a:graphicData uri="http://schemas.openxmlformats.org/presentationml/2006/ole">
            <mc:AlternateContent xmlns:mc="http://schemas.openxmlformats.org/markup-compatibility/2006">
              <mc:Choice xmlns:v="urn:schemas-microsoft-com:vml" Requires="v">
                <p:oleObj name="Equation" r:id="rId6" imgW="2044440" imgH="774360" progId="Equation.DSMT4">
                  <p:embed/>
                </p:oleObj>
              </mc:Choice>
              <mc:Fallback>
                <p:oleObj name="Equation" r:id="rId6" imgW="2044440" imgH="774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6689" y="2347384"/>
                        <a:ext cx="20447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1306689" y="3217335"/>
          <a:ext cx="1562100" cy="1219200"/>
        </p:xfrm>
        <a:graphic>
          <a:graphicData uri="http://schemas.openxmlformats.org/presentationml/2006/ole">
            <mc:AlternateContent xmlns:mc="http://schemas.openxmlformats.org/markup-compatibility/2006">
              <mc:Choice xmlns:v="urn:schemas-microsoft-com:vml" Requires="v">
                <p:oleObj name="Equation" r:id="rId8" imgW="1562040" imgH="1218960" progId="Equation.DSMT4">
                  <p:embed/>
                </p:oleObj>
              </mc:Choice>
              <mc:Fallback>
                <p:oleObj name="Equation" r:id="rId8" imgW="1562040" imgH="12189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6689" y="3217335"/>
                        <a:ext cx="15621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First and Second Derivatives</a:t>
            </a:r>
          </a:p>
        </p:txBody>
      </p:sp>
      <p:sp>
        <p:nvSpPr>
          <p:cNvPr id="3" name="Content Placeholder 2"/>
          <p:cNvSpPr>
            <a:spLocks noGrp="1"/>
          </p:cNvSpPr>
          <p:nvPr>
            <p:ph idx="1"/>
          </p:nvPr>
        </p:nvSpPr>
        <p:spPr/>
        <p:txBody>
          <a:bodyPr/>
          <a:lstStyle/>
          <a:p>
            <a:r>
              <a:rPr lang="en-US" dirty="0"/>
              <a:t>For the function                           find </a:t>
            </a:r>
            <a:r>
              <a:rPr lang="en-US" i="1" dirty="0">
                <a:solidFill>
                  <a:srgbClr val="0000FF"/>
                </a:solidFill>
              </a:rPr>
              <a:t>f </a:t>
            </a:r>
            <a:r>
              <a:rPr lang="en-US" dirty="0">
                <a:solidFill>
                  <a:srgbClr val="0000FF"/>
                </a:solidFill>
              </a:rPr>
              <a:t>′(</a:t>
            </a:r>
            <a:r>
              <a:rPr lang="en-US" i="1" dirty="0">
                <a:solidFill>
                  <a:srgbClr val="0000FF"/>
                </a:solidFill>
              </a:rPr>
              <a:t>u</a:t>
            </a:r>
            <a:r>
              <a:rPr lang="en-US" dirty="0">
                <a:solidFill>
                  <a:srgbClr val="0000FF"/>
                </a:solidFill>
              </a:rPr>
              <a:t>)</a:t>
            </a:r>
            <a:r>
              <a:rPr lang="en-US" dirty="0"/>
              <a:t> and </a:t>
            </a:r>
            <a:r>
              <a:rPr lang="en-US" i="1" dirty="0">
                <a:solidFill>
                  <a:srgbClr val="0000FF"/>
                </a:solidFill>
              </a:rPr>
              <a:t>f</a:t>
            </a:r>
            <a:r>
              <a:rPr lang="en-US" dirty="0">
                <a:solidFill>
                  <a:srgbClr val="0000FF"/>
                </a:solidFill>
              </a:rPr>
              <a:t> ′′(</a:t>
            </a:r>
            <a:r>
              <a:rPr lang="en-US" i="1" dirty="0">
                <a:solidFill>
                  <a:srgbClr val="0000FF"/>
                </a:solidFill>
              </a:rPr>
              <a:t>u</a:t>
            </a:r>
            <a:r>
              <a:rPr lang="en-US" dirty="0">
                <a:solidFill>
                  <a:srgbClr val="0000FF"/>
                </a:solidFill>
              </a:rPr>
              <a:t>)</a:t>
            </a:r>
            <a:r>
              <a:rPr lang="en-US" dirty="0"/>
              <a:t>.</a:t>
            </a:r>
          </a:p>
          <a:p>
            <a:pPr>
              <a:spcBef>
                <a:spcPts val="1800"/>
              </a:spcBef>
            </a:pPr>
            <a:r>
              <a:rPr lang="en-US" b="1" dirty="0"/>
              <a:t>Solution: </a:t>
            </a:r>
            <a:r>
              <a:rPr lang="en-US" dirty="0"/>
              <a:t>In order to find </a:t>
            </a:r>
            <a:r>
              <a:rPr lang="en-US" i="1" dirty="0">
                <a:solidFill>
                  <a:srgbClr val="0000FF"/>
                </a:solidFill>
              </a:rPr>
              <a:t>f ′</a:t>
            </a:r>
            <a:r>
              <a:rPr lang="en-US" dirty="0">
                <a:solidFill>
                  <a:srgbClr val="0000FF"/>
                </a:solidFill>
              </a:rPr>
              <a:t>(</a:t>
            </a:r>
            <a:r>
              <a:rPr lang="en-US" i="1" dirty="0">
                <a:solidFill>
                  <a:srgbClr val="0000FF"/>
                </a:solidFill>
              </a:rPr>
              <a:t>u</a:t>
            </a:r>
            <a:r>
              <a:rPr lang="en-US" dirty="0">
                <a:solidFill>
                  <a:srgbClr val="0000FF"/>
                </a:solidFill>
              </a:rPr>
              <a:t>)</a:t>
            </a:r>
            <a:r>
              <a:rPr lang="en-US" dirty="0"/>
              <a:t>, we must use the Quotient Rule.  </a:t>
            </a:r>
          </a:p>
        </p:txBody>
      </p:sp>
      <p:graphicFrame>
        <p:nvGraphicFramePr>
          <p:cNvPr id="161794" name="Object 2"/>
          <p:cNvGraphicFramePr>
            <a:graphicFrameLocks noChangeAspect="1"/>
          </p:cNvGraphicFramePr>
          <p:nvPr>
            <p:extLst>
              <p:ext uri="{D42A27DB-BD31-4B8C-83A1-F6EECF244321}">
                <p14:modId xmlns:p14="http://schemas.microsoft.com/office/powerpoint/2010/main" val="2458740815"/>
              </p:ext>
            </p:extLst>
          </p:nvPr>
        </p:nvGraphicFramePr>
        <p:xfrm>
          <a:off x="2959100" y="1097844"/>
          <a:ext cx="1993900" cy="876300"/>
        </p:xfrm>
        <a:graphic>
          <a:graphicData uri="http://schemas.openxmlformats.org/presentationml/2006/ole">
            <mc:AlternateContent xmlns:mc="http://schemas.openxmlformats.org/markup-compatibility/2006">
              <mc:Choice xmlns:v="urn:schemas-microsoft-com:vml" Requires="v">
                <p:oleObj name="Equation" r:id="rId2" imgW="1993900" imgH="876300" progId="Equation.DSMT4">
                  <p:embed/>
                </p:oleObj>
              </mc:Choice>
              <mc:Fallback>
                <p:oleObj name="Equation" r:id="rId2" imgW="1993900" imgH="876300" progId="Equation.DSMT4">
                  <p:embed/>
                  <p:pic>
                    <p:nvPicPr>
                      <p:cNvPr id="0" name="Object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100" y="1097844"/>
                        <a:ext cx="1993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5" name="Object 3"/>
          <p:cNvGraphicFramePr>
            <a:graphicFrameLocks noChangeAspect="1"/>
          </p:cNvGraphicFramePr>
          <p:nvPr/>
        </p:nvGraphicFramePr>
        <p:xfrm>
          <a:off x="1168501" y="3886200"/>
          <a:ext cx="4305300" cy="1219200"/>
        </p:xfrm>
        <a:graphic>
          <a:graphicData uri="http://schemas.openxmlformats.org/presentationml/2006/ole">
            <mc:AlternateContent xmlns:mc="http://schemas.openxmlformats.org/markup-compatibility/2006">
              <mc:Choice xmlns:v="urn:schemas-microsoft-com:vml" Requires="v">
                <p:oleObj name="Equation" r:id="rId4" imgW="4305300" imgH="1219200" progId="Equation.DSMT4">
                  <p:embed/>
                </p:oleObj>
              </mc:Choice>
              <mc:Fallback>
                <p:oleObj name="Equation" r:id="rId4" imgW="4305300" imgH="1219200" progId="Equation.DSMT4">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501" y="3886200"/>
                        <a:ext cx="43053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762000" y="2895600"/>
            <a:ext cx="1625701" cy="400110"/>
          </a:xfrm>
          <a:prstGeom prst="rect">
            <a:avLst/>
          </a:prstGeom>
        </p:spPr>
        <p:txBody>
          <a:bodyPr wrap="none">
            <a:spAutoFit/>
          </a:bodyPr>
          <a:lstStyle/>
          <a:p>
            <a:r>
              <a:rPr lang="en-US" sz="2000" dirty="0">
                <a:solidFill>
                  <a:srgbClr val="000099"/>
                </a:solidFill>
              </a:rPr>
              <a:t>Denominator </a:t>
            </a:r>
          </a:p>
        </p:txBody>
      </p:sp>
      <p:sp>
        <p:nvSpPr>
          <p:cNvPr id="7" name="Rectangle 6"/>
          <p:cNvSpPr/>
          <p:nvPr/>
        </p:nvSpPr>
        <p:spPr>
          <a:xfrm>
            <a:off x="2416292" y="2895600"/>
            <a:ext cx="1495409" cy="400110"/>
          </a:xfrm>
          <a:prstGeom prst="rect">
            <a:avLst/>
          </a:prstGeom>
        </p:spPr>
        <p:txBody>
          <a:bodyPr wrap="none">
            <a:spAutoFit/>
          </a:bodyPr>
          <a:lstStyle/>
          <a:p>
            <a:r>
              <a:rPr lang="en-US" sz="2000" dirty="0">
                <a:solidFill>
                  <a:srgbClr val="9900CC"/>
                </a:solidFill>
              </a:rPr>
              <a:t>Numerator ′ </a:t>
            </a:r>
          </a:p>
        </p:txBody>
      </p:sp>
      <p:sp>
        <p:nvSpPr>
          <p:cNvPr id="8" name="Rectangle 7"/>
          <p:cNvSpPr/>
          <p:nvPr/>
        </p:nvSpPr>
        <p:spPr>
          <a:xfrm>
            <a:off x="3911701" y="2895600"/>
            <a:ext cx="1389611" cy="400110"/>
          </a:xfrm>
          <a:prstGeom prst="rect">
            <a:avLst/>
          </a:prstGeom>
        </p:spPr>
        <p:txBody>
          <a:bodyPr wrap="none">
            <a:spAutoFit/>
          </a:bodyPr>
          <a:lstStyle/>
          <a:p>
            <a:r>
              <a:rPr lang="en-US" sz="2000" dirty="0">
                <a:solidFill>
                  <a:srgbClr val="000099"/>
                </a:solidFill>
              </a:rPr>
              <a:t>Numerator </a:t>
            </a:r>
          </a:p>
        </p:txBody>
      </p:sp>
      <p:sp>
        <p:nvSpPr>
          <p:cNvPr id="9" name="Rectangle 8"/>
          <p:cNvSpPr/>
          <p:nvPr/>
        </p:nvSpPr>
        <p:spPr>
          <a:xfrm>
            <a:off x="5283301" y="2895600"/>
            <a:ext cx="1673792" cy="400110"/>
          </a:xfrm>
          <a:prstGeom prst="rect">
            <a:avLst/>
          </a:prstGeom>
        </p:spPr>
        <p:txBody>
          <a:bodyPr wrap="none">
            <a:spAutoFit/>
          </a:bodyPr>
          <a:lstStyle/>
          <a:p>
            <a:r>
              <a:rPr lang="en-US" sz="2000" dirty="0">
                <a:solidFill>
                  <a:srgbClr val="9900CC"/>
                </a:solidFill>
              </a:rPr>
              <a:t>Denominator ′</a:t>
            </a:r>
          </a:p>
        </p:txBody>
      </p:sp>
      <p:sp>
        <p:nvSpPr>
          <p:cNvPr id="10" name="Rectangle 9"/>
          <p:cNvSpPr/>
          <p:nvPr/>
        </p:nvSpPr>
        <p:spPr>
          <a:xfrm>
            <a:off x="2667000" y="5562600"/>
            <a:ext cx="2468689" cy="400110"/>
          </a:xfrm>
          <a:prstGeom prst="rect">
            <a:avLst/>
          </a:prstGeom>
        </p:spPr>
        <p:txBody>
          <a:bodyPr wrap="none">
            <a:spAutoFit/>
          </a:bodyPr>
          <a:lstStyle/>
          <a:p>
            <a:r>
              <a:rPr lang="en-US" sz="2000" dirty="0">
                <a:solidFill>
                  <a:srgbClr val="000099"/>
                </a:solidFill>
              </a:rPr>
              <a:t>Denominator</a:t>
            </a:r>
            <a:r>
              <a:rPr lang="en-US" sz="2000" dirty="0"/>
              <a:t> </a:t>
            </a:r>
            <a:r>
              <a:rPr lang="en-US" sz="2000" dirty="0">
                <a:solidFill>
                  <a:srgbClr val="000099"/>
                </a:solidFill>
              </a:rPr>
              <a:t>squared</a:t>
            </a:r>
          </a:p>
        </p:txBody>
      </p:sp>
      <p:sp>
        <p:nvSpPr>
          <p:cNvPr id="11" name="Rectangle 10"/>
          <p:cNvSpPr/>
          <p:nvPr/>
        </p:nvSpPr>
        <p:spPr>
          <a:xfrm>
            <a:off x="6172200" y="4010561"/>
            <a:ext cx="2514600" cy="1323439"/>
          </a:xfrm>
          <a:prstGeom prst="rect">
            <a:avLst/>
          </a:prstGeom>
        </p:spPr>
        <p:txBody>
          <a:bodyPr wrap="square">
            <a:spAutoFit/>
          </a:bodyPr>
          <a:lstStyle/>
          <a:p>
            <a:r>
              <a:rPr lang="en-US" sz="2000" dirty="0">
                <a:solidFill>
                  <a:srgbClr val="000099"/>
                </a:solidFill>
              </a:rPr>
              <a:t>Numerator = </a:t>
            </a:r>
            <a:r>
              <a:rPr lang="en-US" sz="2000" i="1" dirty="0">
                <a:solidFill>
                  <a:srgbClr val="000099"/>
                </a:solidFill>
              </a:rPr>
              <a:t>u</a:t>
            </a:r>
            <a:r>
              <a:rPr lang="en-US" sz="2000" baseline="30000" dirty="0">
                <a:solidFill>
                  <a:srgbClr val="000099"/>
                </a:solidFill>
              </a:rPr>
              <a:t>2</a:t>
            </a:r>
          </a:p>
          <a:p>
            <a:r>
              <a:rPr lang="en-US" sz="2000" dirty="0">
                <a:solidFill>
                  <a:srgbClr val="000099"/>
                </a:solidFill>
              </a:rPr>
              <a:t>Denominator = </a:t>
            </a:r>
            <a:r>
              <a:rPr lang="en-US" sz="2000" i="1" dirty="0">
                <a:solidFill>
                  <a:srgbClr val="000099"/>
                </a:solidFill>
              </a:rPr>
              <a:t>u</a:t>
            </a:r>
            <a:r>
              <a:rPr lang="en-US" sz="2000" baseline="30000" dirty="0">
                <a:solidFill>
                  <a:srgbClr val="000099"/>
                </a:solidFill>
              </a:rPr>
              <a:t>2</a:t>
            </a:r>
            <a:r>
              <a:rPr lang="en-US" sz="2000" dirty="0">
                <a:solidFill>
                  <a:srgbClr val="000099"/>
                </a:solidFill>
              </a:rPr>
              <a:t> − 9</a:t>
            </a:r>
          </a:p>
          <a:p>
            <a:r>
              <a:rPr lang="en-US" sz="2000" dirty="0">
                <a:solidFill>
                  <a:srgbClr val="9900CC"/>
                </a:solidFill>
              </a:rPr>
              <a:t>Numerator′ = 2</a:t>
            </a:r>
            <a:r>
              <a:rPr lang="en-US" sz="2000" i="1" dirty="0">
                <a:solidFill>
                  <a:srgbClr val="9900CC"/>
                </a:solidFill>
              </a:rPr>
              <a:t>u</a:t>
            </a:r>
          </a:p>
          <a:p>
            <a:r>
              <a:rPr lang="en-US" sz="2000" dirty="0">
                <a:solidFill>
                  <a:srgbClr val="9900CC"/>
                </a:solidFill>
              </a:rPr>
              <a:t>Denominator′ = 2</a:t>
            </a:r>
            <a:r>
              <a:rPr lang="en-US" sz="2000" i="1" dirty="0">
                <a:solidFill>
                  <a:srgbClr val="9900CC"/>
                </a:solidFill>
              </a:rPr>
              <a:t>u</a:t>
            </a:r>
            <a:endParaRPr lang="en-US" sz="2000" dirty="0">
              <a:solidFill>
                <a:srgbClr val="9900CC"/>
              </a:solidFill>
            </a:endParaRPr>
          </a:p>
        </p:txBody>
      </p:sp>
      <p:cxnSp>
        <p:nvCxnSpPr>
          <p:cNvPr id="13" name="Straight Arrow Connector 12"/>
          <p:cNvCxnSpPr/>
          <p:nvPr/>
        </p:nvCxnSpPr>
        <p:spPr>
          <a:xfrm rot="16200000" flipH="1">
            <a:off x="1752600" y="3352800"/>
            <a:ext cx="609600" cy="457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3162300" y="3467100"/>
            <a:ext cx="609600" cy="228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305300" y="3543300"/>
            <a:ext cx="533400" cy="1524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p:cNvCxnSpPr>
          <p:nvPr/>
        </p:nvCxnSpPr>
        <p:spPr>
          <a:xfrm rot="5400000">
            <a:off x="5469954" y="3235957"/>
            <a:ext cx="590490" cy="7099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3619500" y="5295900"/>
            <a:ext cx="5334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7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First and Second Derivatives (cont.)</a:t>
            </a:r>
          </a:p>
        </p:txBody>
      </p:sp>
      <p:sp>
        <p:nvSpPr>
          <p:cNvPr id="3" name="Content Placeholder 2"/>
          <p:cNvSpPr>
            <a:spLocks noGrp="1"/>
          </p:cNvSpPr>
          <p:nvPr>
            <p:ph idx="1"/>
          </p:nvPr>
        </p:nvSpPr>
        <p:spPr>
          <a:xfrm>
            <a:off x="457200" y="3872805"/>
            <a:ext cx="8229600" cy="1384995"/>
          </a:xfrm>
        </p:spPr>
        <p:txBody>
          <a:bodyPr>
            <a:spAutoFit/>
          </a:bodyPr>
          <a:lstStyle/>
          <a:p>
            <a:r>
              <a:rPr lang="en-US" dirty="0"/>
              <a:t>To find </a:t>
            </a:r>
            <a:r>
              <a:rPr lang="en-US" i="1" dirty="0">
                <a:solidFill>
                  <a:srgbClr val="0000FF"/>
                </a:solidFill>
              </a:rPr>
              <a:t>f ′′</a:t>
            </a:r>
            <a:r>
              <a:rPr lang="en-US" dirty="0">
                <a:solidFill>
                  <a:srgbClr val="0000FF"/>
                </a:solidFill>
              </a:rPr>
              <a:t>(</a:t>
            </a:r>
            <a:r>
              <a:rPr lang="en-US" i="1" dirty="0">
                <a:solidFill>
                  <a:srgbClr val="0000FF"/>
                </a:solidFill>
              </a:rPr>
              <a:t>u</a:t>
            </a:r>
            <a:r>
              <a:rPr lang="en-US" dirty="0">
                <a:solidFill>
                  <a:srgbClr val="0000FF"/>
                </a:solidFill>
              </a:rPr>
              <a:t>)</a:t>
            </a:r>
            <a:r>
              <a:rPr lang="en-US" dirty="0"/>
              <a:t>, we must again use the Quotient Rule. When using the Quotient Rule to find the derivative of this denominator, use the General Power Rule.</a:t>
            </a:r>
            <a:r>
              <a:rPr lang="en-US" i="1" dirty="0"/>
              <a:t> </a:t>
            </a:r>
            <a:endParaRPr lang="en-US" dirty="0"/>
          </a:p>
        </p:txBody>
      </p:sp>
      <p:sp>
        <p:nvSpPr>
          <p:cNvPr id="5" name="Rectangle 4"/>
          <p:cNvSpPr/>
          <p:nvPr/>
        </p:nvSpPr>
        <p:spPr>
          <a:xfrm>
            <a:off x="5946904" y="2734733"/>
            <a:ext cx="1063496" cy="400110"/>
          </a:xfrm>
          <a:prstGeom prst="rect">
            <a:avLst/>
          </a:prstGeom>
        </p:spPr>
        <p:txBody>
          <a:bodyPr wrap="none">
            <a:spAutoFit/>
          </a:bodyPr>
          <a:lstStyle/>
          <a:p>
            <a:r>
              <a:rPr lang="en-US" sz="2000" dirty="0">
                <a:solidFill>
                  <a:srgbClr val="008080"/>
                </a:solidFill>
              </a:rPr>
              <a:t>Simplify.</a:t>
            </a:r>
          </a:p>
        </p:txBody>
      </p:sp>
      <p:graphicFrame>
        <p:nvGraphicFramePr>
          <p:cNvPr id="10243" name="Object 3"/>
          <p:cNvGraphicFramePr>
            <a:graphicFrameLocks noChangeAspect="1"/>
          </p:cNvGraphicFramePr>
          <p:nvPr/>
        </p:nvGraphicFramePr>
        <p:xfrm>
          <a:off x="2286000" y="1464733"/>
          <a:ext cx="774700" cy="469900"/>
        </p:xfrm>
        <a:graphic>
          <a:graphicData uri="http://schemas.openxmlformats.org/presentationml/2006/ole">
            <mc:AlternateContent xmlns:mc="http://schemas.openxmlformats.org/markup-compatibility/2006">
              <mc:Choice xmlns:v="urn:schemas-microsoft-com:vml" Requires="v">
                <p:oleObj name="Equation" r:id="rId2" imgW="774360" imgH="469800" progId="Equation.DSMT4">
                  <p:embed/>
                </p:oleObj>
              </mc:Choice>
              <mc:Fallback>
                <p:oleObj name="Equation" r:id="rId2" imgW="77436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64733"/>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3101622" y="1219200"/>
          <a:ext cx="2463800" cy="1117600"/>
        </p:xfrm>
        <a:graphic>
          <a:graphicData uri="http://schemas.openxmlformats.org/presentationml/2006/ole">
            <mc:AlternateContent xmlns:mc="http://schemas.openxmlformats.org/markup-compatibility/2006">
              <mc:Choice xmlns:v="urn:schemas-microsoft-com:vml" Requires="v">
                <p:oleObj name="Equation" r:id="rId4" imgW="2463480" imgH="1117440" progId="Equation.DSMT4">
                  <p:embed/>
                </p:oleObj>
              </mc:Choice>
              <mc:Fallback>
                <p:oleObj name="Equation" r:id="rId4" imgW="2463480" imgH="11174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1622" y="1219200"/>
                        <a:ext cx="2463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3101621" y="2434167"/>
          <a:ext cx="1778000" cy="1079500"/>
        </p:xfrm>
        <a:graphic>
          <a:graphicData uri="http://schemas.openxmlformats.org/presentationml/2006/ole">
            <mc:AlternateContent xmlns:mc="http://schemas.openxmlformats.org/markup-compatibility/2006">
              <mc:Choice xmlns:v="urn:schemas-microsoft-com:vml" Requires="v">
                <p:oleObj name="Equation" r:id="rId6" imgW="1777680" imgH="1079280" progId="Equation.DSMT4">
                  <p:embed/>
                </p:oleObj>
              </mc:Choice>
              <mc:Fallback>
                <p:oleObj name="Equation" r:id="rId6" imgW="1777680" imgH="10792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1621" y="2434167"/>
                        <a:ext cx="1778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First and Second Derivatives (cont.)</a:t>
            </a:r>
          </a:p>
        </p:txBody>
      </p:sp>
      <p:graphicFrame>
        <p:nvGraphicFramePr>
          <p:cNvPr id="164866" name="Object 2"/>
          <p:cNvGraphicFramePr>
            <a:graphicFrameLocks noChangeAspect="1"/>
          </p:cNvGraphicFramePr>
          <p:nvPr/>
        </p:nvGraphicFramePr>
        <p:xfrm>
          <a:off x="685800" y="3505200"/>
          <a:ext cx="6781800" cy="1308100"/>
        </p:xfrm>
        <a:graphic>
          <a:graphicData uri="http://schemas.openxmlformats.org/presentationml/2006/ole">
            <mc:AlternateContent xmlns:mc="http://schemas.openxmlformats.org/markup-compatibility/2006">
              <mc:Choice xmlns:v="urn:schemas-microsoft-com:vml" Requires="v">
                <p:oleObj name="Equation" r:id="rId2" imgW="6781800" imgH="1308100" progId="Equation.DSMT4">
                  <p:embed/>
                </p:oleObj>
              </mc:Choice>
              <mc:Fallback>
                <p:oleObj name="Equation" r:id="rId2" imgW="6781800" imgH="1308100" progId="Equation.DSMT4">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05200"/>
                        <a:ext cx="67818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762000" y="2438400"/>
            <a:ext cx="1625701" cy="400110"/>
          </a:xfrm>
          <a:prstGeom prst="rect">
            <a:avLst/>
          </a:prstGeom>
        </p:spPr>
        <p:txBody>
          <a:bodyPr wrap="none">
            <a:spAutoFit/>
          </a:bodyPr>
          <a:lstStyle/>
          <a:p>
            <a:r>
              <a:rPr lang="en-US" sz="2000" dirty="0">
                <a:solidFill>
                  <a:srgbClr val="000099"/>
                </a:solidFill>
              </a:rPr>
              <a:t>Denominator </a:t>
            </a:r>
          </a:p>
        </p:txBody>
      </p:sp>
      <p:sp>
        <p:nvSpPr>
          <p:cNvPr id="6" name="Rectangle 5"/>
          <p:cNvSpPr/>
          <p:nvPr/>
        </p:nvSpPr>
        <p:spPr>
          <a:xfrm>
            <a:off x="2416292" y="2438400"/>
            <a:ext cx="1495409" cy="400110"/>
          </a:xfrm>
          <a:prstGeom prst="rect">
            <a:avLst/>
          </a:prstGeom>
        </p:spPr>
        <p:txBody>
          <a:bodyPr wrap="none">
            <a:spAutoFit/>
          </a:bodyPr>
          <a:lstStyle/>
          <a:p>
            <a:r>
              <a:rPr lang="en-US" sz="2000" dirty="0">
                <a:solidFill>
                  <a:srgbClr val="9900CC"/>
                </a:solidFill>
              </a:rPr>
              <a:t>Numerator ′ </a:t>
            </a:r>
          </a:p>
        </p:txBody>
      </p:sp>
      <p:sp>
        <p:nvSpPr>
          <p:cNvPr id="7" name="Rectangle 6"/>
          <p:cNvSpPr/>
          <p:nvPr/>
        </p:nvSpPr>
        <p:spPr>
          <a:xfrm>
            <a:off x="3911701" y="2438400"/>
            <a:ext cx="1389611" cy="400110"/>
          </a:xfrm>
          <a:prstGeom prst="rect">
            <a:avLst/>
          </a:prstGeom>
        </p:spPr>
        <p:txBody>
          <a:bodyPr wrap="none">
            <a:spAutoFit/>
          </a:bodyPr>
          <a:lstStyle/>
          <a:p>
            <a:r>
              <a:rPr lang="en-US" sz="2000" dirty="0">
                <a:solidFill>
                  <a:srgbClr val="000099"/>
                </a:solidFill>
              </a:rPr>
              <a:t>Numerator </a:t>
            </a:r>
          </a:p>
        </p:txBody>
      </p:sp>
      <p:sp>
        <p:nvSpPr>
          <p:cNvPr id="8" name="Rectangle 7"/>
          <p:cNvSpPr/>
          <p:nvPr/>
        </p:nvSpPr>
        <p:spPr>
          <a:xfrm>
            <a:off x="5283301" y="2438400"/>
            <a:ext cx="1673792" cy="400110"/>
          </a:xfrm>
          <a:prstGeom prst="rect">
            <a:avLst/>
          </a:prstGeom>
        </p:spPr>
        <p:txBody>
          <a:bodyPr wrap="none">
            <a:spAutoFit/>
          </a:bodyPr>
          <a:lstStyle/>
          <a:p>
            <a:r>
              <a:rPr lang="en-US" sz="2000" dirty="0">
                <a:solidFill>
                  <a:srgbClr val="9900CC"/>
                </a:solidFill>
              </a:rPr>
              <a:t>Denominator ′</a:t>
            </a:r>
          </a:p>
        </p:txBody>
      </p:sp>
      <p:sp>
        <p:nvSpPr>
          <p:cNvPr id="9" name="Rectangle 8"/>
          <p:cNvSpPr/>
          <p:nvPr/>
        </p:nvSpPr>
        <p:spPr>
          <a:xfrm>
            <a:off x="3335211" y="5409406"/>
            <a:ext cx="2468689" cy="400110"/>
          </a:xfrm>
          <a:prstGeom prst="rect">
            <a:avLst/>
          </a:prstGeom>
        </p:spPr>
        <p:txBody>
          <a:bodyPr wrap="none">
            <a:spAutoFit/>
          </a:bodyPr>
          <a:lstStyle/>
          <a:p>
            <a:r>
              <a:rPr lang="en-US" sz="2000" dirty="0">
                <a:solidFill>
                  <a:srgbClr val="000099"/>
                </a:solidFill>
              </a:rPr>
              <a:t>Denominator</a:t>
            </a:r>
            <a:r>
              <a:rPr lang="en-US" sz="2000" dirty="0"/>
              <a:t> </a:t>
            </a:r>
            <a:r>
              <a:rPr lang="en-US" sz="2000" dirty="0">
                <a:solidFill>
                  <a:srgbClr val="000099"/>
                </a:solidFill>
              </a:rPr>
              <a:t>squared</a:t>
            </a:r>
          </a:p>
        </p:txBody>
      </p:sp>
      <p:cxnSp>
        <p:nvCxnSpPr>
          <p:cNvPr id="10" name="Straight Arrow Connector 9"/>
          <p:cNvCxnSpPr/>
          <p:nvPr/>
        </p:nvCxnSpPr>
        <p:spPr>
          <a:xfrm rot="16200000" flipH="1">
            <a:off x="1752600" y="2895600"/>
            <a:ext cx="609600" cy="457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3162300" y="3009900"/>
            <a:ext cx="609600" cy="228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343400" y="3200400"/>
            <a:ext cx="6096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p:cNvCxnSpPr>
          <p:nvPr/>
        </p:nvCxnSpPr>
        <p:spPr>
          <a:xfrm rot="5400000">
            <a:off x="5736653" y="3121658"/>
            <a:ext cx="666692" cy="1003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287711" y="5142706"/>
            <a:ext cx="5334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90600" y="1295400"/>
            <a:ext cx="2743200" cy="707886"/>
          </a:xfrm>
          <a:prstGeom prst="rect">
            <a:avLst/>
          </a:prstGeom>
        </p:spPr>
        <p:txBody>
          <a:bodyPr wrap="square">
            <a:spAutoFit/>
          </a:bodyPr>
          <a:lstStyle/>
          <a:p>
            <a:r>
              <a:rPr lang="en-US" sz="2000" dirty="0"/>
              <a:t>Numerator = −18</a:t>
            </a:r>
            <a:r>
              <a:rPr lang="en-US" sz="2000" i="1" dirty="0"/>
              <a:t>u</a:t>
            </a:r>
          </a:p>
          <a:p>
            <a:r>
              <a:rPr lang="en-US" sz="2000" dirty="0"/>
              <a:t>Denominator = (</a:t>
            </a:r>
            <a:r>
              <a:rPr lang="en-US" sz="2000" i="1" dirty="0"/>
              <a:t>u</a:t>
            </a:r>
            <a:r>
              <a:rPr lang="en-US" sz="2000" baseline="30000" dirty="0"/>
              <a:t>2</a:t>
            </a:r>
            <a:r>
              <a:rPr lang="en-US" sz="2000" dirty="0"/>
              <a:t> − 9)</a:t>
            </a:r>
            <a:r>
              <a:rPr lang="en-US" sz="2000" baseline="30000" dirty="0"/>
              <a:t>2</a:t>
            </a:r>
            <a:endParaRPr lang="en-US" sz="2000" dirty="0"/>
          </a:p>
        </p:txBody>
      </p:sp>
      <p:sp>
        <p:nvSpPr>
          <p:cNvPr id="16" name="Rectangle 15"/>
          <p:cNvSpPr/>
          <p:nvPr/>
        </p:nvSpPr>
        <p:spPr>
          <a:xfrm>
            <a:off x="3962400" y="1295400"/>
            <a:ext cx="3352800" cy="707886"/>
          </a:xfrm>
          <a:prstGeom prst="rect">
            <a:avLst/>
          </a:prstGeom>
        </p:spPr>
        <p:txBody>
          <a:bodyPr wrap="square">
            <a:spAutoFit/>
          </a:bodyPr>
          <a:lstStyle/>
          <a:p>
            <a:r>
              <a:rPr lang="en-US" sz="2000" dirty="0"/>
              <a:t>Numerator′ = −18</a:t>
            </a:r>
          </a:p>
          <a:p>
            <a:r>
              <a:rPr lang="en-US" sz="2000" dirty="0"/>
              <a:t>Denominator′ = 2(</a:t>
            </a:r>
            <a:r>
              <a:rPr lang="en-US" sz="2000" i="1" dirty="0"/>
              <a:t>u</a:t>
            </a:r>
            <a:r>
              <a:rPr lang="en-US" sz="2000" baseline="30000" dirty="0"/>
              <a:t>2</a:t>
            </a:r>
            <a:r>
              <a:rPr lang="en-US" sz="2000" dirty="0"/>
              <a:t> − 9)(2</a:t>
            </a:r>
            <a:r>
              <a:rPr lang="en-US" sz="2000" i="1" dirty="0"/>
              <a:t>u</a:t>
            </a:r>
            <a:r>
              <a:rPr lang="en-US"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48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3" name="Object 5"/>
          <p:cNvGraphicFramePr>
            <a:graphicFrameLocks noChangeAspect="1"/>
          </p:cNvGraphicFramePr>
          <p:nvPr/>
        </p:nvGraphicFramePr>
        <p:xfrm>
          <a:off x="1435100" y="1409700"/>
          <a:ext cx="4521200" cy="1270000"/>
        </p:xfrm>
        <a:graphic>
          <a:graphicData uri="http://schemas.openxmlformats.org/presentationml/2006/ole">
            <mc:AlternateContent xmlns:mc="http://schemas.openxmlformats.org/markup-compatibility/2006">
              <mc:Choice xmlns:v="urn:schemas-microsoft-com:vml" Requires="v">
                <p:oleObj name="Equation" r:id="rId2" imgW="4520880" imgH="1269720" progId="Equation.DSMT4">
                  <p:embed/>
                </p:oleObj>
              </mc:Choice>
              <mc:Fallback>
                <p:oleObj name="Equation" r:id="rId2" imgW="4520880" imgH="126972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1409700"/>
                        <a:ext cx="45212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Example 3: First and Second Derivatives (cont.)</a:t>
            </a:r>
          </a:p>
        </p:txBody>
      </p:sp>
      <p:sp>
        <p:nvSpPr>
          <p:cNvPr id="6" name="Rectangle 5"/>
          <p:cNvSpPr/>
          <p:nvPr/>
        </p:nvSpPr>
        <p:spPr>
          <a:xfrm>
            <a:off x="6248400" y="1781159"/>
            <a:ext cx="2362200" cy="1015663"/>
          </a:xfrm>
          <a:prstGeom prst="rect">
            <a:avLst/>
          </a:prstGeom>
        </p:spPr>
        <p:txBody>
          <a:bodyPr wrap="square">
            <a:spAutoFit/>
          </a:bodyPr>
          <a:lstStyle/>
          <a:p>
            <a:pPr>
              <a:spcBef>
                <a:spcPts val="600"/>
              </a:spcBef>
            </a:pPr>
            <a:r>
              <a:rPr lang="en-US" sz="2000" dirty="0">
                <a:solidFill>
                  <a:srgbClr val="008080"/>
                </a:solidFill>
              </a:rPr>
              <a:t>Factor out </a:t>
            </a:r>
          </a:p>
          <a:p>
            <a:r>
              <a:rPr lang="en-US" sz="2000" dirty="0">
                <a:solidFill>
                  <a:srgbClr val="008080"/>
                </a:solidFill>
              </a:rPr>
              <a:t>and cancel the </a:t>
            </a:r>
          </a:p>
          <a:p>
            <a:r>
              <a:rPr lang="en-US" sz="2000" dirty="0">
                <a:solidFill>
                  <a:srgbClr val="008080"/>
                </a:solidFill>
              </a:rPr>
              <a:t>common factor.</a:t>
            </a:r>
          </a:p>
        </p:txBody>
      </p:sp>
      <p:graphicFrame>
        <p:nvGraphicFramePr>
          <p:cNvPr id="165891" name="Object 3"/>
          <p:cNvGraphicFramePr>
            <a:graphicFrameLocks noChangeAspect="1"/>
          </p:cNvGraphicFramePr>
          <p:nvPr>
            <p:extLst>
              <p:ext uri="{D42A27DB-BD31-4B8C-83A1-F6EECF244321}">
                <p14:modId xmlns:p14="http://schemas.microsoft.com/office/powerpoint/2010/main" val="3754330056"/>
              </p:ext>
            </p:extLst>
          </p:nvPr>
        </p:nvGraphicFramePr>
        <p:xfrm>
          <a:off x="7467600" y="1806222"/>
          <a:ext cx="1219200" cy="419100"/>
        </p:xfrm>
        <a:graphic>
          <a:graphicData uri="http://schemas.openxmlformats.org/presentationml/2006/ole">
            <mc:AlternateContent xmlns:mc="http://schemas.openxmlformats.org/markup-compatibility/2006">
              <mc:Choice xmlns:v="urn:schemas-microsoft-com:vml" Requires="v">
                <p:oleObj name="Equation" r:id="rId4" imgW="1219200" imgH="419100" progId="Equation.DSMT4">
                  <p:embed/>
                </p:oleObj>
              </mc:Choice>
              <mc:Fallback>
                <p:oleObj name="Equation" r:id="rId4" imgW="1219200" imgH="419100" progId="Equation.DSMT4">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806222"/>
                        <a:ext cx="1219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6248400" y="3234912"/>
            <a:ext cx="1063496" cy="400110"/>
          </a:xfrm>
          <a:prstGeom prst="rect">
            <a:avLst/>
          </a:prstGeom>
        </p:spPr>
        <p:txBody>
          <a:bodyPr wrap="none">
            <a:spAutoFit/>
          </a:bodyPr>
          <a:lstStyle/>
          <a:p>
            <a:r>
              <a:rPr lang="en-US" sz="2000" dirty="0">
                <a:solidFill>
                  <a:srgbClr val="008080"/>
                </a:solidFill>
              </a:rPr>
              <a:t>Simplify.</a:t>
            </a:r>
          </a:p>
        </p:txBody>
      </p:sp>
      <p:graphicFrame>
        <p:nvGraphicFramePr>
          <p:cNvPr id="12292" name="Object 4"/>
          <p:cNvGraphicFramePr>
            <a:graphicFrameLocks noChangeAspect="1"/>
          </p:cNvGraphicFramePr>
          <p:nvPr/>
        </p:nvGraphicFramePr>
        <p:xfrm>
          <a:off x="513645" y="1851378"/>
          <a:ext cx="876300" cy="469900"/>
        </p:xfrm>
        <a:graphic>
          <a:graphicData uri="http://schemas.openxmlformats.org/presentationml/2006/ole">
            <mc:AlternateContent xmlns:mc="http://schemas.openxmlformats.org/markup-compatibility/2006">
              <mc:Choice xmlns:v="urn:schemas-microsoft-com:vml" Requires="v">
                <p:oleObj name="Equation" r:id="rId6" imgW="876240" imgH="469800" progId="Equation.DSMT4">
                  <p:embed/>
                </p:oleObj>
              </mc:Choice>
              <mc:Fallback>
                <p:oleObj name="Equation" r:id="rId6" imgW="87624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645" y="1851378"/>
                        <a:ext cx="87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1411110" y="2873022"/>
          <a:ext cx="2362200" cy="1219200"/>
        </p:xfrm>
        <a:graphic>
          <a:graphicData uri="http://schemas.openxmlformats.org/presentationml/2006/ole">
            <mc:AlternateContent xmlns:mc="http://schemas.openxmlformats.org/markup-compatibility/2006">
              <mc:Choice xmlns:v="urn:schemas-microsoft-com:vml" Requires="v">
                <p:oleObj name="Equation" r:id="rId8" imgW="2361960" imgH="1218960" progId="Equation.DSMT4">
                  <p:embed/>
                </p:oleObj>
              </mc:Choice>
              <mc:Fallback>
                <p:oleObj name="Equation" r:id="rId8" imgW="2361960" imgH="12189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1110" y="2873022"/>
                        <a:ext cx="2362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1411111" y="4224867"/>
          <a:ext cx="1778000" cy="1219200"/>
        </p:xfrm>
        <a:graphic>
          <a:graphicData uri="http://schemas.openxmlformats.org/presentationml/2006/ole">
            <mc:AlternateContent xmlns:mc="http://schemas.openxmlformats.org/markup-compatibility/2006">
              <mc:Choice xmlns:v="urn:schemas-microsoft-com:vml" Requires="v">
                <p:oleObj name="Equation" r:id="rId10" imgW="1777680" imgH="1218960" progId="Equation.DSMT4">
                  <p:embed/>
                </p:oleObj>
              </mc:Choice>
              <mc:Fallback>
                <p:oleObj name="Equation" r:id="rId10" imgW="1777680" imgH="12189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1111" y="4224867"/>
                        <a:ext cx="1778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Connector 12"/>
          <p:cNvCxnSpPr/>
          <p:nvPr/>
        </p:nvCxnSpPr>
        <p:spPr>
          <a:xfrm flipV="1">
            <a:off x="2415822" y="1371600"/>
            <a:ext cx="1143000" cy="609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164189" y="2095500"/>
            <a:ext cx="2286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296" name="Object 8"/>
          <p:cNvGraphicFramePr>
            <a:graphicFrameLocks noChangeAspect="1"/>
          </p:cNvGraphicFramePr>
          <p:nvPr/>
        </p:nvGraphicFramePr>
        <p:xfrm>
          <a:off x="4358640" y="2067560"/>
          <a:ext cx="139700" cy="203200"/>
        </p:xfrm>
        <a:graphic>
          <a:graphicData uri="http://schemas.openxmlformats.org/presentationml/2006/ole">
            <mc:AlternateContent xmlns:mc="http://schemas.openxmlformats.org/markup-compatibility/2006">
              <mc:Choice xmlns:v="urn:schemas-microsoft-com:vml" Requires="v">
                <p:oleObj name="Equation" r:id="rId12" imgW="139680" imgH="203040" progId="Equation.DSMT4">
                  <p:embed/>
                </p:oleObj>
              </mc:Choice>
              <mc:Fallback>
                <p:oleObj name="Equation" r:id="rId12" imgW="139680" imgH="2030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8640" y="2067560"/>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8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Concavity</a:t>
            </a:r>
          </a:p>
        </p:txBody>
      </p:sp>
      <p:sp>
        <p:nvSpPr>
          <p:cNvPr id="3" name="Content Placeholder 2"/>
          <p:cNvSpPr>
            <a:spLocks noGrp="1"/>
          </p:cNvSpPr>
          <p:nvPr>
            <p:ph idx="1"/>
          </p:nvPr>
        </p:nvSpPr>
        <p:spPr>
          <a:xfrm>
            <a:off x="457200" y="1280160"/>
            <a:ext cx="8229600" cy="3063240"/>
          </a:xfrm>
          <a:solidFill>
            <a:srgbClr val="FFFFCC"/>
          </a:solidFill>
          <a:ln w="28575">
            <a:solidFill>
              <a:srgbClr val="000000"/>
            </a:solidFill>
          </a:ln>
        </p:spPr>
        <p:txBody>
          <a:bodyPr/>
          <a:lstStyle/>
          <a:p>
            <a:pPr algn="ctr"/>
            <a:r>
              <a:rPr lang="en-US" b="1" dirty="0">
                <a:solidFill>
                  <a:srgbClr val="000000"/>
                </a:solidFill>
              </a:rPr>
              <a:t>Concavity</a:t>
            </a:r>
          </a:p>
          <a:p>
            <a:r>
              <a:rPr lang="en-US" dirty="0">
                <a:solidFill>
                  <a:srgbClr val="000000"/>
                </a:solidFill>
              </a:rPr>
              <a:t>Suppose that </a:t>
            </a:r>
            <a:r>
              <a:rPr lang="en-US" i="1" dirty="0">
                <a:solidFill>
                  <a:srgbClr val="000000"/>
                </a:solidFill>
              </a:rPr>
              <a:t>f</a:t>
            </a:r>
            <a:r>
              <a:rPr lang="en-US" dirty="0">
                <a:solidFill>
                  <a:srgbClr val="000000"/>
                </a:solidFill>
              </a:rPr>
              <a:t> is differentiable on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t>
            </a:r>
          </a:p>
          <a:p>
            <a:pPr marL="457200" indent="-457200">
              <a:spcBef>
                <a:spcPts val="1200"/>
              </a:spcBef>
            </a:pPr>
            <a:r>
              <a:rPr lang="en-US" b="1" dirty="0">
                <a:solidFill>
                  <a:srgbClr val="000000"/>
                </a:solidFill>
              </a:rPr>
              <a:t>1.	</a:t>
            </a:r>
            <a:r>
              <a:rPr lang="en-US" dirty="0">
                <a:solidFill>
                  <a:srgbClr val="000000"/>
                </a:solidFill>
              </a:rPr>
              <a:t>If </a:t>
            </a:r>
            <a:r>
              <a:rPr lang="en-US" i="1" dirty="0">
                <a:solidFill>
                  <a:srgbClr val="000000"/>
                </a:solidFill>
              </a:rPr>
              <a:t>f</a:t>
            </a:r>
            <a:r>
              <a:rPr lang="en-US" dirty="0">
                <a:solidFill>
                  <a:srgbClr val="000000"/>
                </a:solidFill>
              </a:rPr>
              <a:t> ′ is increasing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the graph of </a:t>
            </a:r>
            <a:r>
              <a:rPr lang="en-US" i="1" dirty="0">
                <a:solidFill>
                  <a:srgbClr val="000000"/>
                </a:solidFill>
              </a:rPr>
              <a:t>f</a:t>
            </a:r>
            <a:r>
              <a:rPr lang="en-US" dirty="0">
                <a:solidFill>
                  <a:srgbClr val="000000"/>
                </a:solidFill>
              </a:rPr>
              <a:t> is </a:t>
            </a:r>
            <a:r>
              <a:rPr lang="en-US" b="1" dirty="0">
                <a:solidFill>
                  <a:srgbClr val="C00000"/>
                </a:solidFill>
              </a:rPr>
              <a:t>concave upward</a:t>
            </a:r>
            <a:r>
              <a:rPr lang="en-US" dirty="0">
                <a:solidFill>
                  <a:srgbClr val="000000"/>
                </a:solidFill>
              </a:rPr>
              <a:t>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t>
            </a:r>
          </a:p>
          <a:p>
            <a:pPr marL="457200" indent="-457200">
              <a:spcBef>
                <a:spcPts val="1200"/>
              </a:spcBef>
            </a:pPr>
            <a:r>
              <a:rPr lang="en-US" b="1" dirty="0">
                <a:solidFill>
                  <a:srgbClr val="000000"/>
                </a:solidFill>
              </a:rPr>
              <a:t>2.	</a:t>
            </a:r>
            <a:r>
              <a:rPr lang="en-US" dirty="0">
                <a:solidFill>
                  <a:srgbClr val="000000"/>
                </a:solidFill>
              </a:rPr>
              <a:t>If </a:t>
            </a:r>
            <a:r>
              <a:rPr lang="en-US" i="1" dirty="0">
                <a:solidFill>
                  <a:srgbClr val="000000"/>
                </a:solidFill>
              </a:rPr>
              <a:t>f</a:t>
            </a:r>
            <a:r>
              <a:rPr lang="en-US" dirty="0">
                <a:solidFill>
                  <a:srgbClr val="000000"/>
                </a:solidFill>
              </a:rPr>
              <a:t> ′ is decreasing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the graph of </a:t>
            </a:r>
            <a:r>
              <a:rPr lang="en-US" i="1" dirty="0">
                <a:solidFill>
                  <a:srgbClr val="000000"/>
                </a:solidFill>
              </a:rPr>
              <a:t>f</a:t>
            </a:r>
            <a:r>
              <a:rPr lang="en-US" dirty="0">
                <a:solidFill>
                  <a:srgbClr val="000000"/>
                </a:solidFill>
              </a:rPr>
              <a:t> is </a:t>
            </a:r>
            <a:r>
              <a:rPr lang="en-US" b="1" dirty="0">
                <a:solidFill>
                  <a:srgbClr val="C00000"/>
                </a:solidFill>
              </a:rPr>
              <a:t>concave downward</a:t>
            </a:r>
            <a:r>
              <a:rPr lang="en-US" dirty="0">
                <a:solidFill>
                  <a:srgbClr val="000000"/>
                </a:solidFill>
              </a:rPr>
              <a:t>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a:t>
            </a:r>
            <a:r>
              <a:rPr lang="en-US" b="1" dirty="0">
                <a:solidFill>
                  <a:srgbClr val="000000"/>
                </a:solidFill>
              </a:rPr>
              <a:t> </a:t>
            </a:r>
            <a:endParaRPr lang="en-US"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Concavity</a:t>
            </a:r>
          </a:p>
        </p:txBody>
      </p:sp>
      <p:sp>
        <p:nvSpPr>
          <p:cNvPr id="3" name="Content Placeholder 2"/>
          <p:cNvSpPr>
            <a:spLocks noGrp="1"/>
          </p:cNvSpPr>
          <p:nvPr>
            <p:ph idx="1"/>
          </p:nvPr>
        </p:nvSpPr>
        <p:spPr>
          <a:xfrm>
            <a:off x="457200" y="1280160"/>
            <a:ext cx="8229600" cy="3215640"/>
          </a:xfrm>
          <a:noFill/>
          <a:ln w="28575">
            <a:solidFill>
              <a:srgbClr val="FF0000"/>
            </a:solidFill>
          </a:ln>
        </p:spPr>
        <p:txBody>
          <a:bodyPr/>
          <a:lstStyle/>
          <a:p>
            <a:pPr algn="ctr"/>
            <a:r>
              <a:rPr lang="en-US" b="1" dirty="0">
                <a:solidFill>
                  <a:srgbClr val="000000"/>
                </a:solidFill>
              </a:rPr>
              <a:t>NOTES </a:t>
            </a:r>
          </a:p>
          <a:p>
            <a:r>
              <a:rPr lang="en-US" dirty="0">
                <a:solidFill>
                  <a:srgbClr val="000000"/>
                </a:solidFill>
              </a:rPr>
              <a:t>If the graph is concave upward, we also say that </a:t>
            </a:r>
            <a:r>
              <a:rPr lang="en-US" i="1" dirty="0">
                <a:solidFill>
                  <a:srgbClr val="000000"/>
                </a:solidFill>
              </a:rPr>
              <a:t>f </a:t>
            </a:r>
            <a:r>
              <a:rPr lang="en-US" dirty="0">
                <a:solidFill>
                  <a:srgbClr val="000000"/>
                </a:solidFill>
              </a:rPr>
              <a:t>is concave upward. If the graph is concave downward, we say that </a:t>
            </a:r>
            <a:r>
              <a:rPr lang="en-US" i="1" dirty="0">
                <a:solidFill>
                  <a:srgbClr val="000000"/>
                </a:solidFill>
              </a:rPr>
              <a:t>f</a:t>
            </a:r>
            <a:r>
              <a:rPr lang="en-US" dirty="0">
                <a:solidFill>
                  <a:srgbClr val="000000"/>
                </a:solidFill>
              </a:rPr>
              <a:t> is concave downward. Alternatively, we can think of a function being "cupped up" where it is concave up and we may say a function is "cupped down" where it is concave down.</a:t>
            </a:r>
            <a:r>
              <a:rPr lang="en-US" i="1" dirty="0">
                <a:solidFill>
                  <a:srgbClr val="000000"/>
                </a:solidFill>
              </a:rPr>
              <a:t> </a:t>
            </a:r>
            <a:endParaRPr lang="en-US"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Concavity</a:t>
            </a:r>
          </a:p>
        </p:txBody>
      </p:sp>
      <p:sp>
        <p:nvSpPr>
          <p:cNvPr id="3" name="Content Placeholder 2"/>
          <p:cNvSpPr>
            <a:spLocks noGrp="1"/>
          </p:cNvSpPr>
          <p:nvPr>
            <p:ph idx="1"/>
          </p:nvPr>
        </p:nvSpPr>
        <p:spPr>
          <a:xfrm>
            <a:off x="457200" y="1280160"/>
            <a:ext cx="8229600" cy="3520440"/>
          </a:xfrm>
          <a:solidFill>
            <a:srgbClr val="FFFFCC"/>
          </a:solidFill>
          <a:ln w="28575">
            <a:solidFill>
              <a:srgbClr val="000000"/>
            </a:solidFill>
          </a:ln>
        </p:spPr>
        <p:txBody>
          <a:bodyPr/>
          <a:lstStyle/>
          <a:p>
            <a:pPr algn="ctr"/>
            <a:r>
              <a:rPr lang="en-US" b="1" dirty="0">
                <a:solidFill>
                  <a:srgbClr val="000000"/>
                </a:solidFill>
              </a:rPr>
              <a:t>Interpreting  </a:t>
            </a:r>
            <a:r>
              <a:rPr lang="en-US" b="1" i="1" dirty="0">
                <a:solidFill>
                  <a:srgbClr val="000000"/>
                </a:solidFill>
              </a:rPr>
              <a:t>f </a:t>
            </a:r>
            <a:r>
              <a:rPr lang="en-US" dirty="0">
                <a:solidFill>
                  <a:srgbClr val="000000"/>
                </a:solidFill>
              </a:rPr>
              <a:t>′′</a:t>
            </a:r>
            <a:r>
              <a:rPr lang="en-US" b="1" dirty="0">
                <a:solidFill>
                  <a:srgbClr val="000000"/>
                </a:solidFill>
              </a:rPr>
              <a:t>(</a:t>
            </a:r>
            <a:r>
              <a:rPr lang="en-US" b="1" i="1" dirty="0">
                <a:solidFill>
                  <a:srgbClr val="000000"/>
                </a:solidFill>
              </a:rPr>
              <a:t>x</a:t>
            </a:r>
            <a:r>
              <a:rPr lang="en-US" b="1" dirty="0">
                <a:solidFill>
                  <a:srgbClr val="000000"/>
                </a:solidFill>
              </a:rPr>
              <a:t>) to Determine Concavity</a:t>
            </a:r>
          </a:p>
          <a:p>
            <a:r>
              <a:rPr lang="en-US" dirty="0">
                <a:solidFill>
                  <a:srgbClr val="000000"/>
                </a:solidFill>
              </a:rPr>
              <a:t>Suppose that </a:t>
            </a:r>
            <a:r>
              <a:rPr lang="en-US" i="1" dirty="0">
                <a:solidFill>
                  <a:srgbClr val="000000"/>
                </a:solidFill>
              </a:rPr>
              <a:t>f</a:t>
            </a:r>
            <a:r>
              <a:rPr lang="en-US" dirty="0">
                <a:solidFill>
                  <a:srgbClr val="000000"/>
                </a:solidFill>
              </a:rPr>
              <a:t> is a function and </a:t>
            </a:r>
            <a:r>
              <a:rPr lang="en-US" i="1" dirty="0">
                <a:solidFill>
                  <a:srgbClr val="000000"/>
                </a:solidFill>
              </a:rPr>
              <a:t>f</a:t>
            </a:r>
            <a:r>
              <a:rPr lang="en-US" dirty="0">
                <a:solidFill>
                  <a:srgbClr val="000000"/>
                </a:solidFill>
              </a:rPr>
              <a:t> ′ and </a:t>
            </a:r>
            <a:r>
              <a:rPr lang="en-US" i="1" dirty="0">
                <a:solidFill>
                  <a:srgbClr val="000000"/>
                </a:solidFill>
              </a:rPr>
              <a:t>f</a:t>
            </a:r>
            <a:r>
              <a:rPr lang="en-US" dirty="0">
                <a:solidFill>
                  <a:srgbClr val="000000"/>
                </a:solidFill>
              </a:rPr>
              <a:t> ′′ both exist on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a:t>
            </a:r>
          </a:p>
          <a:p>
            <a:pPr marL="457200" indent="-457200">
              <a:spcBef>
                <a:spcPts val="1200"/>
              </a:spcBef>
            </a:pPr>
            <a:r>
              <a:rPr lang="en-US" b="1" dirty="0">
                <a:solidFill>
                  <a:srgbClr val="000000"/>
                </a:solidFill>
              </a:rPr>
              <a:t>1.	</a:t>
            </a:r>
            <a:r>
              <a:rPr lang="en-US" dirty="0">
                <a:solidFill>
                  <a:srgbClr val="000000"/>
                </a:solidFill>
              </a:rPr>
              <a:t>If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 &gt; 0 for all </a:t>
            </a:r>
            <a:r>
              <a:rPr lang="en-US" i="1" dirty="0">
                <a:solidFill>
                  <a:srgbClr val="000000"/>
                </a:solidFill>
              </a:rPr>
              <a:t>x</a:t>
            </a:r>
            <a:r>
              <a:rPr lang="en-US" dirty="0">
                <a:solidFill>
                  <a:srgbClr val="000000"/>
                </a:solidFill>
              </a:rPr>
              <a:t> in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a:t>
            </a:r>
            <a:r>
              <a:rPr lang="en-US" i="1" dirty="0">
                <a:solidFill>
                  <a:srgbClr val="000000"/>
                </a:solidFill>
              </a:rPr>
              <a:t>f</a:t>
            </a:r>
            <a:r>
              <a:rPr lang="en-US" dirty="0">
                <a:solidFill>
                  <a:srgbClr val="000000"/>
                </a:solidFill>
              </a:rPr>
              <a:t> ′ is increasing and </a:t>
            </a:r>
            <a:r>
              <a:rPr lang="en-US" i="1" dirty="0">
                <a:solidFill>
                  <a:srgbClr val="000000"/>
                </a:solidFill>
              </a:rPr>
              <a:t>f</a:t>
            </a:r>
            <a:r>
              <a:rPr lang="en-US" dirty="0">
                <a:solidFill>
                  <a:srgbClr val="000000"/>
                </a:solidFill>
              </a:rPr>
              <a:t> is </a:t>
            </a:r>
            <a:r>
              <a:rPr lang="en-US" b="1" dirty="0">
                <a:solidFill>
                  <a:srgbClr val="C00000"/>
                </a:solidFill>
              </a:rPr>
              <a:t>concave upward</a:t>
            </a:r>
            <a:r>
              <a:rPr lang="en-US" dirty="0">
                <a:solidFill>
                  <a:srgbClr val="000000"/>
                </a:solidFill>
              </a:rPr>
              <a:t>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a:t>
            </a:r>
          </a:p>
          <a:p>
            <a:pPr marL="457200" indent="-457200">
              <a:spcBef>
                <a:spcPts val="1200"/>
              </a:spcBef>
            </a:pPr>
            <a:r>
              <a:rPr lang="en-US" b="1" dirty="0">
                <a:solidFill>
                  <a:srgbClr val="000000"/>
                </a:solidFill>
              </a:rPr>
              <a:t>2.	</a:t>
            </a:r>
            <a:r>
              <a:rPr lang="en-US" dirty="0">
                <a:solidFill>
                  <a:srgbClr val="000000"/>
                </a:solidFill>
              </a:rPr>
              <a:t>If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 &lt; 0 for all </a:t>
            </a:r>
            <a:r>
              <a:rPr lang="en-US" i="1" dirty="0">
                <a:solidFill>
                  <a:srgbClr val="000000"/>
                </a:solidFill>
              </a:rPr>
              <a:t>x</a:t>
            </a:r>
            <a:r>
              <a:rPr lang="en-US" dirty="0">
                <a:solidFill>
                  <a:srgbClr val="000000"/>
                </a:solidFill>
              </a:rPr>
              <a:t> in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a:t>
            </a:r>
            <a:r>
              <a:rPr lang="en-US" i="1" dirty="0">
                <a:solidFill>
                  <a:srgbClr val="000000"/>
                </a:solidFill>
              </a:rPr>
              <a:t>f</a:t>
            </a:r>
            <a:r>
              <a:rPr lang="en-US" dirty="0">
                <a:solidFill>
                  <a:srgbClr val="000000"/>
                </a:solidFill>
              </a:rPr>
              <a:t> ′ is decreasing and </a:t>
            </a:r>
            <a:r>
              <a:rPr lang="en-US" i="1" dirty="0">
                <a:solidFill>
                  <a:srgbClr val="000000"/>
                </a:solidFill>
              </a:rPr>
              <a:t>f</a:t>
            </a:r>
            <a:r>
              <a:rPr lang="en-US" dirty="0">
                <a:solidFill>
                  <a:srgbClr val="000000"/>
                </a:solidFill>
              </a:rPr>
              <a:t> is </a:t>
            </a:r>
            <a:r>
              <a:rPr lang="en-US" b="1" dirty="0">
                <a:solidFill>
                  <a:srgbClr val="C00000"/>
                </a:solidFill>
              </a:rPr>
              <a:t>concave downward </a:t>
            </a:r>
            <a:r>
              <a:rPr lang="en-US" dirty="0">
                <a:solidFill>
                  <a:srgbClr val="000000"/>
                </a:solidFill>
              </a:rPr>
              <a:t>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a:t>
            </a:r>
            <a:r>
              <a:rPr lang="en-US" b="1" dirty="0">
                <a:solidFill>
                  <a:srgbClr val="000000"/>
                </a:solidFill>
              </a:rPr>
              <a:t> </a:t>
            </a:r>
            <a:endParaRPr lang="en-US"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Determining Concavity</a:t>
            </a:r>
          </a:p>
        </p:txBody>
      </p:sp>
      <p:sp>
        <p:nvSpPr>
          <p:cNvPr id="3" name="Content Placeholder 2"/>
          <p:cNvSpPr>
            <a:spLocks noGrp="1"/>
          </p:cNvSpPr>
          <p:nvPr>
            <p:ph idx="1"/>
          </p:nvPr>
        </p:nvSpPr>
        <p:spPr/>
        <p:txBody>
          <a:bodyPr/>
          <a:lstStyle/>
          <a:p>
            <a:r>
              <a:rPr lang="en-US" dirty="0"/>
              <a:t>In the figure shown, the graph of </a:t>
            </a:r>
            <a:r>
              <a:rPr lang="en-US" i="1" dirty="0">
                <a:solidFill>
                  <a:srgbClr val="0000FF"/>
                </a:solidFill>
              </a:rPr>
              <a:t>y </a:t>
            </a:r>
            <a:r>
              <a:rPr lang="en-US" dirty="0">
                <a:solidFill>
                  <a:srgbClr val="0000FF"/>
                </a:solidFill>
              </a:rPr>
              <a:t>= </a:t>
            </a:r>
            <a:r>
              <a:rPr lang="en-US" i="1" dirty="0">
                <a:solidFill>
                  <a:srgbClr val="0000FF"/>
                </a:solidFill>
              </a:rPr>
              <a:t>f</a:t>
            </a:r>
            <a:r>
              <a:rPr lang="en-US" dirty="0">
                <a:solidFill>
                  <a:srgbClr val="0000FF"/>
                </a:solidFill>
              </a:rPr>
              <a:t> (</a:t>
            </a:r>
            <a:r>
              <a:rPr lang="en-US" i="1" dirty="0">
                <a:solidFill>
                  <a:srgbClr val="0000FF"/>
                </a:solidFill>
              </a:rPr>
              <a:t>x</a:t>
            </a:r>
            <a:r>
              <a:rPr lang="en-US" dirty="0">
                <a:solidFill>
                  <a:srgbClr val="0000FF"/>
                </a:solidFill>
              </a:rPr>
              <a:t>)</a:t>
            </a:r>
            <a:r>
              <a:rPr lang="en-US" dirty="0"/>
              <a:t> is given.</a:t>
            </a:r>
          </a:p>
          <a:p>
            <a:pPr marL="457200" indent="-457200"/>
            <a:endParaRPr lang="en-US" dirty="0"/>
          </a:p>
        </p:txBody>
      </p:sp>
      <p:pic>
        <p:nvPicPr>
          <p:cNvPr id="166914" name="Picture 2"/>
          <p:cNvPicPr>
            <a:picLocks noChangeAspect="1" noChangeArrowheads="1"/>
          </p:cNvPicPr>
          <p:nvPr/>
        </p:nvPicPr>
        <p:blipFill>
          <a:blip r:embed="rId2"/>
          <a:srcRect/>
          <a:stretch>
            <a:fillRect/>
          </a:stretch>
        </p:blipFill>
        <p:spPr bwMode="auto">
          <a:xfrm>
            <a:off x="4945380" y="1981200"/>
            <a:ext cx="3741420" cy="3631809"/>
          </a:xfrm>
          <a:prstGeom prst="rect">
            <a:avLst/>
          </a:prstGeom>
          <a:noFill/>
          <a:ln w="9525">
            <a:noFill/>
            <a:miter lim="800000"/>
            <a:headEnd/>
            <a:tailEnd/>
          </a:ln>
          <a:effectLst/>
        </p:spPr>
      </p:pic>
      <p:sp>
        <p:nvSpPr>
          <p:cNvPr id="5" name="Rectangle 4"/>
          <p:cNvSpPr/>
          <p:nvPr/>
        </p:nvSpPr>
        <p:spPr>
          <a:xfrm>
            <a:off x="434622" y="2286000"/>
            <a:ext cx="4572000" cy="1969770"/>
          </a:xfrm>
          <a:prstGeom prst="rect">
            <a:avLst/>
          </a:prstGeom>
        </p:spPr>
        <p:txBody>
          <a:bodyPr>
            <a:spAutoFit/>
          </a:bodyPr>
          <a:lstStyle/>
          <a:p>
            <a:pPr marL="457200" indent="-457200"/>
            <a:r>
              <a:rPr lang="en-US" sz="2800" b="1" dirty="0"/>
              <a:t>a.	</a:t>
            </a:r>
            <a:r>
              <a:rPr lang="en-US" sz="2800" dirty="0"/>
              <a:t>List the intervals on which </a:t>
            </a:r>
            <a:r>
              <a:rPr lang="en-US" sz="2800" i="1" dirty="0"/>
              <a:t>f </a:t>
            </a:r>
            <a:r>
              <a:rPr lang="en-US" sz="2800" dirty="0"/>
              <a:t>is concave upward.</a:t>
            </a:r>
          </a:p>
          <a:p>
            <a:pPr marL="457200" indent="-457200">
              <a:spcBef>
                <a:spcPts val="1200"/>
              </a:spcBef>
            </a:pPr>
            <a:r>
              <a:rPr lang="en-US" sz="2800" b="1" dirty="0"/>
              <a:t>b.	</a:t>
            </a:r>
            <a:r>
              <a:rPr lang="en-US" sz="2800" dirty="0"/>
              <a:t>List the intervals on which </a:t>
            </a:r>
            <a:r>
              <a:rPr lang="en-US" sz="2800" i="1" dirty="0"/>
              <a:t>f </a:t>
            </a:r>
            <a:r>
              <a:rPr lang="en-US" sz="2800" dirty="0"/>
              <a:t>is concave downward.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Determining Concavity (cont.)</a:t>
            </a:r>
          </a:p>
        </p:txBody>
      </p:sp>
      <p:sp>
        <p:nvSpPr>
          <p:cNvPr id="3" name="Content Placeholder 2"/>
          <p:cNvSpPr>
            <a:spLocks noGrp="1"/>
          </p:cNvSpPr>
          <p:nvPr>
            <p:ph idx="1"/>
          </p:nvPr>
        </p:nvSpPr>
        <p:spPr/>
        <p:txBody>
          <a:bodyPr/>
          <a:lstStyle/>
          <a:p>
            <a:r>
              <a:rPr lang="en-US" b="1" dirty="0"/>
              <a:t>Solutions: </a:t>
            </a:r>
          </a:p>
          <a:p>
            <a:pPr marL="457200" indent="-457200"/>
            <a:r>
              <a:rPr lang="en-US" b="1" dirty="0"/>
              <a:t>a.</a:t>
            </a:r>
            <a:r>
              <a:rPr lang="en-US" dirty="0"/>
              <a:t>	</a:t>
            </a:r>
            <a:r>
              <a:rPr lang="en-US" i="1" dirty="0"/>
              <a:t>f</a:t>
            </a:r>
            <a:r>
              <a:rPr lang="en-US" dirty="0"/>
              <a:t> is </a:t>
            </a:r>
            <a:r>
              <a:rPr lang="en-US" dirty="0">
                <a:solidFill>
                  <a:srgbClr val="FF00FF"/>
                </a:solidFill>
              </a:rPr>
              <a:t>concave upward</a:t>
            </a:r>
            <a:r>
              <a:rPr lang="en-US" dirty="0"/>
              <a:t> on the intervals </a:t>
            </a:r>
            <a:r>
              <a:rPr lang="en-US" dirty="0">
                <a:solidFill>
                  <a:srgbClr val="FF0000"/>
                </a:solidFill>
              </a:rPr>
              <a:t>(</a:t>
            </a:r>
            <a:r>
              <a:rPr lang="en-US" i="1" dirty="0">
                <a:solidFill>
                  <a:srgbClr val="FF0000"/>
                </a:solidFill>
              </a:rPr>
              <a:t>a</a:t>
            </a:r>
            <a:r>
              <a:rPr lang="en-US" dirty="0">
                <a:solidFill>
                  <a:srgbClr val="FF0000"/>
                </a:solidFill>
              </a:rPr>
              <a:t>, </a:t>
            </a:r>
            <a:r>
              <a:rPr lang="en-US" i="1" dirty="0">
                <a:solidFill>
                  <a:srgbClr val="FF0000"/>
                </a:solidFill>
              </a:rPr>
              <a:t>b</a:t>
            </a:r>
            <a:r>
              <a:rPr lang="en-US" dirty="0">
                <a:solidFill>
                  <a:srgbClr val="FF0000"/>
                </a:solidFill>
              </a:rPr>
              <a:t>)</a:t>
            </a:r>
            <a:r>
              <a:rPr lang="en-US" dirty="0"/>
              <a:t>, </a:t>
            </a:r>
            <a:r>
              <a:rPr lang="en-US" dirty="0">
                <a:solidFill>
                  <a:srgbClr val="FF0000"/>
                </a:solidFill>
              </a:rPr>
              <a:t>(</a:t>
            </a:r>
            <a:r>
              <a:rPr lang="en-US" i="1" dirty="0">
                <a:solidFill>
                  <a:srgbClr val="FF0000"/>
                </a:solidFill>
              </a:rPr>
              <a:t>b</a:t>
            </a:r>
            <a:r>
              <a:rPr lang="en-US" dirty="0">
                <a:solidFill>
                  <a:srgbClr val="FF0000"/>
                </a:solidFill>
              </a:rPr>
              <a:t>, </a:t>
            </a:r>
            <a:r>
              <a:rPr lang="en-US" i="1" dirty="0">
                <a:solidFill>
                  <a:srgbClr val="FF0000"/>
                </a:solidFill>
              </a:rPr>
              <a:t>c</a:t>
            </a:r>
            <a:r>
              <a:rPr lang="en-US" dirty="0">
                <a:solidFill>
                  <a:srgbClr val="FF0000"/>
                </a:solidFill>
              </a:rPr>
              <a:t>)</a:t>
            </a:r>
            <a:r>
              <a:rPr lang="en-US" dirty="0"/>
              <a:t>, and </a:t>
            </a:r>
            <a:r>
              <a:rPr lang="en-US" dirty="0">
                <a:solidFill>
                  <a:srgbClr val="FF0000"/>
                </a:solidFill>
              </a:rPr>
              <a:t>(</a:t>
            </a:r>
            <a:r>
              <a:rPr lang="en-US" i="1" dirty="0">
                <a:solidFill>
                  <a:srgbClr val="FF0000"/>
                </a:solidFill>
              </a:rPr>
              <a:t>d</a:t>
            </a:r>
            <a:r>
              <a:rPr lang="en-US" dirty="0">
                <a:solidFill>
                  <a:srgbClr val="FF0000"/>
                </a:solidFill>
              </a:rPr>
              <a:t>, </a:t>
            </a:r>
            <a:r>
              <a:rPr lang="en-US" i="1" dirty="0">
                <a:solidFill>
                  <a:srgbClr val="FF0000"/>
                </a:solidFill>
              </a:rPr>
              <a:t>e</a:t>
            </a:r>
            <a:r>
              <a:rPr lang="en-US" dirty="0">
                <a:solidFill>
                  <a:srgbClr val="FF0000"/>
                </a:solidFill>
              </a:rPr>
              <a:t>)</a:t>
            </a:r>
            <a:r>
              <a:rPr lang="en-US" dirty="0"/>
              <a:t>. </a:t>
            </a:r>
          </a:p>
          <a:p>
            <a:pPr marL="457200" indent="-457200">
              <a:spcBef>
                <a:spcPts val="1200"/>
              </a:spcBef>
            </a:pPr>
            <a:r>
              <a:rPr lang="en-US" b="1" dirty="0"/>
              <a:t>b.	</a:t>
            </a:r>
            <a:r>
              <a:rPr lang="en-US" i="1" dirty="0"/>
              <a:t>f</a:t>
            </a:r>
            <a:r>
              <a:rPr lang="en-US" dirty="0"/>
              <a:t> is </a:t>
            </a:r>
            <a:r>
              <a:rPr lang="en-US" dirty="0">
                <a:solidFill>
                  <a:srgbClr val="FF00FF"/>
                </a:solidFill>
              </a:rPr>
              <a:t>concave downward</a:t>
            </a:r>
            <a:r>
              <a:rPr lang="en-US" dirty="0"/>
              <a:t> on the intervals </a:t>
            </a:r>
            <a:r>
              <a:rPr lang="en-US" dirty="0">
                <a:solidFill>
                  <a:srgbClr val="FF0000"/>
                </a:solidFill>
              </a:rPr>
              <a:t>(</a:t>
            </a:r>
            <a:r>
              <a:rPr lang="en-US" dirty="0">
                <a:solidFill>
                  <a:srgbClr val="FF0000"/>
                </a:solidFill>
                <a:latin typeface="Symbol" pitchFamily="18" charset="2"/>
              </a:rPr>
              <a:t>-</a:t>
            </a:r>
            <a:r>
              <a:rPr lang="en-US" dirty="0">
                <a:solidFill>
                  <a:srgbClr val="FF0000"/>
                </a:solidFill>
                <a:latin typeface="Symbol" pitchFamily="18" charset="2"/>
                <a:sym typeface="Symbol"/>
              </a:rPr>
              <a:t></a:t>
            </a:r>
            <a:r>
              <a:rPr lang="en-US" dirty="0">
                <a:solidFill>
                  <a:srgbClr val="FF0000"/>
                </a:solidFill>
              </a:rPr>
              <a:t>, </a:t>
            </a:r>
            <a:r>
              <a:rPr lang="en-US" i="1" dirty="0">
                <a:solidFill>
                  <a:srgbClr val="FF0000"/>
                </a:solidFill>
              </a:rPr>
              <a:t>a</a:t>
            </a:r>
            <a:r>
              <a:rPr lang="en-US" dirty="0">
                <a:solidFill>
                  <a:srgbClr val="FF0000"/>
                </a:solidFill>
              </a:rPr>
              <a:t>)</a:t>
            </a:r>
            <a:r>
              <a:rPr lang="en-US" dirty="0"/>
              <a:t>,</a:t>
            </a:r>
            <a:r>
              <a:rPr lang="en-US" dirty="0">
                <a:solidFill>
                  <a:srgbClr val="FF0000"/>
                </a:solidFill>
              </a:rPr>
              <a:t> (</a:t>
            </a:r>
            <a:r>
              <a:rPr lang="en-US" i="1" dirty="0">
                <a:solidFill>
                  <a:srgbClr val="FF0000"/>
                </a:solidFill>
              </a:rPr>
              <a:t>c</a:t>
            </a:r>
            <a:r>
              <a:rPr lang="en-US" dirty="0">
                <a:solidFill>
                  <a:srgbClr val="FF0000"/>
                </a:solidFill>
              </a:rPr>
              <a:t>, </a:t>
            </a:r>
            <a:r>
              <a:rPr lang="en-US" i="1" dirty="0">
                <a:solidFill>
                  <a:srgbClr val="FF0000"/>
                </a:solidFill>
              </a:rPr>
              <a:t>d</a:t>
            </a:r>
            <a:r>
              <a:rPr lang="en-US" dirty="0">
                <a:solidFill>
                  <a:srgbClr val="FF0000"/>
                </a:solidFill>
              </a:rPr>
              <a:t>)</a:t>
            </a:r>
            <a:r>
              <a:rPr lang="en-US" dirty="0"/>
              <a:t>, and </a:t>
            </a:r>
            <a:r>
              <a:rPr lang="en-US" dirty="0">
                <a:solidFill>
                  <a:srgbClr val="FF0000"/>
                </a:solidFill>
              </a:rPr>
              <a:t>(</a:t>
            </a:r>
            <a:r>
              <a:rPr lang="en-US" i="1" dirty="0">
                <a:solidFill>
                  <a:srgbClr val="FF0000"/>
                </a:solidFill>
              </a:rPr>
              <a:t>e</a:t>
            </a:r>
            <a:r>
              <a:rPr lang="en-US" dirty="0">
                <a:solidFill>
                  <a:srgbClr val="FF0000"/>
                </a:solidFill>
              </a:rPr>
              <a:t>, +</a:t>
            </a:r>
            <a:r>
              <a:rPr lang="en-US" dirty="0">
                <a:solidFill>
                  <a:srgbClr val="FF0000"/>
                </a:solidFill>
                <a:latin typeface="Symbol" pitchFamily="18" charset="2"/>
                <a:sym typeface="Symbol"/>
              </a:rPr>
              <a:t></a:t>
            </a:r>
            <a:r>
              <a:rPr lang="en-US" dirty="0">
                <a:solidFill>
                  <a:srgbClr val="FF0000"/>
                </a:solidFill>
              </a:rPr>
              <a:t>)</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342900" indent="-342900">
              <a:buFont typeface="Courier New" pitchFamily="49" charset="0"/>
              <a:buChar char="o"/>
            </a:pPr>
            <a:r>
              <a:rPr lang="en-US" dirty="0"/>
              <a:t>Find the second derivative of a function.</a:t>
            </a:r>
          </a:p>
          <a:p>
            <a:pPr marL="342900" indent="-342900">
              <a:buFont typeface="Courier New" pitchFamily="49" charset="0"/>
              <a:buChar char="o"/>
            </a:pPr>
            <a:r>
              <a:rPr lang="en-US" dirty="0"/>
              <a:t>Determine the concavity of a function.</a:t>
            </a:r>
          </a:p>
          <a:p>
            <a:pPr marL="342900" indent="-342900">
              <a:buFont typeface="Courier New" pitchFamily="49" charset="0"/>
              <a:buChar char="o"/>
            </a:pPr>
            <a:r>
              <a:rPr lang="en-US" dirty="0"/>
              <a:t>Locate the points of inflection of a function by hand and by using a graphing calculator.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Concavity</a:t>
            </a:r>
          </a:p>
        </p:txBody>
      </p:sp>
      <p:sp>
        <p:nvSpPr>
          <p:cNvPr id="3" name="Content Placeholder 2"/>
          <p:cNvSpPr>
            <a:spLocks noGrp="1"/>
          </p:cNvSpPr>
          <p:nvPr>
            <p:ph idx="1"/>
          </p:nvPr>
        </p:nvSpPr>
        <p:spPr>
          <a:xfrm>
            <a:off x="457200" y="1280160"/>
            <a:ext cx="8229600" cy="2910840"/>
          </a:xfrm>
          <a:ln w="28575">
            <a:solidFill>
              <a:srgbClr val="FF0000"/>
            </a:solidFill>
          </a:ln>
        </p:spPr>
        <p:txBody>
          <a:bodyPr>
            <a:normAutofit lnSpcReduction="10000"/>
          </a:bodyPr>
          <a:lstStyle/>
          <a:p>
            <a:pPr algn="ctr"/>
            <a:r>
              <a:rPr lang="en-US" b="1" dirty="0">
                <a:solidFill>
                  <a:srgbClr val="000000"/>
                </a:solidFill>
              </a:rPr>
              <a:t>NOTES</a:t>
            </a:r>
          </a:p>
          <a:p>
            <a:r>
              <a:rPr lang="en-US" dirty="0">
                <a:solidFill>
                  <a:srgbClr val="000000"/>
                </a:solidFill>
              </a:rPr>
              <a:t>If one has a graph of </a:t>
            </a:r>
            <a:r>
              <a:rPr lang="en-US" i="1" dirty="0">
                <a:solidFill>
                  <a:srgbClr val="000000"/>
                </a:solidFill>
              </a:rPr>
              <a:t>y </a:t>
            </a:r>
            <a:r>
              <a:rPr lang="en-US" dirty="0">
                <a:solidFill>
                  <a:srgbClr val="000000"/>
                </a:solidFill>
              </a:rPr>
              <a:t>(and possibly </a:t>
            </a:r>
            <a:r>
              <a:rPr lang="en-US" i="1" dirty="0">
                <a:solidFill>
                  <a:srgbClr val="000000"/>
                </a:solidFill>
              </a:rPr>
              <a:t>y</a:t>
            </a:r>
            <a:r>
              <a:rPr lang="en-US" dirty="0">
                <a:solidFill>
                  <a:srgbClr val="000000"/>
                </a:solidFill>
              </a:rPr>
              <a:t>′) on a graphing utility, then one can use them to understand the ideas of this section. If a graphing utility is not accessible, one can use calculus to obtain quite accurate graphs of functions, even those not usually discussed in algebra classes.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Sketching a Curve Using Concavity</a:t>
            </a:r>
          </a:p>
        </p:txBody>
      </p:sp>
      <p:sp>
        <p:nvSpPr>
          <p:cNvPr id="3" name="Content Placeholder 2"/>
          <p:cNvSpPr>
            <a:spLocks noGrp="1"/>
          </p:cNvSpPr>
          <p:nvPr>
            <p:ph idx="1"/>
          </p:nvPr>
        </p:nvSpPr>
        <p:spPr/>
        <p:txBody>
          <a:bodyPr>
            <a:noAutofit/>
          </a:bodyPr>
          <a:lstStyle/>
          <a:p>
            <a:pPr>
              <a:lnSpc>
                <a:spcPts val="3200"/>
              </a:lnSpc>
              <a:spcBef>
                <a:spcPts val="0"/>
              </a:spcBef>
            </a:pPr>
            <a:r>
              <a:rPr lang="en-US" dirty="0"/>
              <a:t>For the function </a:t>
            </a:r>
            <a:r>
              <a:rPr lang="en-US" i="1" dirty="0">
                <a:solidFill>
                  <a:srgbClr val="0000FF"/>
                </a:solidFill>
              </a:rPr>
              <a:t>f </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4</a:t>
            </a:r>
            <a:r>
              <a:rPr lang="en-US" dirty="0">
                <a:solidFill>
                  <a:srgbClr val="0000FF"/>
                </a:solidFill>
              </a:rPr>
              <a:t> − 4</a:t>
            </a:r>
            <a:r>
              <a:rPr lang="en-US" i="1" dirty="0">
                <a:solidFill>
                  <a:srgbClr val="0000FF"/>
                </a:solidFill>
              </a:rPr>
              <a:t>x</a:t>
            </a:r>
            <a:r>
              <a:rPr lang="en-US" baseline="30000" dirty="0">
                <a:solidFill>
                  <a:srgbClr val="0000FF"/>
                </a:solidFill>
              </a:rPr>
              <a:t>3</a:t>
            </a:r>
            <a:r>
              <a:rPr lang="en-US" dirty="0"/>
              <a:t>,</a:t>
            </a:r>
          </a:p>
          <a:p>
            <a:pPr marL="457200" indent="-457200">
              <a:lnSpc>
                <a:spcPts val="3200"/>
              </a:lnSpc>
              <a:spcBef>
                <a:spcPts val="0"/>
              </a:spcBef>
            </a:pPr>
            <a:r>
              <a:rPr lang="en-US" b="1" dirty="0"/>
              <a:t>a.	</a:t>
            </a:r>
            <a:r>
              <a:rPr lang="en-US" dirty="0"/>
              <a:t>Determine the intervals on which the function is concave upward and the intervals on which it is concave downward.</a:t>
            </a:r>
          </a:p>
          <a:p>
            <a:pPr marL="457200" indent="-457200">
              <a:lnSpc>
                <a:spcPts val="3200"/>
              </a:lnSpc>
              <a:spcBef>
                <a:spcPts val="0"/>
              </a:spcBef>
            </a:pPr>
            <a:r>
              <a:rPr lang="en-US" b="1" dirty="0"/>
              <a:t>b.	</a:t>
            </a:r>
            <a:r>
              <a:rPr lang="en-US" dirty="0"/>
              <a:t>Use the information from part </a:t>
            </a:r>
            <a:r>
              <a:rPr lang="en-US" b="1" dirty="0"/>
              <a:t>a.</a:t>
            </a:r>
            <a:r>
              <a:rPr lang="en-US" dirty="0"/>
              <a:t> to draw a rough sketch of the graph of </a:t>
            </a:r>
            <a:r>
              <a:rPr lang="en-US" i="1" dirty="0"/>
              <a:t>f </a:t>
            </a:r>
            <a:r>
              <a:rPr lang="en-US" dirty="0"/>
              <a:t>(</a:t>
            </a:r>
            <a:r>
              <a:rPr lang="en-US" i="1" dirty="0"/>
              <a:t>x</a:t>
            </a:r>
            <a:r>
              <a:rPr lang="en-US" dirty="0"/>
              <a:t>).</a:t>
            </a:r>
          </a:p>
          <a:p>
            <a:pPr marL="457200" indent="-457200">
              <a:lnSpc>
                <a:spcPts val="3200"/>
              </a:lnSpc>
              <a:spcBef>
                <a:spcPts val="0"/>
              </a:spcBef>
            </a:pPr>
            <a:r>
              <a:rPr lang="en-US" b="1" dirty="0"/>
              <a:t>Solutions: </a:t>
            </a:r>
          </a:p>
          <a:p>
            <a:pPr marL="457200" indent="-457200">
              <a:lnSpc>
                <a:spcPts val="3200"/>
              </a:lnSpc>
              <a:spcBef>
                <a:spcPts val="0"/>
              </a:spcBef>
            </a:pPr>
            <a:r>
              <a:rPr lang="en-US" b="1" dirty="0"/>
              <a:t>a.	</a:t>
            </a:r>
            <a:r>
              <a:rPr lang="en-US" dirty="0"/>
              <a:t>To determine concavity, we must interpret </a:t>
            </a:r>
            <a:r>
              <a:rPr lang="en-US" i="1" dirty="0"/>
              <a:t>f′′</a:t>
            </a:r>
            <a:r>
              <a:rPr lang="en-US" dirty="0"/>
              <a:t>(</a:t>
            </a:r>
            <a:r>
              <a:rPr lang="en-US" i="1" dirty="0"/>
              <a:t>x</a:t>
            </a:r>
            <a:r>
              <a:rPr lang="en-US" dirty="0"/>
              <a:t>). First, we find the second derivative and then determine the intervals where it is positive and the intervals where it is negative.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sp>
        <p:nvSpPr>
          <p:cNvPr id="3" name="Content Placeholder 2"/>
          <p:cNvSpPr>
            <a:spLocks noGrp="1"/>
          </p:cNvSpPr>
          <p:nvPr>
            <p:ph idx="1"/>
          </p:nvPr>
        </p:nvSpPr>
        <p:spPr/>
        <p:txBody>
          <a:bodyPr/>
          <a:lstStyle/>
          <a:p>
            <a:endParaRPr lang="en-US" dirty="0"/>
          </a:p>
          <a:p>
            <a:endParaRPr lang="en-US" dirty="0"/>
          </a:p>
          <a:p>
            <a:endParaRPr lang="en-US" sz="1500" dirty="0"/>
          </a:p>
          <a:p>
            <a:r>
              <a:rPr lang="en-US" dirty="0"/>
              <a:t>Now that we have determined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a:t>
            </a:r>
            <a:r>
              <a:rPr lang="en-US" dirty="0"/>
              <a:t>, set </a:t>
            </a:r>
            <a:r>
              <a:rPr lang="en-US" i="1" dirty="0">
                <a:solidFill>
                  <a:srgbClr val="000099"/>
                </a:solidFill>
              </a:rPr>
              <a:t>f</a:t>
            </a:r>
            <a:r>
              <a:rPr lang="en-US" dirty="0">
                <a:solidFill>
                  <a:srgbClr val="000099"/>
                </a:solidFill>
              </a:rPr>
              <a:t> ′′(</a:t>
            </a:r>
            <a:r>
              <a:rPr lang="en-US" i="1" dirty="0">
                <a:solidFill>
                  <a:srgbClr val="000099"/>
                </a:solidFill>
              </a:rPr>
              <a:t>x</a:t>
            </a:r>
            <a:r>
              <a:rPr lang="en-US" dirty="0">
                <a:solidFill>
                  <a:srgbClr val="000099"/>
                </a:solidFill>
              </a:rPr>
              <a:t>) = 0 </a:t>
            </a:r>
            <a:r>
              <a:rPr lang="en-US" dirty="0"/>
              <a:t>and solve for </a:t>
            </a:r>
            <a:r>
              <a:rPr lang="en-US" i="1" dirty="0"/>
              <a:t>x</a:t>
            </a:r>
            <a:r>
              <a:rPr lang="en-US" dirty="0"/>
              <a:t> to find the endpoints of the intervals to be tested for concavity.</a:t>
            </a:r>
          </a:p>
        </p:txBody>
      </p:sp>
      <p:sp>
        <p:nvSpPr>
          <p:cNvPr id="5" name="Rectangle 4"/>
          <p:cNvSpPr/>
          <p:nvPr/>
        </p:nvSpPr>
        <p:spPr>
          <a:xfrm>
            <a:off x="5181600" y="1470378"/>
            <a:ext cx="3276600" cy="1015663"/>
          </a:xfrm>
          <a:prstGeom prst="rect">
            <a:avLst/>
          </a:prstGeom>
        </p:spPr>
        <p:txBody>
          <a:bodyPr wrap="square">
            <a:spAutoFit/>
          </a:bodyPr>
          <a:lstStyle/>
          <a:p>
            <a:r>
              <a:rPr lang="en-US" sz="2000" dirty="0">
                <a:solidFill>
                  <a:srgbClr val="008080"/>
                </a:solidFill>
              </a:rPr>
              <a:t>To find the second derivative, find the first derivative of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 and then find its derivative.</a:t>
            </a:r>
          </a:p>
        </p:txBody>
      </p:sp>
      <p:graphicFrame>
        <p:nvGraphicFramePr>
          <p:cNvPr id="13316" name="Object 4"/>
          <p:cNvGraphicFramePr>
            <a:graphicFrameLocks noChangeAspect="1"/>
          </p:cNvGraphicFramePr>
          <p:nvPr/>
        </p:nvGraphicFramePr>
        <p:xfrm>
          <a:off x="2232378" y="1470378"/>
          <a:ext cx="711200" cy="393700"/>
        </p:xfrm>
        <a:graphic>
          <a:graphicData uri="http://schemas.openxmlformats.org/presentationml/2006/ole">
            <mc:AlternateContent xmlns:mc="http://schemas.openxmlformats.org/markup-compatibility/2006">
              <mc:Choice xmlns:v="urn:schemas-microsoft-com:vml" Requires="v">
                <p:oleObj name="Equation" r:id="rId2" imgW="711000" imgH="393480" progId="Equation.DSMT4">
                  <p:embed/>
                </p:oleObj>
              </mc:Choice>
              <mc:Fallback>
                <p:oleObj name="Equation" r:id="rId2" imgW="711000" imgH="3934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378" y="1470378"/>
                        <a:ext cx="711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2960511" y="1425222"/>
          <a:ext cx="1765300" cy="368300"/>
        </p:xfrm>
        <a:graphic>
          <a:graphicData uri="http://schemas.openxmlformats.org/presentationml/2006/ole">
            <mc:AlternateContent xmlns:mc="http://schemas.openxmlformats.org/markup-compatibility/2006">
              <mc:Choice xmlns:v="urn:schemas-microsoft-com:vml" Requires="v">
                <p:oleObj name="Equation" r:id="rId4" imgW="1765080" imgH="368280" progId="Equation.DSMT4">
                  <p:embed/>
                </p:oleObj>
              </mc:Choice>
              <mc:Fallback>
                <p:oleObj name="Equation" r:id="rId4" imgW="1765080" imgH="3682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511" y="1425222"/>
                        <a:ext cx="1765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2136422" y="2057400"/>
          <a:ext cx="812800" cy="393700"/>
        </p:xfrm>
        <a:graphic>
          <a:graphicData uri="http://schemas.openxmlformats.org/presentationml/2006/ole">
            <mc:AlternateContent xmlns:mc="http://schemas.openxmlformats.org/markup-compatibility/2006">
              <mc:Choice xmlns:v="urn:schemas-microsoft-com:vml" Requires="v">
                <p:oleObj name="Equation" r:id="rId6" imgW="812520" imgH="393480" progId="Equation.DSMT4">
                  <p:embed/>
                </p:oleObj>
              </mc:Choice>
              <mc:Fallback>
                <p:oleObj name="Equation" r:id="rId6" imgW="812520" imgH="3934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6422" y="2057400"/>
                        <a:ext cx="812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2971800" y="2000955"/>
          <a:ext cx="1816100" cy="368300"/>
        </p:xfrm>
        <a:graphic>
          <a:graphicData uri="http://schemas.openxmlformats.org/presentationml/2006/ole">
            <mc:AlternateContent xmlns:mc="http://schemas.openxmlformats.org/markup-compatibility/2006">
              <mc:Choice xmlns:v="urn:schemas-microsoft-com:vml" Requires="v">
                <p:oleObj name="Equation" r:id="rId8" imgW="1815840" imgH="368280" progId="Equation.DSMT4">
                  <p:embed/>
                </p:oleObj>
              </mc:Choice>
              <mc:Fallback>
                <p:oleObj name="Equation" r:id="rId8" imgW="1815840" imgH="3682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2000955"/>
                        <a:ext cx="1816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nvGraphicFramePr>
        <p:xfrm>
          <a:off x="3536950" y="4191000"/>
          <a:ext cx="2070100" cy="381000"/>
        </p:xfrm>
        <a:graphic>
          <a:graphicData uri="http://schemas.openxmlformats.org/presentationml/2006/ole">
            <mc:AlternateContent xmlns:mc="http://schemas.openxmlformats.org/markup-compatibility/2006">
              <mc:Choice xmlns:v="urn:schemas-microsoft-com:vml" Requires="v">
                <p:oleObj name="Equation" r:id="rId10" imgW="2070000" imgH="380880" progId="Equation.DSMT4">
                  <p:embed/>
                </p:oleObj>
              </mc:Choice>
              <mc:Fallback>
                <p:oleObj name="Equation" r:id="rId10" imgW="2070000" imgH="3808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6950" y="4191000"/>
                        <a:ext cx="2070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p:cNvGraphicFramePr>
            <a:graphicFrameLocks noChangeAspect="1"/>
          </p:cNvGraphicFramePr>
          <p:nvPr/>
        </p:nvGraphicFramePr>
        <p:xfrm>
          <a:off x="3575050" y="4723694"/>
          <a:ext cx="1993900" cy="469900"/>
        </p:xfrm>
        <a:graphic>
          <a:graphicData uri="http://schemas.openxmlformats.org/presentationml/2006/ole">
            <mc:AlternateContent xmlns:mc="http://schemas.openxmlformats.org/markup-compatibility/2006">
              <mc:Choice xmlns:v="urn:schemas-microsoft-com:vml" Requires="v">
                <p:oleObj name="Equation" r:id="rId12" imgW="1993680" imgH="469800" progId="Equation.DSMT4">
                  <p:embed/>
                </p:oleObj>
              </mc:Choice>
              <mc:Fallback>
                <p:oleObj name="Equation" r:id="rId12" imgW="1993680" imgH="46980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5050" y="4723694"/>
                        <a:ext cx="199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2" name="Object 10"/>
          <p:cNvGraphicFramePr>
            <a:graphicFrameLocks noChangeAspect="1"/>
          </p:cNvGraphicFramePr>
          <p:nvPr/>
        </p:nvGraphicFramePr>
        <p:xfrm>
          <a:off x="4828540" y="5345289"/>
          <a:ext cx="1130300" cy="330200"/>
        </p:xfrm>
        <a:graphic>
          <a:graphicData uri="http://schemas.openxmlformats.org/presentationml/2006/ole">
            <mc:AlternateContent xmlns:mc="http://schemas.openxmlformats.org/markup-compatibility/2006">
              <mc:Choice xmlns:v="urn:schemas-microsoft-com:vml" Requires="v">
                <p:oleObj name="Equation" r:id="rId14" imgW="1130040" imgH="330120" progId="Equation.DSMT4">
                  <p:embed/>
                </p:oleObj>
              </mc:Choice>
              <mc:Fallback>
                <p:oleObj name="Equation" r:id="rId14" imgW="1130040" imgH="33012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28540" y="5345289"/>
                        <a:ext cx="11303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sp>
        <p:nvSpPr>
          <p:cNvPr id="3" name="Content Placeholder 2"/>
          <p:cNvSpPr>
            <a:spLocks noGrp="1"/>
          </p:cNvSpPr>
          <p:nvPr>
            <p:ph idx="1"/>
          </p:nvPr>
        </p:nvSpPr>
        <p:spPr>
          <a:xfrm>
            <a:off x="457200" y="1280160"/>
            <a:ext cx="8229600" cy="5004447"/>
          </a:xfrm>
        </p:spPr>
        <p:txBody>
          <a:bodyPr>
            <a:spAutoFit/>
          </a:bodyPr>
          <a:lstStyle/>
          <a:p>
            <a:pPr>
              <a:spcBef>
                <a:spcPts val="0"/>
              </a:spcBef>
            </a:pPr>
            <a:r>
              <a:rPr lang="en-US" dirty="0"/>
              <a:t>So there are three intervals to be considered:</a:t>
            </a:r>
          </a:p>
          <a:p>
            <a:pPr algn="ctr">
              <a:spcBef>
                <a:spcPts val="0"/>
              </a:spcBef>
            </a:pPr>
            <a:r>
              <a:rPr lang="en-US" dirty="0">
                <a:solidFill>
                  <a:srgbClr val="9900CC"/>
                </a:solidFill>
              </a:rPr>
              <a:t>(</a:t>
            </a:r>
            <a:r>
              <a:rPr lang="en-US" dirty="0">
                <a:solidFill>
                  <a:srgbClr val="9900CC"/>
                </a:solidFill>
                <a:latin typeface="Symbol" pitchFamily="18" charset="2"/>
              </a:rPr>
              <a:t>-</a:t>
            </a:r>
            <a:r>
              <a:rPr lang="en-US" dirty="0">
                <a:solidFill>
                  <a:srgbClr val="9900CC"/>
                </a:solidFill>
                <a:latin typeface="Symbol" pitchFamily="18" charset="2"/>
                <a:sym typeface="Symbol"/>
              </a:rPr>
              <a:t></a:t>
            </a:r>
            <a:r>
              <a:rPr lang="en-US" dirty="0">
                <a:solidFill>
                  <a:srgbClr val="9900CC"/>
                </a:solidFill>
              </a:rPr>
              <a:t>, 0)</a:t>
            </a:r>
            <a:r>
              <a:rPr lang="en-US" dirty="0"/>
              <a:t>,</a:t>
            </a:r>
            <a:r>
              <a:rPr lang="en-US" dirty="0">
                <a:solidFill>
                  <a:srgbClr val="9900CC"/>
                </a:solidFill>
              </a:rPr>
              <a:t> (0, 2)</a:t>
            </a:r>
            <a:r>
              <a:rPr lang="en-US" dirty="0"/>
              <a:t>, and </a:t>
            </a:r>
            <a:r>
              <a:rPr lang="en-US" dirty="0">
                <a:solidFill>
                  <a:srgbClr val="9900CC"/>
                </a:solidFill>
              </a:rPr>
              <a:t>(2, +</a:t>
            </a:r>
            <a:r>
              <a:rPr lang="en-US" dirty="0">
                <a:solidFill>
                  <a:srgbClr val="9900CC"/>
                </a:solidFill>
                <a:latin typeface="Symbol" pitchFamily="18" charset="2"/>
                <a:sym typeface="Symbol"/>
              </a:rPr>
              <a:t></a:t>
            </a:r>
            <a:r>
              <a:rPr lang="en-US" dirty="0">
                <a:solidFill>
                  <a:srgbClr val="9900CC"/>
                </a:solidFill>
              </a:rPr>
              <a:t>)</a:t>
            </a:r>
            <a:r>
              <a:rPr lang="en-US" dirty="0"/>
              <a:t>.</a:t>
            </a:r>
          </a:p>
          <a:p>
            <a:pPr>
              <a:spcBef>
                <a:spcPts val="0"/>
              </a:spcBef>
            </a:pPr>
            <a:r>
              <a:rPr lang="en-US" dirty="0"/>
              <a:t>The values of </a:t>
            </a:r>
            <a:r>
              <a:rPr lang="en-US" i="1" dirty="0"/>
              <a:t>y ′′ </a:t>
            </a:r>
            <a:r>
              <a:rPr lang="en-US" dirty="0"/>
              <a:t>in the interval </a:t>
            </a:r>
            <a:r>
              <a:rPr lang="en-US" dirty="0">
                <a:solidFill>
                  <a:srgbClr val="000099"/>
                </a:solidFill>
              </a:rPr>
              <a:t>(</a:t>
            </a:r>
            <a:r>
              <a:rPr lang="en-US" dirty="0">
                <a:solidFill>
                  <a:srgbClr val="000099"/>
                </a:solidFill>
                <a:latin typeface="Symbol" pitchFamily="18" charset="2"/>
              </a:rPr>
              <a:t>-¥</a:t>
            </a:r>
            <a:r>
              <a:rPr lang="en-US" dirty="0">
                <a:solidFill>
                  <a:srgbClr val="000099"/>
                </a:solidFill>
              </a:rPr>
              <a:t>, 0)</a:t>
            </a:r>
            <a:r>
              <a:rPr lang="en-US" dirty="0"/>
              <a:t> are all positive or all negative. (If some were positive and some were negative, then there would have to be some other       </a:t>
            </a:r>
            <a:r>
              <a:rPr lang="en-US" i="1" dirty="0"/>
              <a:t>x</a:t>
            </a:r>
            <a:r>
              <a:rPr lang="en-US" dirty="0"/>
              <a:t>-value, say </a:t>
            </a:r>
            <a:r>
              <a:rPr lang="en-US" i="1" dirty="0"/>
              <a:t>b</a:t>
            </a:r>
            <a:r>
              <a:rPr lang="en-US" dirty="0"/>
              <a:t>, such that </a:t>
            </a:r>
            <a:r>
              <a:rPr lang="en-US" i="1" dirty="0">
                <a:solidFill>
                  <a:srgbClr val="000099"/>
                </a:solidFill>
              </a:rPr>
              <a:t>f</a:t>
            </a:r>
            <a:r>
              <a:rPr lang="en-US" dirty="0">
                <a:solidFill>
                  <a:srgbClr val="000099"/>
                </a:solidFill>
              </a:rPr>
              <a:t> ′′(</a:t>
            </a:r>
            <a:r>
              <a:rPr lang="en-US" i="1" dirty="0">
                <a:solidFill>
                  <a:srgbClr val="000099"/>
                </a:solidFill>
              </a:rPr>
              <a:t>b</a:t>
            </a:r>
            <a:r>
              <a:rPr lang="en-US" dirty="0">
                <a:solidFill>
                  <a:srgbClr val="000099"/>
                </a:solidFill>
              </a:rPr>
              <a:t>) = 0</a:t>
            </a:r>
            <a:r>
              <a:rPr lang="en-US" dirty="0"/>
              <a:t>. But there is no such </a:t>
            </a:r>
            <a:r>
              <a:rPr lang="en-US" i="1" dirty="0"/>
              <a:t>x</a:t>
            </a:r>
            <a:r>
              <a:rPr lang="en-US" dirty="0"/>
              <a:t>-value in that interval.) Similarly, in each interval, all the values of </a:t>
            </a:r>
            <a:r>
              <a:rPr lang="en-US" i="1" dirty="0"/>
              <a:t>y</a:t>
            </a:r>
            <a:r>
              <a:rPr lang="en-US" dirty="0"/>
              <a:t> ′′ are negative or all are positive. Therefore, for each interval, we choose one test value in the selected interval which seems convenient for calculation.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sp>
        <p:nvSpPr>
          <p:cNvPr id="3" name="Content Placeholder 2"/>
          <p:cNvSpPr>
            <a:spLocks noGrp="1"/>
          </p:cNvSpPr>
          <p:nvPr>
            <p:ph idx="1"/>
          </p:nvPr>
        </p:nvSpPr>
        <p:spPr/>
        <p:txBody>
          <a:bodyPr/>
          <a:lstStyle/>
          <a:p>
            <a:pPr>
              <a:lnSpc>
                <a:spcPts val="3500"/>
              </a:lnSpc>
            </a:pPr>
            <a:r>
              <a:rPr lang="en-US" dirty="0"/>
              <a:t>We use this </a:t>
            </a:r>
            <a:r>
              <a:rPr lang="en-US" i="1" dirty="0"/>
              <a:t>x</a:t>
            </a:r>
            <a:r>
              <a:rPr lang="en-US" dirty="0"/>
              <a:t>-value, say </a:t>
            </a:r>
            <a:r>
              <a:rPr lang="en-US" i="1" dirty="0"/>
              <a:t>x</a:t>
            </a:r>
            <a:r>
              <a:rPr lang="en-US" dirty="0"/>
              <a:t> = </a:t>
            </a:r>
            <a:r>
              <a:rPr lang="en-US" i="1" dirty="0"/>
              <a:t>a</a:t>
            </a:r>
            <a:r>
              <a:rPr lang="en-US" dirty="0"/>
              <a:t>, to determine whether </a:t>
            </a:r>
          </a:p>
          <a:p>
            <a:pPr>
              <a:lnSpc>
                <a:spcPts val="3500"/>
              </a:lnSpc>
              <a:spcBef>
                <a:spcPts val="0"/>
              </a:spcBef>
            </a:pPr>
            <a:r>
              <a:rPr lang="en-US" i="1" dirty="0"/>
              <a:t>f</a:t>
            </a:r>
            <a:r>
              <a:rPr lang="en-US" dirty="0"/>
              <a:t> ′′(</a:t>
            </a:r>
            <a:r>
              <a:rPr lang="en-US" i="1" dirty="0"/>
              <a:t>a</a:t>
            </a:r>
            <a:r>
              <a:rPr lang="en-US" dirty="0"/>
              <a:t>) is positive or negative. If </a:t>
            </a:r>
            <a:r>
              <a:rPr lang="en-US" i="1" dirty="0"/>
              <a:t>f</a:t>
            </a:r>
            <a:r>
              <a:rPr lang="en-US" dirty="0"/>
              <a:t> ′′(</a:t>
            </a:r>
            <a:r>
              <a:rPr lang="en-US" i="1" dirty="0"/>
              <a:t>a</a:t>
            </a:r>
            <a:r>
              <a:rPr lang="en-US" dirty="0"/>
              <a:t>) is positive, then </a:t>
            </a:r>
          </a:p>
          <a:p>
            <a:pPr>
              <a:lnSpc>
                <a:spcPts val="3500"/>
              </a:lnSpc>
              <a:spcBef>
                <a:spcPts val="0"/>
              </a:spcBef>
            </a:pPr>
            <a:r>
              <a:rPr lang="en-US" i="1" dirty="0"/>
              <a:t>f</a:t>
            </a:r>
            <a:r>
              <a:rPr lang="en-US" dirty="0"/>
              <a:t> ′′(</a:t>
            </a:r>
            <a:r>
              <a:rPr lang="en-US" i="1" dirty="0"/>
              <a:t>x</a:t>
            </a:r>
            <a:r>
              <a:rPr lang="en-US" dirty="0"/>
              <a:t>) is positive for all </a:t>
            </a:r>
            <a:r>
              <a:rPr lang="en-US" i="1" dirty="0"/>
              <a:t>x</a:t>
            </a:r>
            <a:r>
              <a:rPr lang="en-US" dirty="0"/>
              <a:t> in that interval, and the graph of </a:t>
            </a:r>
            <a:r>
              <a:rPr lang="en-US" i="1" dirty="0"/>
              <a:t>y</a:t>
            </a:r>
            <a:r>
              <a:rPr lang="en-US" dirty="0"/>
              <a:t> is concave up for that interval. Likewise, if </a:t>
            </a:r>
            <a:r>
              <a:rPr lang="en-US" i="1" dirty="0"/>
              <a:t>f</a:t>
            </a:r>
            <a:r>
              <a:rPr lang="en-US" dirty="0"/>
              <a:t> ′′(</a:t>
            </a:r>
            <a:r>
              <a:rPr lang="en-US" i="1" dirty="0"/>
              <a:t>a</a:t>
            </a:r>
            <a:r>
              <a:rPr lang="en-US" dirty="0"/>
              <a:t>) is negative, then </a:t>
            </a:r>
            <a:r>
              <a:rPr lang="en-US" i="1" dirty="0"/>
              <a:t>f</a:t>
            </a:r>
            <a:r>
              <a:rPr lang="en-US" dirty="0"/>
              <a:t> ′′(</a:t>
            </a:r>
            <a:r>
              <a:rPr lang="en-US" i="1" dirty="0"/>
              <a:t>x</a:t>
            </a:r>
            <a:r>
              <a:rPr lang="en-US" dirty="0"/>
              <a:t>) is negative for all </a:t>
            </a:r>
            <a:r>
              <a:rPr lang="en-US" i="1" dirty="0"/>
              <a:t>x</a:t>
            </a:r>
            <a:r>
              <a:rPr lang="en-US" dirty="0"/>
              <a:t> in that interval, and the graph of </a:t>
            </a:r>
            <a:r>
              <a:rPr lang="en-US" i="1" dirty="0"/>
              <a:t>y</a:t>
            </a:r>
            <a:r>
              <a:rPr lang="en-US" dirty="0"/>
              <a:t> is concave down for that interval.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pic>
        <p:nvPicPr>
          <p:cNvPr id="169986" name="Picture 2"/>
          <p:cNvPicPr>
            <a:picLocks noChangeAspect="1" noChangeArrowheads="1"/>
          </p:cNvPicPr>
          <p:nvPr/>
        </p:nvPicPr>
        <p:blipFill>
          <a:blip r:embed="rId2"/>
          <a:srcRect l="3617"/>
          <a:stretch>
            <a:fillRect/>
          </a:stretch>
        </p:blipFill>
        <p:spPr bwMode="auto">
          <a:xfrm>
            <a:off x="457200" y="1284111"/>
            <a:ext cx="8229600" cy="4572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sp>
        <p:nvSpPr>
          <p:cNvPr id="5" name="Content Placeholder 4"/>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i="1" dirty="0"/>
              <a:t>f</a:t>
            </a:r>
            <a:r>
              <a:rPr lang="en-US" dirty="0"/>
              <a:t> is </a:t>
            </a:r>
            <a:r>
              <a:rPr lang="en-US" dirty="0">
                <a:solidFill>
                  <a:srgbClr val="FF0000"/>
                </a:solidFill>
              </a:rPr>
              <a:t>concave upward </a:t>
            </a:r>
            <a:r>
              <a:rPr lang="en-US" dirty="0"/>
              <a:t>on intervals </a:t>
            </a:r>
            <a:r>
              <a:rPr lang="en-US" dirty="0">
                <a:solidFill>
                  <a:srgbClr val="FF0000"/>
                </a:solidFill>
              </a:rPr>
              <a:t>(−</a:t>
            </a:r>
            <a:r>
              <a:rPr lang="en-US" dirty="0">
                <a:solidFill>
                  <a:srgbClr val="FF0000"/>
                </a:solidFill>
                <a:latin typeface="Symbol" pitchFamily="18" charset="2"/>
                <a:sym typeface="Symbol"/>
              </a:rPr>
              <a:t></a:t>
            </a:r>
            <a:r>
              <a:rPr lang="en-US" dirty="0">
                <a:solidFill>
                  <a:srgbClr val="FF0000"/>
                </a:solidFill>
              </a:rPr>
              <a:t>, 0) </a:t>
            </a:r>
            <a:r>
              <a:rPr lang="en-US" dirty="0"/>
              <a:t>and</a:t>
            </a:r>
            <a:r>
              <a:rPr lang="en-US" dirty="0">
                <a:solidFill>
                  <a:srgbClr val="FF0000"/>
                </a:solidFill>
              </a:rPr>
              <a:t> (2, +</a:t>
            </a:r>
            <a:r>
              <a:rPr lang="en-US" dirty="0">
                <a:solidFill>
                  <a:srgbClr val="FF0000"/>
                </a:solidFill>
                <a:latin typeface="Symbol" pitchFamily="18" charset="2"/>
                <a:sym typeface="Symbol"/>
              </a:rPr>
              <a:t></a:t>
            </a:r>
            <a:r>
              <a:rPr lang="en-US" dirty="0">
                <a:solidFill>
                  <a:srgbClr val="FF0000"/>
                </a:solidFill>
              </a:rPr>
              <a:t>)</a:t>
            </a:r>
            <a:r>
              <a:rPr lang="en-US" dirty="0"/>
              <a:t>.</a:t>
            </a:r>
          </a:p>
          <a:p>
            <a:r>
              <a:rPr lang="en-US" i="1" dirty="0"/>
              <a:t>f</a:t>
            </a:r>
            <a:r>
              <a:rPr lang="en-US" dirty="0"/>
              <a:t> is </a:t>
            </a:r>
            <a:r>
              <a:rPr lang="en-US" dirty="0">
                <a:solidFill>
                  <a:srgbClr val="FF0000"/>
                </a:solidFill>
              </a:rPr>
              <a:t>concave downward</a:t>
            </a:r>
            <a:r>
              <a:rPr lang="en-US" dirty="0"/>
              <a:t> on interval </a:t>
            </a:r>
            <a:r>
              <a:rPr lang="en-US" dirty="0">
                <a:solidFill>
                  <a:srgbClr val="FF0000"/>
                </a:solidFill>
              </a:rPr>
              <a:t>(0, 2)</a:t>
            </a:r>
            <a:r>
              <a:rPr lang="en-US" dirty="0"/>
              <a:t>.</a:t>
            </a:r>
          </a:p>
          <a:p>
            <a:endParaRPr lang="en-US" dirty="0"/>
          </a:p>
        </p:txBody>
      </p:sp>
      <p:pic>
        <p:nvPicPr>
          <p:cNvPr id="171010" name="Picture 2"/>
          <p:cNvPicPr>
            <a:picLocks noChangeAspect="1" noChangeArrowheads="1"/>
          </p:cNvPicPr>
          <p:nvPr/>
        </p:nvPicPr>
        <p:blipFill>
          <a:blip r:embed="rId2"/>
          <a:srcRect/>
          <a:stretch>
            <a:fillRect/>
          </a:stretch>
        </p:blipFill>
        <p:spPr bwMode="auto">
          <a:xfrm>
            <a:off x="838200" y="1261533"/>
            <a:ext cx="7467600" cy="31051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pic>
        <p:nvPicPr>
          <p:cNvPr id="172034" name="Picture 2"/>
          <p:cNvPicPr>
            <a:picLocks noChangeAspect="1" noChangeArrowheads="1"/>
          </p:cNvPicPr>
          <p:nvPr/>
        </p:nvPicPr>
        <p:blipFill>
          <a:blip r:embed="rId2"/>
          <a:srcRect/>
          <a:stretch>
            <a:fillRect/>
          </a:stretch>
        </p:blipFill>
        <p:spPr bwMode="auto">
          <a:xfrm>
            <a:off x="2423160" y="1524000"/>
            <a:ext cx="4297680" cy="40728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sp>
        <p:nvSpPr>
          <p:cNvPr id="3" name="Content Placeholder 2"/>
          <p:cNvSpPr>
            <a:spLocks noGrp="1"/>
          </p:cNvSpPr>
          <p:nvPr>
            <p:ph idx="1"/>
          </p:nvPr>
        </p:nvSpPr>
        <p:spPr>
          <a:xfrm>
            <a:off x="457200" y="1280160"/>
            <a:ext cx="8321040" cy="4666919"/>
          </a:xfrm>
        </p:spPr>
        <p:txBody>
          <a:bodyPr>
            <a:spAutoFit/>
          </a:bodyPr>
          <a:lstStyle/>
          <a:p>
            <a:pPr marL="457200" indent="-457200">
              <a:lnSpc>
                <a:spcPts val="3500"/>
              </a:lnSpc>
            </a:pPr>
            <a:r>
              <a:rPr lang="en-US" dirty="0"/>
              <a:t> </a:t>
            </a:r>
            <a:r>
              <a:rPr lang="en-US" b="1" dirty="0"/>
              <a:t>b.	</a:t>
            </a:r>
            <a:r>
              <a:rPr lang="en-US" dirty="0"/>
              <a:t>In making a rough sketch of a function using concavity, one wishes to calculate as few (</a:t>
            </a:r>
            <a:r>
              <a:rPr lang="en-US" i="1" dirty="0"/>
              <a:t>x</a:t>
            </a:r>
            <a:r>
              <a:rPr lang="en-US" dirty="0"/>
              <a:t>, </a:t>
            </a:r>
            <a:r>
              <a:rPr lang="en-US" i="1" dirty="0"/>
              <a:t>y</a:t>
            </a:r>
            <a:r>
              <a:rPr lang="en-US" dirty="0"/>
              <a:t>) points as possible. However, the </a:t>
            </a:r>
            <a:r>
              <a:rPr lang="en-US" i="1" dirty="0"/>
              <a:t>y</a:t>
            </a:r>
            <a:r>
              <a:rPr lang="en-US" dirty="0"/>
              <a:t>-intercept, (0, </a:t>
            </a:r>
            <a:r>
              <a:rPr lang="en-US" i="1" dirty="0"/>
              <a:t>f</a:t>
            </a:r>
            <a:r>
              <a:rPr lang="en-US" dirty="0"/>
              <a:t>(0)), is usually easy to calculate at a glance (without a calculator). Here </a:t>
            </a:r>
            <a:r>
              <a:rPr lang="en-US" i="1" dirty="0">
                <a:solidFill>
                  <a:srgbClr val="000099"/>
                </a:solidFill>
              </a:rPr>
              <a:t>f</a:t>
            </a:r>
            <a:r>
              <a:rPr lang="en-US" dirty="0">
                <a:solidFill>
                  <a:srgbClr val="000099"/>
                </a:solidFill>
              </a:rPr>
              <a:t> (0) = 0</a:t>
            </a:r>
            <a:r>
              <a:rPr lang="en-US" dirty="0"/>
              <a:t>, so the origin is a point on the graph. Also, at </a:t>
            </a:r>
            <a:r>
              <a:rPr lang="en-US" i="1" dirty="0"/>
              <a:t>x</a:t>
            </a:r>
            <a:r>
              <a:rPr lang="en-US" dirty="0"/>
              <a:t> = 0, the graph changes concavity from concave up to concave down. Near the origin, the graph of </a:t>
            </a:r>
            <a:r>
              <a:rPr lang="en-US" i="1" dirty="0"/>
              <a:t>f</a:t>
            </a:r>
            <a:r>
              <a:rPr lang="en-US" dirty="0"/>
              <a:t>(</a:t>
            </a:r>
            <a:r>
              <a:rPr lang="en-US" i="1" dirty="0"/>
              <a:t>x</a:t>
            </a:r>
            <a:r>
              <a:rPr lang="en-US" dirty="0"/>
              <a:t>) must look like the sketch provided. We have calculated </a:t>
            </a:r>
            <a:r>
              <a:rPr lang="en-US" i="1" dirty="0">
                <a:solidFill>
                  <a:srgbClr val="000099"/>
                </a:solidFill>
              </a:rPr>
              <a:t>f </a:t>
            </a:r>
            <a:r>
              <a:rPr lang="en-US" dirty="0">
                <a:solidFill>
                  <a:srgbClr val="000099"/>
                </a:solidFill>
              </a:rPr>
              <a:t>(2) = −16</a:t>
            </a:r>
            <a:r>
              <a:rPr lang="en-US" dirty="0"/>
              <a:t>, where the concavity changes from down to up.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sp>
        <p:nvSpPr>
          <p:cNvPr id="3" name="Content Placeholder 2"/>
          <p:cNvSpPr>
            <a:spLocks noGrp="1"/>
          </p:cNvSpPr>
          <p:nvPr>
            <p:ph idx="1"/>
          </p:nvPr>
        </p:nvSpPr>
        <p:spPr/>
        <p:txBody>
          <a:bodyPr/>
          <a:lstStyle/>
          <a:p>
            <a:pPr>
              <a:lnSpc>
                <a:spcPts val="3600"/>
              </a:lnSpc>
            </a:pPr>
            <a:r>
              <a:rPr lang="en-US" dirty="0"/>
              <a:t>From the form of the polynomial </a:t>
            </a:r>
            <a:r>
              <a:rPr lang="en-US" i="1" dirty="0">
                <a:solidFill>
                  <a:srgbClr val="000099"/>
                </a:solidFill>
              </a:rPr>
              <a:t>f</a:t>
            </a:r>
            <a:r>
              <a:rPr lang="en-US" dirty="0">
                <a:solidFill>
                  <a:srgbClr val="000099"/>
                </a:solidFill>
              </a:rPr>
              <a:t> (</a:t>
            </a:r>
            <a:r>
              <a:rPr lang="en-US" i="1" dirty="0">
                <a:solidFill>
                  <a:srgbClr val="000099"/>
                </a:solidFill>
              </a:rPr>
              <a:t>x</a:t>
            </a:r>
            <a:r>
              <a:rPr lang="en-US" dirty="0">
                <a:solidFill>
                  <a:srgbClr val="000099"/>
                </a:solidFill>
              </a:rPr>
              <a:t>) = </a:t>
            </a:r>
            <a:r>
              <a:rPr lang="en-US" i="1" dirty="0">
                <a:solidFill>
                  <a:srgbClr val="000099"/>
                </a:solidFill>
              </a:rPr>
              <a:t>x</a:t>
            </a:r>
            <a:r>
              <a:rPr lang="en-US" baseline="30000" dirty="0">
                <a:solidFill>
                  <a:srgbClr val="000099"/>
                </a:solidFill>
              </a:rPr>
              <a:t>4</a:t>
            </a:r>
            <a:r>
              <a:rPr lang="en-US" dirty="0">
                <a:solidFill>
                  <a:srgbClr val="000099"/>
                </a:solidFill>
              </a:rPr>
              <a:t> − 4</a:t>
            </a:r>
            <a:r>
              <a:rPr lang="en-US" i="1" dirty="0">
                <a:solidFill>
                  <a:srgbClr val="000099"/>
                </a:solidFill>
              </a:rPr>
              <a:t>x</a:t>
            </a:r>
            <a:r>
              <a:rPr lang="en-US" baseline="30000" dirty="0">
                <a:solidFill>
                  <a:srgbClr val="000099"/>
                </a:solidFill>
              </a:rPr>
              <a:t>3</a:t>
            </a:r>
            <a:r>
              <a:rPr lang="en-US" dirty="0"/>
              <a:t>, we can say that eventually all the </a:t>
            </a:r>
            <a:r>
              <a:rPr lang="en-US" i="1" dirty="0"/>
              <a:t>y</a:t>
            </a:r>
            <a:r>
              <a:rPr lang="en-US" dirty="0"/>
              <a:t>-values are positive (since the term of largest degree is positive). This means that there is a global minimum to the right of </a:t>
            </a:r>
            <a:r>
              <a:rPr lang="en-US" dirty="0">
                <a:solidFill>
                  <a:srgbClr val="000099"/>
                </a:solidFill>
              </a:rPr>
              <a:t>(2, −16)</a:t>
            </a:r>
            <a:r>
              <a:rPr lang="en-US" dirty="0"/>
              <a:t>; after this point, </a:t>
            </a:r>
            <a:r>
              <a:rPr lang="en-US" i="1" dirty="0"/>
              <a:t>y</a:t>
            </a:r>
            <a:r>
              <a:rPr lang="en-US" dirty="0"/>
              <a:t> increases without further concavity changes. The </a:t>
            </a:r>
            <a:r>
              <a:rPr lang="en-US" i="1" dirty="0"/>
              <a:t>x</a:t>
            </a:r>
            <a:r>
              <a:rPr lang="en-US" dirty="0"/>
              <a:t>-intercept to the right of </a:t>
            </a:r>
            <a:r>
              <a:rPr lang="en-US" dirty="0">
                <a:solidFill>
                  <a:srgbClr val="000099"/>
                </a:solidFill>
              </a:rPr>
              <a:t>(2, −16)</a:t>
            </a:r>
            <a:r>
              <a:rPr lang="en-US" dirty="0"/>
              <a:t> is easily found since there is no constant term for </a:t>
            </a:r>
            <a:r>
              <a:rPr lang="en-US" i="1" dirty="0"/>
              <a:t>y</a:t>
            </a:r>
            <a:r>
              <a:rPr lang="en-US" dirty="0"/>
              <a:t>. </a:t>
            </a:r>
          </a:p>
          <a:p>
            <a:pPr>
              <a:lnSpc>
                <a:spcPts val="3600"/>
              </a:lnSpc>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Derivatives</a:t>
            </a:r>
          </a:p>
        </p:txBody>
      </p:sp>
      <p:sp>
        <p:nvSpPr>
          <p:cNvPr id="3" name="Content Placeholder 2"/>
          <p:cNvSpPr>
            <a:spLocks noGrp="1"/>
          </p:cNvSpPr>
          <p:nvPr>
            <p:ph idx="1"/>
          </p:nvPr>
        </p:nvSpPr>
        <p:spPr>
          <a:xfrm>
            <a:off x="457200" y="1280160"/>
            <a:ext cx="8229600" cy="2529840"/>
          </a:xfrm>
          <a:solidFill>
            <a:srgbClr val="FFFFCC"/>
          </a:solidFill>
          <a:ln w="28575">
            <a:solidFill>
              <a:srgbClr val="000000"/>
            </a:solidFill>
          </a:ln>
        </p:spPr>
        <p:txBody>
          <a:bodyPr wrap="square">
            <a:spAutoFit/>
          </a:bodyPr>
          <a:lstStyle/>
          <a:p>
            <a:pPr algn="ctr"/>
            <a:r>
              <a:rPr lang="en-US" b="1" dirty="0">
                <a:solidFill>
                  <a:srgbClr val="000000"/>
                </a:solidFill>
              </a:rPr>
              <a:t>Notation for the Second Derivative</a:t>
            </a:r>
          </a:p>
          <a:p>
            <a:r>
              <a:rPr lang="en-US" dirty="0">
                <a:solidFill>
                  <a:srgbClr val="000000"/>
                </a:solidFill>
              </a:rPr>
              <a:t>The second derivative of the function </a:t>
            </a:r>
            <a:r>
              <a:rPr lang="en-US" i="1" dirty="0">
                <a:solidFill>
                  <a:srgbClr val="C00000"/>
                </a:solidFill>
              </a:rPr>
              <a:t>y</a:t>
            </a:r>
            <a:r>
              <a:rPr lang="en-US" dirty="0">
                <a:solidFill>
                  <a:srgbClr val="C00000"/>
                </a:solidFill>
              </a:rPr>
              <a:t> = </a:t>
            </a:r>
            <a:r>
              <a:rPr lang="en-US" i="1" dirty="0">
                <a:solidFill>
                  <a:srgbClr val="C00000"/>
                </a:solidFill>
              </a:rPr>
              <a:t>f</a:t>
            </a:r>
            <a:r>
              <a:rPr lang="en-US" dirty="0">
                <a:solidFill>
                  <a:srgbClr val="C00000"/>
                </a:solidFill>
              </a:rPr>
              <a:t>(</a:t>
            </a:r>
            <a:r>
              <a:rPr lang="en-US" i="1" dirty="0">
                <a:solidFill>
                  <a:srgbClr val="C00000"/>
                </a:solidFill>
              </a:rPr>
              <a:t>x</a:t>
            </a:r>
            <a:r>
              <a:rPr lang="en-US" dirty="0">
                <a:solidFill>
                  <a:srgbClr val="C00000"/>
                </a:solidFill>
              </a:rPr>
              <a:t>) </a:t>
            </a:r>
            <a:r>
              <a:rPr lang="en-US" dirty="0">
                <a:solidFill>
                  <a:srgbClr val="000000"/>
                </a:solidFill>
              </a:rPr>
              <a:t>can be denoted by any of the following symbols:</a:t>
            </a:r>
          </a:p>
          <a:p>
            <a:endParaRPr lang="en-US" i="1" dirty="0">
              <a:solidFill>
                <a:srgbClr val="000000"/>
              </a:solidFill>
            </a:endParaRPr>
          </a:p>
          <a:p>
            <a:endParaRPr lang="en-US" dirty="0">
              <a:solidFill>
                <a:srgbClr val="000000"/>
              </a:solidFill>
            </a:endParaRPr>
          </a:p>
        </p:txBody>
      </p:sp>
      <p:graphicFrame>
        <p:nvGraphicFramePr>
          <p:cNvPr id="146433" name="Object 1"/>
          <p:cNvGraphicFramePr>
            <a:graphicFrameLocks noChangeAspect="1"/>
          </p:cNvGraphicFramePr>
          <p:nvPr>
            <p:extLst>
              <p:ext uri="{D42A27DB-BD31-4B8C-83A1-F6EECF244321}">
                <p14:modId xmlns:p14="http://schemas.microsoft.com/office/powerpoint/2010/main" val="3758189056"/>
              </p:ext>
            </p:extLst>
          </p:nvPr>
        </p:nvGraphicFramePr>
        <p:xfrm>
          <a:off x="1708150" y="2827866"/>
          <a:ext cx="5727700" cy="889000"/>
        </p:xfrm>
        <a:graphic>
          <a:graphicData uri="http://schemas.openxmlformats.org/presentationml/2006/ole">
            <mc:AlternateContent xmlns:mc="http://schemas.openxmlformats.org/markup-compatibility/2006">
              <mc:Choice xmlns:v="urn:schemas-microsoft-com:vml" Requires="v">
                <p:oleObj name="Equation" r:id="rId2" imgW="5727600" imgH="888840" progId="Equation.DSMT4">
                  <p:embed/>
                </p:oleObj>
              </mc:Choice>
              <mc:Fallback>
                <p:oleObj name="Equation" r:id="rId2" imgW="5727600" imgH="888840" progId="Equation.DSMT4">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50" y="2827866"/>
                        <a:ext cx="5727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Sketching a Curve Using Concavity (cont.)</a:t>
            </a:r>
          </a:p>
        </p:txBody>
      </p:sp>
      <p:sp>
        <p:nvSpPr>
          <p:cNvPr id="3" name="Content Placeholder 2"/>
          <p:cNvSpPr>
            <a:spLocks noGrp="1"/>
          </p:cNvSpPr>
          <p:nvPr>
            <p:ph idx="1"/>
          </p:nvPr>
        </p:nvSpPr>
        <p:spPr/>
        <p:txBody>
          <a:bodyPr/>
          <a:lstStyle/>
          <a:p>
            <a:r>
              <a:rPr lang="en-US" dirty="0"/>
              <a:t>We set </a:t>
            </a:r>
            <a:r>
              <a:rPr lang="en-US" i="1" dirty="0">
                <a:solidFill>
                  <a:srgbClr val="000099"/>
                </a:solidFill>
              </a:rPr>
              <a:t>f</a:t>
            </a:r>
            <a:r>
              <a:rPr lang="en-US" dirty="0">
                <a:solidFill>
                  <a:srgbClr val="000099"/>
                </a:solidFill>
              </a:rPr>
              <a:t> (</a:t>
            </a:r>
            <a:r>
              <a:rPr lang="en-US" i="1" dirty="0">
                <a:solidFill>
                  <a:srgbClr val="000099"/>
                </a:solidFill>
              </a:rPr>
              <a:t>x</a:t>
            </a:r>
            <a:r>
              <a:rPr lang="en-US" dirty="0">
                <a:solidFill>
                  <a:srgbClr val="000099"/>
                </a:solidFill>
              </a:rPr>
              <a:t>) = 0</a:t>
            </a:r>
            <a:r>
              <a:rPr lang="en-US" dirty="0"/>
              <a:t> and solve by factoring.</a:t>
            </a:r>
          </a:p>
          <a:p>
            <a:endParaRPr lang="en-US" dirty="0"/>
          </a:p>
          <a:p>
            <a:endParaRPr lang="en-US" dirty="0"/>
          </a:p>
          <a:p>
            <a:endParaRPr lang="en-US" dirty="0"/>
          </a:p>
          <a:p>
            <a:endParaRPr lang="en-US" dirty="0"/>
          </a:p>
          <a:p>
            <a:r>
              <a:rPr lang="en-US" dirty="0"/>
              <a:t>So </a:t>
            </a:r>
            <a:r>
              <a:rPr lang="en-US" dirty="0">
                <a:solidFill>
                  <a:srgbClr val="FF0000"/>
                </a:solidFill>
              </a:rPr>
              <a:t>(4, 0)</a:t>
            </a:r>
            <a:r>
              <a:rPr lang="en-US" dirty="0"/>
              <a:t> is a convenient reference point. We have calculated only three (</a:t>
            </a:r>
            <a:r>
              <a:rPr lang="en-US" i="1" dirty="0"/>
              <a:t>x</a:t>
            </a:r>
            <a:r>
              <a:rPr lang="en-US" dirty="0"/>
              <a:t>, </a:t>
            </a:r>
            <a:r>
              <a:rPr lang="en-US" i="1" dirty="0"/>
              <a:t>y</a:t>
            </a:r>
            <a:r>
              <a:rPr lang="en-US" dirty="0"/>
              <a:t>) values.</a:t>
            </a:r>
          </a:p>
          <a:p>
            <a:endParaRPr lang="en-US" dirty="0"/>
          </a:p>
        </p:txBody>
      </p:sp>
      <p:graphicFrame>
        <p:nvGraphicFramePr>
          <p:cNvPr id="14339" name="Object 3"/>
          <p:cNvGraphicFramePr>
            <a:graphicFrameLocks noChangeAspect="1"/>
          </p:cNvGraphicFramePr>
          <p:nvPr/>
        </p:nvGraphicFramePr>
        <p:xfrm>
          <a:off x="3794478" y="1992489"/>
          <a:ext cx="1714500" cy="381000"/>
        </p:xfrm>
        <a:graphic>
          <a:graphicData uri="http://schemas.openxmlformats.org/presentationml/2006/ole">
            <mc:AlternateContent xmlns:mc="http://schemas.openxmlformats.org/markup-compatibility/2006">
              <mc:Choice xmlns:v="urn:schemas-microsoft-com:vml" Requires="v">
                <p:oleObj name="Equation" r:id="rId3" imgW="1714320" imgH="380880" progId="Equation.DSMT4">
                  <p:embed/>
                </p:oleObj>
              </mc:Choice>
              <mc:Fallback>
                <p:oleObj name="Equation" r:id="rId3" imgW="1714320" imgH="380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478" y="1992489"/>
                        <a:ext cx="1714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3642078" y="2568222"/>
          <a:ext cx="1866900" cy="482600"/>
        </p:xfrm>
        <a:graphic>
          <a:graphicData uri="http://schemas.openxmlformats.org/presentationml/2006/ole">
            <mc:AlternateContent xmlns:mc="http://schemas.openxmlformats.org/markup-compatibility/2006">
              <mc:Choice xmlns:v="urn:schemas-microsoft-com:vml" Requires="v">
                <p:oleObj name="Equation" r:id="rId5" imgW="1866600" imgH="482400" progId="Equation.DSMT4">
                  <p:embed/>
                </p:oleObj>
              </mc:Choice>
              <mc:Fallback>
                <p:oleObj name="Equation" r:id="rId5" imgW="1866600" imgH="482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2078" y="2568222"/>
                        <a:ext cx="1866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3807178" y="3193344"/>
          <a:ext cx="1701800" cy="381000"/>
        </p:xfrm>
        <a:graphic>
          <a:graphicData uri="http://schemas.openxmlformats.org/presentationml/2006/ole">
            <mc:AlternateContent xmlns:mc="http://schemas.openxmlformats.org/markup-compatibility/2006">
              <mc:Choice xmlns:v="urn:schemas-microsoft-com:vml" Requires="v">
                <p:oleObj name="Equation" r:id="rId7" imgW="1701720" imgH="380880" progId="Equation.DSMT4">
                  <p:embed/>
                </p:oleObj>
              </mc:Choice>
              <mc:Fallback>
                <p:oleObj name="Equation" r:id="rId7" imgW="170172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7178" y="3193344"/>
                        <a:ext cx="170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Inflection </a:t>
            </a:r>
          </a:p>
        </p:txBody>
      </p:sp>
      <p:sp>
        <p:nvSpPr>
          <p:cNvPr id="3" name="Content Placeholder 2"/>
          <p:cNvSpPr>
            <a:spLocks noGrp="1"/>
          </p:cNvSpPr>
          <p:nvPr>
            <p:ph idx="1"/>
          </p:nvPr>
        </p:nvSpPr>
        <p:spPr>
          <a:xfrm>
            <a:off x="457200" y="1280160"/>
            <a:ext cx="8229600" cy="2148840"/>
          </a:xfrm>
          <a:solidFill>
            <a:srgbClr val="FFFFCC"/>
          </a:solidFill>
          <a:ln w="28575">
            <a:solidFill>
              <a:srgbClr val="000000"/>
            </a:solidFill>
          </a:ln>
        </p:spPr>
        <p:txBody>
          <a:bodyPr>
            <a:normAutofit lnSpcReduction="10000"/>
          </a:bodyPr>
          <a:lstStyle/>
          <a:p>
            <a:pPr algn="ctr"/>
            <a:r>
              <a:rPr lang="en-US" b="1" dirty="0">
                <a:solidFill>
                  <a:srgbClr val="000000"/>
                </a:solidFill>
              </a:rPr>
              <a:t>Point of Inflection </a:t>
            </a:r>
          </a:p>
          <a:p>
            <a:r>
              <a:rPr lang="en-US" dirty="0">
                <a:solidFill>
                  <a:srgbClr val="000000"/>
                </a:solidFill>
              </a:rPr>
              <a:t>If the graph of a continuous function has a tangent line at a point (possibly a vertical line) and the graph changes concavity at that point, then the point is called a </a:t>
            </a:r>
            <a:r>
              <a:rPr lang="en-US" b="1" dirty="0">
                <a:solidFill>
                  <a:srgbClr val="C00000"/>
                </a:solidFill>
              </a:rPr>
              <a:t>point of inflection</a:t>
            </a:r>
            <a:r>
              <a:rPr lang="en-US" dirty="0">
                <a:solidFill>
                  <a:srgbClr val="000000"/>
                </a:solidFill>
              </a:rPr>
              <a:t>.</a:t>
            </a:r>
            <a:r>
              <a:rPr lang="en-US" b="1" dirty="0">
                <a:solidFill>
                  <a:srgbClr val="000000"/>
                </a:solidFill>
              </a:rPr>
              <a:t> </a:t>
            </a:r>
            <a:endParaRPr lang="en-US" dirty="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Inflection </a:t>
            </a:r>
          </a:p>
        </p:txBody>
      </p:sp>
      <p:sp>
        <p:nvSpPr>
          <p:cNvPr id="3" name="Content Placeholder 2"/>
          <p:cNvSpPr>
            <a:spLocks noGrp="1"/>
          </p:cNvSpPr>
          <p:nvPr>
            <p:ph idx="1"/>
          </p:nvPr>
        </p:nvSpPr>
        <p:spPr>
          <a:xfrm>
            <a:off x="457200" y="1280160"/>
            <a:ext cx="8229600" cy="4056495"/>
          </a:xfrm>
          <a:noFill/>
          <a:ln w="28575">
            <a:solidFill>
              <a:srgbClr val="FF0000"/>
            </a:solidFill>
          </a:ln>
        </p:spPr>
        <p:txBody>
          <a:bodyPr>
            <a:spAutoFit/>
          </a:bodyPr>
          <a:lstStyle/>
          <a:p>
            <a:pPr algn="ctr"/>
            <a:r>
              <a:rPr lang="en-US" b="1" dirty="0">
                <a:solidFill>
                  <a:srgbClr val="000000"/>
                </a:solidFill>
              </a:rPr>
              <a:t>NOTES</a:t>
            </a:r>
          </a:p>
          <a:p>
            <a:r>
              <a:rPr lang="en-US" b="1" dirty="0">
                <a:solidFill>
                  <a:srgbClr val="C00000"/>
                </a:solidFill>
              </a:rPr>
              <a:t>Hypercritical values</a:t>
            </a:r>
            <a:r>
              <a:rPr lang="en-US" b="1" dirty="0">
                <a:solidFill>
                  <a:srgbClr val="000000"/>
                </a:solidFill>
              </a:rPr>
              <a:t> </a:t>
            </a:r>
            <a:r>
              <a:rPr lang="en-US" dirty="0">
                <a:solidFill>
                  <a:srgbClr val="000000"/>
                </a:solidFill>
              </a:rPr>
              <a:t>of </a:t>
            </a:r>
            <a:r>
              <a:rPr lang="en-US" i="1" dirty="0">
                <a:solidFill>
                  <a:srgbClr val="000000"/>
                </a:solidFill>
              </a:rPr>
              <a:t>x</a:t>
            </a:r>
            <a:r>
              <a:rPr lang="en-US" dirty="0">
                <a:solidFill>
                  <a:srgbClr val="000000"/>
                </a:solidFill>
              </a:rPr>
              <a:t> are those values </a:t>
            </a:r>
            <a:r>
              <a:rPr lang="en-US" i="1" dirty="0">
                <a:solidFill>
                  <a:srgbClr val="000000"/>
                </a:solidFill>
              </a:rPr>
              <a:t>x</a:t>
            </a:r>
            <a:r>
              <a:rPr lang="en-US" dirty="0">
                <a:solidFill>
                  <a:srgbClr val="000000"/>
                </a:solidFill>
              </a:rPr>
              <a:t> = </a:t>
            </a:r>
            <a:r>
              <a:rPr lang="en-US" i="1" dirty="0">
                <a:solidFill>
                  <a:srgbClr val="000000"/>
                </a:solidFill>
              </a:rPr>
              <a:t>c</a:t>
            </a:r>
            <a:r>
              <a:rPr lang="en-US" dirty="0">
                <a:solidFill>
                  <a:srgbClr val="000000"/>
                </a:solidFill>
              </a:rPr>
              <a:t> in the domain of </a:t>
            </a:r>
            <a:r>
              <a:rPr lang="en-US" i="1" dirty="0">
                <a:solidFill>
                  <a:srgbClr val="000000"/>
                </a:solidFill>
              </a:rPr>
              <a:t>f</a:t>
            </a:r>
            <a:r>
              <a:rPr lang="en-US" dirty="0">
                <a:solidFill>
                  <a:srgbClr val="000000"/>
                </a:solidFill>
              </a:rPr>
              <a:t> where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 0 or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does not exist. As we will see, points of inflection occur only at hypercritical values. It turns out, however, that hypercritical values do not guarantee points of inflection. Remember that at a point of inflection, the function must change concavity from up to down, or vice versa.</a:t>
            </a:r>
            <a:r>
              <a:rPr lang="en-US" b="1" i="1" dirty="0">
                <a:solidFill>
                  <a:srgbClr val="000000"/>
                </a:solidFill>
              </a:rPr>
              <a:t> </a:t>
            </a:r>
            <a:endParaRPr lang="en-US"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Inflection </a:t>
            </a:r>
          </a:p>
        </p:txBody>
      </p:sp>
      <p:sp>
        <p:nvSpPr>
          <p:cNvPr id="3" name="Content Placeholder 2"/>
          <p:cNvSpPr>
            <a:spLocks noGrp="1"/>
          </p:cNvSpPr>
          <p:nvPr>
            <p:ph idx="1"/>
          </p:nvPr>
        </p:nvSpPr>
        <p:spPr>
          <a:xfrm>
            <a:off x="457200" y="1280160"/>
            <a:ext cx="8229600" cy="3672840"/>
          </a:xfrm>
          <a:solidFill>
            <a:srgbClr val="FFFFCC"/>
          </a:solidFill>
          <a:ln w="28575">
            <a:solidFill>
              <a:srgbClr val="000000"/>
            </a:solidFill>
          </a:ln>
        </p:spPr>
        <p:txBody>
          <a:bodyPr/>
          <a:lstStyle/>
          <a:p>
            <a:pPr algn="ctr"/>
            <a:r>
              <a:rPr lang="en-US" b="1" dirty="0">
                <a:solidFill>
                  <a:srgbClr val="000000"/>
                </a:solidFill>
              </a:rPr>
              <a:t>To Determine Points of Inflection</a:t>
            </a:r>
          </a:p>
          <a:p>
            <a:r>
              <a:rPr lang="en-US" dirty="0">
                <a:solidFill>
                  <a:srgbClr val="000000"/>
                </a:solidFill>
              </a:rPr>
              <a:t>Suppose that </a:t>
            </a:r>
            <a:r>
              <a:rPr lang="en-US" i="1" dirty="0">
                <a:solidFill>
                  <a:srgbClr val="000000"/>
                </a:solidFill>
              </a:rPr>
              <a:t>f</a:t>
            </a:r>
            <a:r>
              <a:rPr lang="en-US" dirty="0">
                <a:solidFill>
                  <a:srgbClr val="000000"/>
                </a:solidFill>
              </a:rPr>
              <a:t> is a continuous function</a:t>
            </a:r>
            <a:r>
              <a:rPr lang="en-US" i="1" dirty="0">
                <a:solidFill>
                  <a:srgbClr val="000000"/>
                </a:solidFill>
              </a:rPr>
              <a:t>.</a:t>
            </a:r>
          </a:p>
          <a:p>
            <a:pPr marL="457200" indent="-457200"/>
            <a:r>
              <a:rPr lang="en-US" b="1" dirty="0">
                <a:solidFill>
                  <a:srgbClr val="000000"/>
                </a:solidFill>
              </a:rPr>
              <a:t>1.</a:t>
            </a:r>
            <a:r>
              <a:rPr lang="en-US" dirty="0">
                <a:solidFill>
                  <a:srgbClr val="000000"/>
                </a:solidFill>
              </a:rPr>
              <a:t>	Find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a:t>
            </a:r>
          </a:p>
          <a:p>
            <a:pPr marL="457200" indent="-457200">
              <a:spcBef>
                <a:spcPts val="1200"/>
              </a:spcBef>
            </a:pPr>
            <a:r>
              <a:rPr lang="en-US" b="1" dirty="0">
                <a:solidFill>
                  <a:srgbClr val="000000"/>
                </a:solidFill>
              </a:rPr>
              <a:t>2.</a:t>
            </a:r>
            <a:r>
              <a:rPr lang="en-US" dirty="0">
                <a:solidFill>
                  <a:srgbClr val="000000"/>
                </a:solidFill>
              </a:rPr>
              <a:t>	Find the hypercritical values of </a:t>
            </a:r>
            <a:r>
              <a:rPr lang="en-US" i="1" dirty="0">
                <a:solidFill>
                  <a:srgbClr val="000000"/>
                </a:solidFill>
              </a:rPr>
              <a:t>x</a:t>
            </a:r>
            <a:r>
              <a:rPr lang="en-US" dirty="0">
                <a:solidFill>
                  <a:srgbClr val="000000"/>
                </a:solidFill>
              </a:rPr>
              <a:t>. That is, find the values </a:t>
            </a:r>
            <a:r>
              <a:rPr lang="en-US" i="1" dirty="0">
                <a:solidFill>
                  <a:srgbClr val="000000"/>
                </a:solidFill>
              </a:rPr>
              <a:t>x</a:t>
            </a:r>
            <a:r>
              <a:rPr lang="en-US" dirty="0">
                <a:solidFill>
                  <a:srgbClr val="000000"/>
                </a:solidFill>
              </a:rPr>
              <a:t> = </a:t>
            </a:r>
            <a:r>
              <a:rPr lang="en-US" i="1" dirty="0">
                <a:solidFill>
                  <a:srgbClr val="000000"/>
                </a:solidFill>
              </a:rPr>
              <a:t>c</a:t>
            </a:r>
            <a:r>
              <a:rPr lang="en-US" dirty="0">
                <a:solidFill>
                  <a:srgbClr val="000000"/>
                </a:solidFill>
              </a:rPr>
              <a:t> where</a:t>
            </a:r>
          </a:p>
          <a:p>
            <a:pPr marL="457200" indent="-457200">
              <a:tabLst>
                <a:tab pos="914400" algn="l"/>
              </a:tabLst>
            </a:pPr>
            <a:r>
              <a:rPr lang="en-US" dirty="0">
                <a:solidFill>
                  <a:srgbClr val="000000"/>
                </a:solidFill>
              </a:rPr>
              <a:t>	</a:t>
            </a:r>
            <a:r>
              <a:rPr lang="en-US" b="1" dirty="0">
                <a:solidFill>
                  <a:srgbClr val="000000"/>
                </a:solidFill>
              </a:rPr>
              <a:t>a.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 0, or</a:t>
            </a:r>
          </a:p>
          <a:p>
            <a:pPr marL="457200" indent="-457200">
              <a:tabLst>
                <a:tab pos="914400" algn="l"/>
              </a:tabLst>
            </a:pPr>
            <a:r>
              <a:rPr lang="en-US" dirty="0">
                <a:solidFill>
                  <a:srgbClr val="000000"/>
                </a:solidFill>
              </a:rPr>
              <a:t>	</a:t>
            </a:r>
            <a:r>
              <a:rPr lang="en-US" b="1" dirty="0">
                <a:solidFill>
                  <a:srgbClr val="000000"/>
                </a:solidFill>
              </a:rPr>
              <a:t>b.</a:t>
            </a:r>
            <a:r>
              <a:rPr lang="en-US" dirty="0">
                <a:solidFill>
                  <a:srgbClr val="000000"/>
                </a:solidFill>
              </a:rPr>
              <a:t>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is undefined.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Inflection </a:t>
            </a:r>
          </a:p>
        </p:txBody>
      </p:sp>
      <p:sp>
        <p:nvSpPr>
          <p:cNvPr id="3" name="Content Placeholder 2"/>
          <p:cNvSpPr>
            <a:spLocks noGrp="1"/>
          </p:cNvSpPr>
          <p:nvPr>
            <p:ph idx="1"/>
          </p:nvPr>
        </p:nvSpPr>
        <p:spPr>
          <a:xfrm>
            <a:off x="457200" y="1280160"/>
            <a:ext cx="8229600" cy="3520440"/>
          </a:xfrm>
          <a:solidFill>
            <a:srgbClr val="FFFFCC"/>
          </a:solidFill>
          <a:ln w="28575">
            <a:solidFill>
              <a:srgbClr val="000000"/>
            </a:solidFill>
          </a:ln>
        </p:spPr>
        <p:txBody>
          <a:bodyPr/>
          <a:lstStyle/>
          <a:p>
            <a:pPr algn="ctr"/>
            <a:r>
              <a:rPr lang="en-US" b="1" dirty="0">
                <a:solidFill>
                  <a:srgbClr val="000000"/>
                </a:solidFill>
              </a:rPr>
              <a:t>To Determine Points of Inflection (cont.)</a:t>
            </a:r>
          </a:p>
          <a:p>
            <a:pPr marL="457200" indent="-457200"/>
            <a:r>
              <a:rPr lang="en-US" b="1" dirty="0">
                <a:solidFill>
                  <a:srgbClr val="000000"/>
                </a:solidFill>
              </a:rPr>
              <a:t>3.</a:t>
            </a:r>
            <a:r>
              <a:rPr lang="en-US" dirty="0">
                <a:solidFill>
                  <a:srgbClr val="000000"/>
                </a:solidFill>
              </a:rPr>
              <a:t>	Using the hypercritical values as endpoints of intervals, determine the intervals where </a:t>
            </a:r>
          </a:p>
          <a:p>
            <a:pPr marL="457200" indent="-457200">
              <a:tabLst>
                <a:tab pos="914400" algn="l"/>
              </a:tabLst>
            </a:pPr>
            <a:r>
              <a:rPr lang="en-US" dirty="0">
                <a:solidFill>
                  <a:srgbClr val="000000"/>
                </a:solidFill>
              </a:rPr>
              <a:t>	</a:t>
            </a:r>
            <a:r>
              <a:rPr lang="en-US" b="1" dirty="0">
                <a:solidFill>
                  <a:srgbClr val="000000"/>
                </a:solidFill>
              </a:rPr>
              <a:t>a.</a:t>
            </a:r>
            <a:r>
              <a:rPr lang="en-US" dirty="0">
                <a:solidFill>
                  <a:srgbClr val="000000"/>
                </a:solidFill>
              </a:rPr>
              <a:t>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 &gt; 0 and </a:t>
            </a:r>
            <a:r>
              <a:rPr lang="en-US" i="1" dirty="0">
                <a:solidFill>
                  <a:srgbClr val="000000"/>
                </a:solidFill>
              </a:rPr>
              <a:t>f </a:t>
            </a:r>
            <a:r>
              <a:rPr lang="en-US" dirty="0">
                <a:solidFill>
                  <a:srgbClr val="000000"/>
                </a:solidFill>
              </a:rPr>
              <a:t>is concave upward, and</a:t>
            </a:r>
          </a:p>
          <a:p>
            <a:pPr marL="457200" indent="-457200">
              <a:tabLst>
                <a:tab pos="914400" algn="l"/>
              </a:tabLst>
            </a:pPr>
            <a:r>
              <a:rPr lang="en-US" dirty="0">
                <a:solidFill>
                  <a:srgbClr val="000000"/>
                </a:solidFill>
              </a:rPr>
              <a:t>	</a:t>
            </a:r>
            <a:r>
              <a:rPr lang="en-US" b="1" dirty="0">
                <a:solidFill>
                  <a:srgbClr val="000000"/>
                </a:solidFill>
              </a:rPr>
              <a:t>b.</a:t>
            </a:r>
            <a:r>
              <a:rPr lang="en-US" dirty="0">
                <a:solidFill>
                  <a:srgbClr val="000000"/>
                </a:solidFill>
              </a:rPr>
              <a:t>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 &lt; 0 and </a:t>
            </a:r>
            <a:r>
              <a:rPr lang="en-US" i="1" dirty="0">
                <a:solidFill>
                  <a:srgbClr val="000000"/>
                </a:solidFill>
              </a:rPr>
              <a:t>f</a:t>
            </a:r>
            <a:r>
              <a:rPr lang="en-US" dirty="0">
                <a:solidFill>
                  <a:srgbClr val="000000"/>
                </a:solidFill>
              </a:rPr>
              <a:t> is concave downward.</a:t>
            </a:r>
          </a:p>
          <a:p>
            <a:pPr marL="457200" indent="-457200">
              <a:spcBef>
                <a:spcPts val="1200"/>
              </a:spcBef>
            </a:pPr>
            <a:r>
              <a:rPr lang="en-US" b="1" dirty="0">
                <a:solidFill>
                  <a:srgbClr val="000000"/>
                </a:solidFill>
              </a:rPr>
              <a:t>4.</a:t>
            </a:r>
            <a:r>
              <a:rPr lang="en-US" dirty="0">
                <a:solidFill>
                  <a:srgbClr val="000000"/>
                </a:solidFill>
              </a:rPr>
              <a:t>	Points of inflection occur at those hypercritical values where </a:t>
            </a:r>
            <a:r>
              <a:rPr lang="en-US" i="1" dirty="0">
                <a:solidFill>
                  <a:srgbClr val="000000"/>
                </a:solidFill>
              </a:rPr>
              <a:t>f</a:t>
            </a:r>
            <a:r>
              <a:rPr lang="en-US" dirty="0">
                <a:solidFill>
                  <a:srgbClr val="000000"/>
                </a:solidFill>
              </a:rPr>
              <a:t> changes concavity. (See Figure 4.1.5.)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Inflection </a:t>
            </a:r>
          </a:p>
        </p:txBody>
      </p:sp>
      <p:pic>
        <p:nvPicPr>
          <p:cNvPr id="174082" name="Picture 2"/>
          <p:cNvPicPr>
            <a:picLocks noChangeAspect="1" noChangeArrowheads="1"/>
          </p:cNvPicPr>
          <p:nvPr/>
        </p:nvPicPr>
        <p:blipFill>
          <a:blip r:embed="rId2"/>
          <a:srcRect/>
          <a:stretch>
            <a:fillRect/>
          </a:stretch>
        </p:blipFill>
        <p:spPr bwMode="auto">
          <a:xfrm>
            <a:off x="304800" y="1295400"/>
            <a:ext cx="8620125" cy="4095750"/>
          </a:xfrm>
          <a:prstGeom prst="rect">
            <a:avLst/>
          </a:prstGeom>
          <a:noFill/>
          <a:ln w="9525">
            <a:noFill/>
            <a:miter lim="800000"/>
            <a:headEnd/>
            <a:tailEnd/>
          </a:ln>
          <a:effectLst/>
        </p:spPr>
      </p:pic>
      <p:sp>
        <p:nvSpPr>
          <p:cNvPr id="5" name="Rectangle 4"/>
          <p:cNvSpPr/>
          <p:nvPr/>
        </p:nvSpPr>
        <p:spPr>
          <a:xfrm>
            <a:off x="3657600" y="5562600"/>
            <a:ext cx="1447800" cy="400110"/>
          </a:xfrm>
          <a:prstGeom prst="rect">
            <a:avLst/>
          </a:prstGeom>
        </p:spPr>
        <p:txBody>
          <a:bodyPr wrap="square">
            <a:spAutoFit/>
          </a:bodyPr>
          <a:lstStyle/>
          <a:p>
            <a:r>
              <a:rPr lang="en-US" sz="2000" dirty="0">
                <a:solidFill>
                  <a:srgbClr val="008080"/>
                </a:solidFill>
              </a:rPr>
              <a:t>Figure 4.1.5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Points of Inflection</a:t>
            </a:r>
          </a:p>
        </p:txBody>
      </p:sp>
      <p:sp>
        <p:nvSpPr>
          <p:cNvPr id="3" name="Content Placeholder 2"/>
          <p:cNvSpPr>
            <a:spLocks noGrp="1"/>
          </p:cNvSpPr>
          <p:nvPr>
            <p:ph idx="1"/>
          </p:nvPr>
        </p:nvSpPr>
        <p:spPr/>
        <p:txBody>
          <a:bodyPr/>
          <a:lstStyle/>
          <a:p>
            <a:r>
              <a:rPr lang="en-US" dirty="0"/>
              <a:t>For the function </a:t>
            </a:r>
          </a:p>
          <a:p>
            <a:pPr marL="457200" indent="-457200"/>
            <a:r>
              <a:rPr lang="en-US" b="1" dirty="0"/>
              <a:t>a.	</a:t>
            </a:r>
            <a:r>
              <a:rPr lang="en-US" dirty="0"/>
              <a:t>Determine the intervals on which </a:t>
            </a:r>
            <a:r>
              <a:rPr lang="en-US" i="1" dirty="0"/>
              <a:t>f</a:t>
            </a:r>
            <a:r>
              <a:rPr lang="en-US" dirty="0"/>
              <a:t> is concave upward and the intervals on which it is concave downward.</a:t>
            </a:r>
          </a:p>
          <a:p>
            <a:pPr marL="457200" indent="-457200"/>
            <a:r>
              <a:rPr lang="en-US" b="1" dirty="0"/>
              <a:t>b.	</a:t>
            </a:r>
            <a:r>
              <a:rPr lang="en-US" dirty="0"/>
              <a:t>Locate any points of inflection.</a:t>
            </a:r>
          </a:p>
          <a:p>
            <a:r>
              <a:rPr lang="en-US" b="1" dirty="0"/>
              <a:t>Solutions: a. </a:t>
            </a:r>
            <a:r>
              <a:rPr lang="en-US" dirty="0"/>
              <a:t>We find the hypercritical values and then determine the concavity on the related intervals.</a:t>
            </a:r>
          </a:p>
        </p:txBody>
      </p:sp>
      <p:graphicFrame>
        <p:nvGraphicFramePr>
          <p:cNvPr id="175106" name="Object 2"/>
          <p:cNvGraphicFramePr>
            <a:graphicFrameLocks noChangeAspect="1"/>
          </p:cNvGraphicFramePr>
          <p:nvPr>
            <p:extLst>
              <p:ext uri="{D42A27DB-BD31-4B8C-83A1-F6EECF244321}">
                <p14:modId xmlns:p14="http://schemas.microsoft.com/office/powerpoint/2010/main" val="2423164886"/>
              </p:ext>
            </p:extLst>
          </p:nvPr>
        </p:nvGraphicFramePr>
        <p:xfrm>
          <a:off x="2971800" y="1143000"/>
          <a:ext cx="2819400" cy="825500"/>
        </p:xfrm>
        <a:graphic>
          <a:graphicData uri="http://schemas.openxmlformats.org/presentationml/2006/ole">
            <mc:AlternateContent xmlns:mc="http://schemas.openxmlformats.org/markup-compatibility/2006">
              <mc:Choice xmlns:v="urn:schemas-microsoft-com:vml" Requires="v">
                <p:oleObj name="Equation" r:id="rId2" imgW="2819160" imgH="825480" progId="Equation.DSMT4">
                  <p:embed/>
                </p:oleObj>
              </mc:Choice>
              <mc:Fallback>
                <p:oleObj name="Equation" r:id="rId2" imgW="2819160" imgH="825480" progId="Equation.DSMT4">
                  <p:embed/>
                  <p:pic>
                    <p:nvPicPr>
                      <p:cNvPr id="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143000"/>
                        <a:ext cx="2819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724400" y="4800600"/>
            <a:ext cx="3505200" cy="1015663"/>
          </a:xfrm>
          <a:prstGeom prst="rect">
            <a:avLst/>
          </a:prstGeom>
        </p:spPr>
        <p:txBody>
          <a:bodyPr wrap="square">
            <a:spAutoFit/>
          </a:bodyPr>
          <a:lstStyle/>
          <a:p>
            <a:r>
              <a:rPr lang="en-US" sz="2000" dirty="0">
                <a:solidFill>
                  <a:srgbClr val="008080"/>
                </a:solidFill>
              </a:rPr>
              <a:t>To find the second derivative, find the first derivative of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 and then find its derivative.</a:t>
            </a:r>
          </a:p>
        </p:txBody>
      </p:sp>
      <p:graphicFrame>
        <p:nvGraphicFramePr>
          <p:cNvPr id="15364" name="Object 4"/>
          <p:cNvGraphicFramePr>
            <a:graphicFrameLocks noChangeAspect="1"/>
          </p:cNvGraphicFramePr>
          <p:nvPr/>
        </p:nvGraphicFramePr>
        <p:xfrm>
          <a:off x="2209800" y="4809066"/>
          <a:ext cx="2286000" cy="482600"/>
        </p:xfrm>
        <a:graphic>
          <a:graphicData uri="http://schemas.openxmlformats.org/presentationml/2006/ole">
            <mc:AlternateContent xmlns:mc="http://schemas.openxmlformats.org/markup-compatibility/2006">
              <mc:Choice xmlns:v="urn:schemas-microsoft-com:vml" Requires="v">
                <p:oleObj name="Equation" r:id="rId4" imgW="2286000" imgH="482400" progId="Equation.DSMT4">
                  <p:embed/>
                </p:oleObj>
              </mc:Choice>
              <mc:Fallback>
                <p:oleObj name="Equation" r:id="rId4" imgW="2286000" imgH="4824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809066"/>
                        <a:ext cx="2286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2111022" y="5398911"/>
          <a:ext cx="2070100" cy="469900"/>
        </p:xfrm>
        <a:graphic>
          <a:graphicData uri="http://schemas.openxmlformats.org/presentationml/2006/ole">
            <mc:AlternateContent xmlns:mc="http://schemas.openxmlformats.org/markup-compatibility/2006">
              <mc:Choice xmlns:v="urn:schemas-microsoft-com:vml" Requires="v">
                <p:oleObj name="Equation" r:id="rId6" imgW="2070000" imgH="469800" progId="Equation.DSMT4">
                  <p:embed/>
                </p:oleObj>
              </mc:Choice>
              <mc:Fallback>
                <p:oleObj name="Equation" r:id="rId6" imgW="207000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1022" y="5398911"/>
                        <a:ext cx="207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Points of Inflection (cont.)</a:t>
            </a:r>
          </a:p>
        </p:txBody>
      </p:sp>
      <p:sp>
        <p:nvSpPr>
          <p:cNvPr id="3" name="Content Placeholder 2"/>
          <p:cNvSpPr>
            <a:spLocks noGrp="1"/>
          </p:cNvSpPr>
          <p:nvPr>
            <p:ph idx="1"/>
          </p:nvPr>
        </p:nvSpPr>
        <p:spPr/>
        <p:txBody>
          <a:bodyPr/>
          <a:lstStyle/>
          <a:p>
            <a:r>
              <a:rPr lang="en-US" dirty="0"/>
              <a:t>Now set </a:t>
            </a:r>
            <a:r>
              <a:rPr lang="en-US" i="1" dirty="0">
                <a:solidFill>
                  <a:srgbClr val="000099"/>
                </a:solidFill>
              </a:rPr>
              <a:t>f ′′</a:t>
            </a:r>
            <a:r>
              <a:rPr lang="en-US" dirty="0">
                <a:solidFill>
                  <a:srgbClr val="000099"/>
                </a:solidFill>
              </a:rPr>
              <a:t>(</a:t>
            </a:r>
            <a:r>
              <a:rPr lang="en-US" i="1" dirty="0">
                <a:solidFill>
                  <a:srgbClr val="000099"/>
                </a:solidFill>
              </a:rPr>
              <a:t>x</a:t>
            </a:r>
            <a:r>
              <a:rPr lang="en-US" dirty="0">
                <a:solidFill>
                  <a:srgbClr val="000099"/>
                </a:solidFill>
              </a:rPr>
              <a:t>) </a:t>
            </a:r>
            <a:r>
              <a:rPr lang="en-US" dirty="0">
                <a:solidFill>
                  <a:srgbClr val="000099"/>
                </a:solidFill>
                <a:latin typeface="Symbol" pitchFamily="18" charset="2"/>
              </a:rPr>
              <a:t>=</a:t>
            </a:r>
            <a:r>
              <a:rPr lang="en-US" dirty="0">
                <a:solidFill>
                  <a:srgbClr val="000099"/>
                </a:solidFill>
              </a:rPr>
              <a:t> 0</a:t>
            </a:r>
            <a:r>
              <a:rPr lang="en-US" dirty="0"/>
              <a:t>. </a:t>
            </a:r>
          </a:p>
          <a:p>
            <a:endParaRPr lang="en-US" dirty="0"/>
          </a:p>
          <a:p>
            <a:endParaRPr lang="en-US" dirty="0"/>
          </a:p>
          <a:p>
            <a:endParaRPr lang="en-US" dirty="0"/>
          </a:p>
          <a:p>
            <a:r>
              <a:rPr lang="en-US" dirty="0"/>
              <a:t>There are two intervals to be considered:</a:t>
            </a:r>
          </a:p>
          <a:p>
            <a:endParaRPr lang="en-US" dirty="0"/>
          </a:p>
        </p:txBody>
      </p:sp>
      <p:sp>
        <p:nvSpPr>
          <p:cNvPr id="6" name="Rectangle 5"/>
          <p:cNvSpPr/>
          <p:nvPr/>
        </p:nvSpPr>
        <p:spPr>
          <a:xfrm>
            <a:off x="3810000" y="1882914"/>
            <a:ext cx="3505200" cy="707886"/>
          </a:xfrm>
          <a:prstGeom prst="rect">
            <a:avLst/>
          </a:prstGeom>
        </p:spPr>
        <p:txBody>
          <a:bodyPr wrap="square">
            <a:spAutoFit/>
          </a:bodyPr>
          <a:lstStyle/>
          <a:p>
            <a:r>
              <a:rPr lang="en-US" sz="2000" dirty="0">
                <a:solidFill>
                  <a:srgbClr val="008080"/>
                </a:solidFill>
              </a:rPr>
              <a:t>Note that there are no values where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 is undefined.</a:t>
            </a:r>
          </a:p>
        </p:txBody>
      </p:sp>
      <p:graphicFrame>
        <p:nvGraphicFramePr>
          <p:cNvPr id="176133" name="Object 5"/>
          <p:cNvGraphicFramePr>
            <a:graphicFrameLocks noChangeAspect="1"/>
          </p:cNvGraphicFramePr>
          <p:nvPr/>
        </p:nvGraphicFramePr>
        <p:xfrm>
          <a:off x="2889250" y="4025900"/>
          <a:ext cx="3365500" cy="927100"/>
        </p:xfrm>
        <a:graphic>
          <a:graphicData uri="http://schemas.openxmlformats.org/presentationml/2006/ole">
            <mc:AlternateContent xmlns:mc="http://schemas.openxmlformats.org/markup-compatibility/2006">
              <mc:Choice xmlns:v="urn:schemas-microsoft-com:vml" Requires="v">
                <p:oleObj name="Equation" r:id="rId2" imgW="3365500" imgH="927100" progId="Equation.DSMT4">
                  <p:embed/>
                </p:oleObj>
              </mc:Choice>
              <mc:Fallback>
                <p:oleObj name="Equation" r:id="rId2" imgW="3365500" imgH="927100" progId="Equation.DSMT4">
                  <p:embed/>
                  <p:pic>
                    <p:nvPicPr>
                      <p:cNvPr id="0"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0" y="4025900"/>
                        <a:ext cx="3365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1665111" y="1992489"/>
          <a:ext cx="1384300" cy="292100"/>
        </p:xfrm>
        <a:graphic>
          <a:graphicData uri="http://schemas.openxmlformats.org/presentationml/2006/ole">
            <mc:AlternateContent xmlns:mc="http://schemas.openxmlformats.org/markup-compatibility/2006">
              <mc:Choice xmlns:v="urn:schemas-microsoft-com:vml" Requires="v">
                <p:oleObj name="Equation" r:id="rId4" imgW="1384200" imgH="291960" progId="Equation.DSMT4">
                  <p:embed/>
                </p:oleObj>
              </mc:Choice>
              <mc:Fallback>
                <p:oleObj name="Equation" r:id="rId4" imgW="1384200" imgH="2919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5111" y="1992489"/>
                        <a:ext cx="1384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2295878" y="2480733"/>
          <a:ext cx="774700" cy="838200"/>
        </p:xfrm>
        <a:graphic>
          <a:graphicData uri="http://schemas.openxmlformats.org/presentationml/2006/ole">
            <mc:AlternateContent xmlns:mc="http://schemas.openxmlformats.org/markup-compatibility/2006">
              <mc:Choice xmlns:v="urn:schemas-microsoft-com:vml" Requires="v">
                <p:oleObj name="Equation" r:id="rId6" imgW="774360" imgH="838080" progId="Equation.DSMT4">
                  <p:embed/>
                </p:oleObj>
              </mc:Choice>
              <mc:Fallback>
                <p:oleObj name="Equation" r:id="rId6" imgW="77436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5878" y="2480733"/>
                        <a:ext cx="77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6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Points of Inflection (cont.)</a:t>
            </a:r>
          </a:p>
        </p:txBody>
      </p:sp>
      <p:pic>
        <p:nvPicPr>
          <p:cNvPr id="177154" name="Picture 2"/>
          <p:cNvPicPr>
            <a:picLocks noChangeAspect="1" noChangeArrowheads="1"/>
          </p:cNvPicPr>
          <p:nvPr/>
        </p:nvPicPr>
        <p:blipFill>
          <a:blip r:embed="rId2"/>
          <a:srcRect/>
          <a:stretch>
            <a:fillRect/>
          </a:stretch>
        </p:blipFill>
        <p:spPr bwMode="auto">
          <a:xfrm>
            <a:off x="1719917" y="1219200"/>
            <a:ext cx="5519083" cy="453520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Points of Inflection (cont.)</a:t>
            </a:r>
          </a:p>
        </p:txBody>
      </p:sp>
      <p:sp>
        <p:nvSpPr>
          <p:cNvPr id="3" name="Content Placeholder 2"/>
          <p:cNvSpPr>
            <a:spLocks noGrp="1"/>
          </p:cNvSpPr>
          <p:nvPr>
            <p:ph idx="1"/>
          </p:nvPr>
        </p:nvSpPr>
        <p:spPr/>
        <p:txBody>
          <a:bodyPr>
            <a:normAutofit/>
          </a:bodyPr>
          <a:lstStyle/>
          <a:p>
            <a:endParaRPr lang="en-US" i="1" dirty="0"/>
          </a:p>
          <a:p>
            <a:endParaRPr lang="en-US" i="1" dirty="0"/>
          </a:p>
          <a:p>
            <a:endParaRPr lang="en-US" i="1" dirty="0"/>
          </a:p>
          <a:p>
            <a:endParaRPr lang="en-US" i="1" dirty="0"/>
          </a:p>
          <a:p>
            <a:endParaRPr lang="en-US" i="1" dirty="0"/>
          </a:p>
          <a:p>
            <a:r>
              <a:rPr lang="en-US" i="1" dirty="0"/>
              <a:t>f </a:t>
            </a:r>
            <a:r>
              <a:rPr lang="en-US" dirty="0"/>
              <a:t>is </a:t>
            </a:r>
            <a:r>
              <a:rPr lang="en-US" dirty="0">
                <a:solidFill>
                  <a:srgbClr val="9900CC"/>
                </a:solidFill>
              </a:rPr>
              <a:t>concave upward</a:t>
            </a:r>
            <a:r>
              <a:rPr lang="en-US" dirty="0"/>
              <a:t> on</a:t>
            </a:r>
          </a:p>
          <a:p>
            <a:pPr>
              <a:lnSpc>
                <a:spcPct val="200000"/>
              </a:lnSpc>
              <a:spcBef>
                <a:spcPts val="1800"/>
              </a:spcBef>
            </a:pPr>
            <a:r>
              <a:rPr lang="en-US" i="1" dirty="0"/>
              <a:t>f </a:t>
            </a:r>
            <a:r>
              <a:rPr lang="en-US" dirty="0"/>
              <a:t>is </a:t>
            </a:r>
            <a:r>
              <a:rPr lang="en-US" dirty="0">
                <a:solidFill>
                  <a:srgbClr val="9900CC"/>
                </a:solidFill>
              </a:rPr>
              <a:t>concave downward</a:t>
            </a:r>
            <a:r>
              <a:rPr lang="en-US" dirty="0"/>
              <a:t> on  </a:t>
            </a:r>
          </a:p>
        </p:txBody>
      </p:sp>
      <p:pic>
        <p:nvPicPr>
          <p:cNvPr id="178178" name="Picture 2"/>
          <p:cNvPicPr>
            <a:picLocks noChangeAspect="1" noChangeArrowheads="1"/>
          </p:cNvPicPr>
          <p:nvPr/>
        </p:nvPicPr>
        <p:blipFill>
          <a:blip r:embed="rId2"/>
          <a:srcRect/>
          <a:stretch>
            <a:fillRect/>
          </a:stretch>
        </p:blipFill>
        <p:spPr bwMode="auto">
          <a:xfrm>
            <a:off x="1828800" y="1219200"/>
            <a:ext cx="5524500" cy="2343727"/>
          </a:xfrm>
          <a:prstGeom prst="rect">
            <a:avLst/>
          </a:prstGeom>
          <a:noFill/>
          <a:ln w="9525">
            <a:noFill/>
            <a:miter lim="800000"/>
            <a:headEnd/>
            <a:tailEnd/>
          </a:ln>
          <a:effectLst/>
        </p:spPr>
      </p:pic>
      <p:graphicFrame>
        <p:nvGraphicFramePr>
          <p:cNvPr id="178179" name="Object 3"/>
          <p:cNvGraphicFramePr>
            <a:graphicFrameLocks noChangeAspect="1"/>
          </p:cNvGraphicFramePr>
          <p:nvPr/>
        </p:nvGraphicFramePr>
        <p:xfrm>
          <a:off x="3962400" y="3657600"/>
          <a:ext cx="1371600" cy="927100"/>
        </p:xfrm>
        <a:graphic>
          <a:graphicData uri="http://schemas.openxmlformats.org/presentationml/2006/ole">
            <mc:AlternateContent xmlns:mc="http://schemas.openxmlformats.org/markup-compatibility/2006">
              <mc:Choice xmlns:v="urn:schemas-microsoft-com:vml" Requires="v">
                <p:oleObj name="Equation" r:id="rId3" imgW="1371600" imgH="927100" progId="Equation.DSMT4">
                  <p:embed/>
                </p:oleObj>
              </mc:Choice>
              <mc:Fallback>
                <p:oleObj name="Equation" r:id="rId3" imgW="1371600" imgH="927100" progId="Equation.DSMT4">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657600"/>
                        <a:ext cx="1371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0" name="Object 4"/>
          <p:cNvGraphicFramePr>
            <a:graphicFrameLocks noChangeAspect="1"/>
          </p:cNvGraphicFramePr>
          <p:nvPr/>
        </p:nvGraphicFramePr>
        <p:xfrm>
          <a:off x="4292600" y="4635500"/>
          <a:ext cx="1346200" cy="927100"/>
        </p:xfrm>
        <a:graphic>
          <a:graphicData uri="http://schemas.openxmlformats.org/presentationml/2006/ole">
            <mc:AlternateContent xmlns:mc="http://schemas.openxmlformats.org/markup-compatibility/2006">
              <mc:Choice xmlns:v="urn:schemas-microsoft-com:vml" Requires="v">
                <p:oleObj name="Equation" r:id="rId5" imgW="1346200" imgH="927100" progId="Equation.DSMT4">
                  <p:embed/>
                </p:oleObj>
              </mc:Choice>
              <mc:Fallback>
                <p:oleObj name="Equation" r:id="rId5" imgW="1346200" imgH="927100" progId="Equation.DSMT4">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600" y="4635500"/>
                        <a:ext cx="1346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Derivatives</a:t>
            </a:r>
          </a:p>
        </p:txBody>
      </p:sp>
      <p:sp>
        <p:nvSpPr>
          <p:cNvPr id="3" name="Content Placeholder 2"/>
          <p:cNvSpPr>
            <a:spLocks noGrp="1"/>
          </p:cNvSpPr>
          <p:nvPr>
            <p:ph idx="1"/>
          </p:nvPr>
        </p:nvSpPr>
        <p:spPr>
          <a:xfrm>
            <a:off x="457200" y="1280160"/>
            <a:ext cx="8229600" cy="3063240"/>
          </a:xfrm>
          <a:noFill/>
          <a:ln w="28575">
            <a:solidFill>
              <a:srgbClr val="FF0000"/>
            </a:solidFill>
          </a:ln>
        </p:spPr>
        <p:txBody>
          <a:bodyPr wrap="square">
            <a:spAutoFit/>
          </a:bodyPr>
          <a:lstStyle/>
          <a:p>
            <a:pPr algn="ctr"/>
            <a:r>
              <a:rPr lang="en-US" b="1" dirty="0">
                <a:solidFill>
                  <a:srgbClr val="000000"/>
                </a:solidFill>
              </a:rPr>
              <a:t>NOTES</a:t>
            </a:r>
          </a:p>
          <a:p>
            <a:r>
              <a:rPr lang="en-US" dirty="0">
                <a:solidFill>
                  <a:srgbClr val="000000"/>
                </a:solidFill>
              </a:rPr>
              <a:t>The notation         deserves special attention. The </a:t>
            </a:r>
          </a:p>
          <a:p>
            <a:pPr>
              <a:lnSpc>
                <a:spcPct val="150000"/>
              </a:lnSpc>
              <a:spcBef>
                <a:spcPts val="2400"/>
              </a:spcBef>
            </a:pPr>
            <a:r>
              <a:rPr lang="en-US" dirty="0">
                <a:solidFill>
                  <a:srgbClr val="000000"/>
                </a:solidFill>
              </a:rPr>
              <a:t>expression       is called an </a:t>
            </a:r>
            <a:r>
              <a:rPr lang="en-US" b="1" dirty="0">
                <a:solidFill>
                  <a:srgbClr val="C00000"/>
                </a:solidFill>
              </a:rPr>
              <a:t>operator</a:t>
            </a:r>
            <a:r>
              <a:rPr lang="en-US" b="1" dirty="0">
                <a:solidFill>
                  <a:srgbClr val="000000"/>
                </a:solidFill>
              </a:rPr>
              <a:t> </a:t>
            </a:r>
            <a:r>
              <a:rPr lang="en-US" dirty="0">
                <a:solidFill>
                  <a:srgbClr val="000000"/>
                </a:solidFill>
              </a:rPr>
              <a:t>and is meaningless </a:t>
            </a:r>
          </a:p>
          <a:p>
            <a:pPr>
              <a:spcBef>
                <a:spcPts val="1800"/>
              </a:spcBef>
            </a:pPr>
            <a:r>
              <a:rPr lang="en-US" dirty="0">
                <a:solidFill>
                  <a:srgbClr val="000000"/>
                </a:solidFill>
              </a:rPr>
              <a:t>by itself. When applied to a function, it means to find the derivative of that function with respect to </a:t>
            </a:r>
            <a:r>
              <a:rPr lang="en-US" i="1" dirty="0">
                <a:solidFill>
                  <a:srgbClr val="000000"/>
                </a:solidFill>
              </a:rPr>
              <a:t>x</a:t>
            </a:r>
            <a:r>
              <a:rPr lang="en-US" dirty="0">
                <a:solidFill>
                  <a:srgbClr val="000000"/>
                </a:solidFill>
              </a:rPr>
              <a:t>. </a:t>
            </a:r>
          </a:p>
        </p:txBody>
      </p:sp>
      <p:graphicFrame>
        <p:nvGraphicFramePr>
          <p:cNvPr id="147458" name="Object 2"/>
          <p:cNvGraphicFramePr>
            <a:graphicFrameLocks noChangeAspect="1"/>
          </p:cNvGraphicFramePr>
          <p:nvPr/>
        </p:nvGraphicFramePr>
        <p:xfrm>
          <a:off x="2473678" y="1631244"/>
          <a:ext cx="584200" cy="876300"/>
        </p:xfrm>
        <a:graphic>
          <a:graphicData uri="http://schemas.openxmlformats.org/presentationml/2006/ole">
            <mc:AlternateContent xmlns:mc="http://schemas.openxmlformats.org/markup-compatibility/2006">
              <mc:Choice xmlns:v="urn:schemas-microsoft-com:vml" Requires="v">
                <p:oleObj name="Equation" r:id="rId2" imgW="583947" imgH="875920" progId="Equation.DSMT4">
                  <p:embed/>
                </p:oleObj>
              </mc:Choice>
              <mc:Fallback>
                <p:oleObj name="Equation" r:id="rId2" imgW="583947" imgH="875920" progId="Equation.DSMT4">
                  <p:embed/>
                  <p:pic>
                    <p:nvPicPr>
                      <p:cNvPr id="0" name="Object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678" y="1631244"/>
                        <a:ext cx="584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59" name="Object 3"/>
          <p:cNvGraphicFramePr>
            <a:graphicFrameLocks noChangeAspect="1"/>
          </p:cNvGraphicFramePr>
          <p:nvPr/>
        </p:nvGraphicFramePr>
        <p:xfrm>
          <a:off x="2159000" y="2537178"/>
          <a:ext cx="431800" cy="838200"/>
        </p:xfrm>
        <a:graphic>
          <a:graphicData uri="http://schemas.openxmlformats.org/presentationml/2006/ole">
            <mc:AlternateContent xmlns:mc="http://schemas.openxmlformats.org/markup-compatibility/2006">
              <mc:Choice xmlns:v="urn:schemas-microsoft-com:vml" Requires="v">
                <p:oleObj name="Equation" r:id="rId4" imgW="431613" imgH="837836" progId="Equation.DSMT4">
                  <p:embed/>
                </p:oleObj>
              </mc:Choice>
              <mc:Fallback>
                <p:oleObj name="Equation" r:id="rId4" imgW="431613" imgH="837836" progId="Equation.DSMT4">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0" y="2537178"/>
                        <a:ext cx="43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Points of Inflection (cont.)</a:t>
            </a:r>
          </a:p>
        </p:txBody>
      </p:sp>
      <p:sp>
        <p:nvSpPr>
          <p:cNvPr id="3" name="Content Placeholder 2"/>
          <p:cNvSpPr>
            <a:spLocks noGrp="1"/>
          </p:cNvSpPr>
          <p:nvPr>
            <p:ph idx="1"/>
          </p:nvPr>
        </p:nvSpPr>
        <p:spPr/>
        <p:txBody>
          <a:bodyPr/>
          <a:lstStyle/>
          <a:p>
            <a:pPr marL="457200" indent="-457200"/>
            <a:r>
              <a:rPr lang="en-US" b="1" dirty="0"/>
              <a:t>b.	</a:t>
            </a:r>
            <a:r>
              <a:rPr lang="en-US" dirty="0"/>
              <a:t>Since we found in part </a:t>
            </a:r>
            <a:r>
              <a:rPr lang="en-US" b="1" dirty="0"/>
              <a:t>a.</a:t>
            </a:r>
            <a:r>
              <a:rPr lang="en-US" dirty="0"/>
              <a:t> that </a:t>
            </a:r>
            <a:r>
              <a:rPr lang="en-US" i="1" dirty="0"/>
              <a:t>f </a:t>
            </a:r>
            <a:r>
              <a:rPr lang="en-US" dirty="0"/>
              <a:t>changes concavity at</a:t>
            </a:r>
          </a:p>
          <a:p>
            <a:pPr marL="457200" indent="-457200">
              <a:spcBef>
                <a:spcPts val="1200"/>
              </a:spcBef>
            </a:pPr>
            <a:r>
              <a:rPr lang="en-US" dirty="0"/>
              <a:t> 	            there must be a point of inflection there.</a:t>
            </a:r>
            <a:r>
              <a:rPr lang="en-US" b="1" dirty="0"/>
              <a:t> </a:t>
            </a:r>
            <a:endParaRPr lang="en-US" dirty="0"/>
          </a:p>
        </p:txBody>
      </p:sp>
      <p:graphicFrame>
        <p:nvGraphicFramePr>
          <p:cNvPr id="179202" name="Object 2"/>
          <p:cNvGraphicFramePr>
            <a:graphicFrameLocks noChangeAspect="1"/>
          </p:cNvGraphicFramePr>
          <p:nvPr>
            <p:extLst>
              <p:ext uri="{D42A27DB-BD31-4B8C-83A1-F6EECF244321}">
                <p14:modId xmlns:p14="http://schemas.microsoft.com/office/powerpoint/2010/main" val="1079967720"/>
              </p:ext>
            </p:extLst>
          </p:nvPr>
        </p:nvGraphicFramePr>
        <p:xfrm>
          <a:off x="1030817" y="1752600"/>
          <a:ext cx="876300" cy="825500"/>
        </p:xfrm>
        <a:graphic>
          <a:graphicData uri="http://schemas.openxmlformats.org/presentationml/2006/ole">
            <mc:AlternateContent xmlns:mc="http://schemas.openxmlformats.org/markup-compatibility/2006">
              <mc:Choice xmlns:v="urn:schemas-microsoft-com:vml" Requires="v">
                <p:oleObj name="Equation" r:id="rId2" imgW="876240" imgH="825480" progId="Equation.DSMT4">
                  <p:embed/>
                </p:oleObj>
              </mc:Choice>
              <mc:Fallback>
                <p:oleObj name="Equation" r:id="rId2" imgW="876240" imgH="825480" progId="Equation.DSMT4">
                  <p:embed/>
                  <p:pic>
                    <p:nvPicPr>
                      <p:cNvPr id="0" name="Object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817" y="1752600"/>
                        <a:ext cx="876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5149850" y="2971800"/>
            <a:ext cx="3505200" cy="861774"/>
          </a:xfrm>
          <a:prstGeom prst="rect">
            <a:avLst/>
          </a:prstGeom>
        </p:spPr>
        <p:txBody>
          <a:bodyPr wrap="square">
            <a:spAutoFit/>
          </a:bodyPr>
          <a:lstStyle/>
          <a:p>
            <a:r>
              <a:rPr lang="en-US" sz="2000" dirty="0">
                <a:solidFill>
                  <a:srgbClr val="008080"/>
                </a:solidFill>
              </a:rPr>
              <a:t>Substitute             into </a:t>
            </a:r>
            <a:r>
              <a:rPr lang="en-US" sz="2000" i="1" dirty="0">
                <a:solidFill>
                  <a:srgbClr val="008080"/>
                </a:solidFill>
              </a:rPr>
              <a:t>f</a:t>
            </a:r>
            <a:r>
              <a:rPr lang="en-US" sz="2000" dirty="0">
                <a:solidFill>
                  <a:srgbClr val="008080"/>
                </a:solidFill>
              </a:rPr>
              <a:t> (</a:t>
            </a:r>
            <a:r>
              <a:rPr lang="en-US" sz="2000" i="1" dirty="0">
                <a:solidFill>
                  <a:srgbClr val="008080"/>
                </a:solidFill>
              </a:rPr>
              <a:t>x</a:t>
            </a:r>
            <a:r>
              <a:rPr lang="en-US" sz="2000" dirty="0">
                <a:solidFill>
                  <a:srgbClr val="008080"/>
                </a:solidFill>
              </a:rPr>
              <a:t>) to </a:t>
            </a:r>
          </a:p>
          <a:p>
            <a:pPr>
              <a:spcBef>
                <a:spcPts val="1200"/>
              </a:spcBef>
            </a:pPr>
            <a:r>
              <a:rPr lang="en-US" sz="2000" dirty="0">
                <a:solidFill>
                  <a:srgbClr val="008080"/>
                </a:solidFill>
              </a:rPr>
              <a:t>find the point of the inflection. </a:t>
            </a:r>
          </a:p>
        </p:txBody>
      </p:sp>
      <p:graphicFrame>
        <p:nvGraphicFramePr>
          <p:cNvPr id="179204" name="Object 4"/>
          <p:cNvGraphicFramePr>
            <a:graphicFrameLocks noChangeAspect="1"/>
          </p:cNvGraphicFramePr>
          <p:nvPr/>
        </p:nvGraphicFramePr>
        <p:xfrm>
          <a:off x="6353506" y="2842904"/>
          <a:ext cx="584200" cy="622300"/>
        </p:xfrm>
        <a:graphic>
          <a:graphicData uri="http://schemas.openxmlformats.org/presentationml/2006/ole">
            <mc:AlternateContent xmlns:mc="http://schemas.openxmlformats.org/markup-compatibility/2006">
              <mc:Choice xmlns:v="urn:schemas-microsoft-com:vml" Requires="v">
                <p:oleObj name="Equation" r:id="rId4" imgW="583947" imgH="622030" progId="Equation.DSMT4">
                  <p:embed/>
                </p:oleObj>
              </mc:Choice>
              <mc:Fallback>
                <p:oleObj name="Equation" r:id="rId4" imgW="583947" imgH="622030" progId="Equation.DSMT4">
                  <p:embed/>
                  <p:pic>
                    <p:nvPicPr>
                      <p:cNvPr id="0"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506" y="2842904"/>
                        <a:ext cx="584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1349022" y="2929467"/>
          <a:ext cx="685800" cy="469900"/>
        </p:xfrm>
        <a:graphic>
          <a:graphicData uri="http://schemas.openxmlformats.org/presentationml/2006/ole">
            <mc:AlternateContent xmlns:mc="http://schemas.openxmlformats.org/markup-compatibility/2006">
              <mc:Choice xmlns:v="urn:schemas-microsoft-com:vml" Requires="v">
                <p:oleObj name="Equation" r:id="rId6" imgW="685800" imgH="469800" progId="Equation.DSMT4">
                  <p:embed/>
                </p:oleObj>
              </mc:Choice>
              <mc:Fallback>
                <p:oleObj name="Equation" r:id="rId6" imgW="68580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9022" y="2929467"/>
                        <a:ext cx="68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2077155" y="2743200"/>
          <a:ext cx="1981200" cy="838200"/>
        </p:xfrm>
        <a:graphic>
          <a:graphicData uri="http://schemas.openxmlformats.org/presentationml/2006/ole">
            <mc:AlternateContent xmlns:mc="http://schemas.openxmlformats.org/markup-compatibility/2006">
              <mc:Choice xmlns:v="urn:schemas-microsoft-com:vml" Requires="v">
                <p:oleObj name="Equation" r:id="rId8" imgW="1981080" imgH="838080" progId="Equation.DSMT4">
                  <p:embed/>
                </p:oleObj>
              </mc:Choice>
              <mc:Fallback>
                <p:oleObj name="Equation" r:id="rId8" imgW="198108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7155" y="27432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1219200" y="3763433"/>
          <a:ext cx="838200" cy="927100"/>
        </p:xfrm>
        <a:graphic>
          <a:graphicData uri="http://schemas.openxmlformats.org/presentationml/2006/ole">
            <mc:AlternateContent xmlns:mc="http://schemas.openxmlformats.org/markup-compatibility/2006">
              <mc:Choice xmlns:v="urn:schemas-microsoft-com:vml" Requires="v">
                <p:oleObj name="Equation" r:id="rId10" imgW="838080" imgH="927000" progId="Equation.DSMT4">
                  <p:embed/>
                </p:oleObj>
              </mc:Choice>
              <mc:Fallback>
                <p:oleObj name="Equation" r:id="rId10" imgW="838080" imgH="9270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3763433"/>
                        <a:ext cx="83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8"/>
          <p:cNvGraphicFramePr>
            <a:graphicFrameLocks noChangeAspect="1"/>
          </p:cNvGraphicFramePr>
          <p:nvPr/>
        </p:nvGraphicFramePr>
        <p:xfrm>
          <a:off x="2068690" y="3691467"/>
          <a:ext cx="2768600" cy="990600"/>
        </p:xfrm>
        <a:graphic>
          <a:graphicData uri="http://schemas.openxmlformats.org/presentationml/2006/ole">
            <mc:AlternateContent xmlns:mc="http://schemas.openxmlformats.org/markup-compatibility/2006">
              <mc:Choice xmlns:v="urn:schemas-microsoft-com:vml" Requires="v">
                <p:oleObj name="Equation" r:id="rId12" imgW="2768400" imgH="990360" progId="Equation.DSMT4">
                  <p:embed/>
                </p:oleObj>
              </mc:Choice>
              <mc:Fallback>
                <p:oleObj name="Equation" r:id="rId12" imgW="2768400" imgH="9903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68690" y="3691467"/>
                        <a:ext cx="2768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1" name="Object 9"/>
          <p:cNvGraphicFramePr>
            <a:graphicFrameLocks noChangeAspect="1"/>
          </p:cNvGraphicFramePr>
          <p:nvPr/>
        </p:nvGraphicFramePr>
        <p:xfrm>
          <a:off x="2068689" y="4789311"/>
          <a:ext cx="1549400" cy="838200"/>
        </p:xfrm>
        <a:graphic>
          <a:graphicData uri="http://schemas.openxmlformats.org/presentationml/2006/ole">
            <mc:AlternateContent xmlns:mc="http://schemas.openxmlformats.org/markup-compatibility/2006">
              <mc:Choice xmlns:v="urn:schemas-microsoft-com:vml" Requires="v">
                <p:oleObj name="Equation" r:id="rId14" imgW="1549080" imgH="838080" progId="Equation.DSMT4">
                  <p:embed/>
                </p:oleObj>
              </mc:Choice>
              <mc:Fallback>
                <p:oleObj name="Equation" r:id="rId14" imgW="1549080" imgH="8380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68689" y="4789311"/>
                        <a:ext cx="154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2" name="Object 10"/>
          <p:cNvGraphicFramePr>
            <a:graphicFrameLocks noChangeAspect="1"/>
          </p:cNvGraphicFramePr>
          <p:nvPr/>
        </p:nvGraphicFramePr>
        <p:xfrm>
          <a:off x="3646311" y="4780845"/>
          <a:ext cx="800100" cy="838200"/>
        </p:xfrm>
        <a:graphic>
          <a:graphicData uri="http://schemas.openxmlformats.org/presentationml/2006/ole">
            <mc:AlternateContent xmlns:mc="http://schemas.openxmlformats.org/markup-compatibility/2006">
              <mc:Choice xmlns:v="urn:schemas-microsoft-com:vml" Requires="v">
                <p:oleObj name="Equation" r:id="rId16" imgW="799920" imgH="838080" progId="Equation.DSMT4">
                  <p:embed/>
                </p:oleObj>
              </mc:Choice>
              <mc:Fallback>
                <p:oleObj name="Equation" r:id="rId16" imgW="799920" imgH="83808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46311" y="4780845"/>
                        <a:ext cx="80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92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Points of Inflection (cont.)</a:t>
            </a:r>
          </a:p>
        </p:txBody>
      </p:sp>
      <p:graphicFrame>
        <p:nvGraphicFramePr>
          <p:cNvPr id="180227" name="Object 3"/>
          <p:cNvGraphicFramePr>
            <a:graphicFrameLocks noChangeAspect="1"/>
          </p:cNvGraphicFramePr>
          <p:nvPr/>
        </p:nvGraphicFramePr>
        <p:xfrm>
          <a:off x="1371600" y="2780418"/>
          <a:ext cx="3124200" cy="1511300"/>
        </p:xfrm>
        <a:graphic>
          <a:graphicData uri="http://schemas.openxmlformats.org/presentationml/2006/ole">
            <mc:AlternateContent xmlns:mc="http://schemas.openxmlformats.org/markup-compatibility/2006">
              <mc:Choice xmlns:v="urn:schemas-microsoft-com:vml" Requires="v">
                <p:oleObj name="Equation" r:id="rId2" imgW="3124080" imgH="1511280" progId="Equation.DSMT4">
                  <p:embed/>
                </p:oleObj>
              </mc:Choice>
              <mc:Fallback>
                <p:oleObj name="Equation" r:id="rId2" imgW="3124080" imgH="1511280" progId="Equation.DSMT4">
                  <p:embed/>
                  <p:pic>
                    <p:nvPicPr>
                      <p:cNvPr id="0"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80418"/>
                        <a:ext cx="31242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0228" name="Picture 4"/>
          <p:cNvPicPr>
            <a:picLocks noChangeAspect="1" noChangeArrowheads="1"/>
          </p:cNvPicPr>
          <p:nvPr/>
        </p:nvPicPr>
        <p:blipFill>
          <a:blip r:embed="rId4"/>
          <a:srcRect/>
          <a:stretch>
            <a:fillRect/>
          </a:stretch>
        </p:blipFill>
        <p:spPr bwMode="auto">
          <a:xfrm>
            <a:off x="5029200" y="1235781"/>
            <a:ext cx="3086100" cy="4600575"/>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Test for Local Extrema</a:t>
            </a:r>
          </a:p>
        </p:txBody>
      </p:sp>
      <p:sp>
        <p:nvSpPr>
          <p:cNvPr id="3" name="Content Placeholder 2"/>
          <p:cNvSpPr>
            <a:spLocks noGrp="1"/>
          </p:cNvSpPr>
          <p:nvPr>
            <p:ph idx="1"/>
          </p:nvPr>
        </p:nvSpPr>
        <p:spPr>
          <a:xfrm>
            <a:off x="457200" y="1280160"/>
            <a:ext cx="8229600" cy="4487382"/>
          </a:xfrm>
          <a:solidFill>
            <a:srgbClr val="FFFFCC"/>
          </a:solidFill>
          <a:ln w="28575">
            <a:solidFill>
              <a:srgbClr val="000000"/>
            </a:solidFill>
          </a:ln>
        </p:spPr>
        <p:txBody>
          <a:bodyPr>
            <a:spAutoFit/>
          </a:bodyPr>
          <a:lstStyle/>
          <a:p>
            <a:pPr algn="ctr"/>
            <a:r>
              <a:rPr lang="en-US" b="1" dirty="0">
                <a:solidFill>
                  <a:srgbClr val="000000"/>
                </a:solidFill>
              </a:rPr>
              <a:t>Second Derivative Test for Local Extrema </a:t>
            </a:r>
          </a:p>
          <a:p>
            <a:r>
              <a:rPr lang="en-US" dirty="0">
                <a:solidFill>
                  <a:srgbClr val="000000"/>
                </a:solidFill>
              </a:rPr>
              <a:t>Suppose that </a:t>
            </a:r>
            <a:r>
              <a:rPr lang="en-US" i="1" dirty="0">
                <a:solidFill>
                  <a:srgbClr val="000000"/>
                </a:solidFill>
              </a:rPr>
              <a:t>f</a:t>
            </a:r>
            <a:r>
              <a:rPr lang="en-US" dirty="0">
                <a:solidFill>
                  <a:srgbClr val="000000"/>
                </a:solidFill>
              </a:rPr>
              <a:t> is a function, </a:t>
            </a:r>
            <a:r>
              <a:rPr lang="en-US" i="1" dirty="0">
                <a:solidFill>
                  <a:srgbClr val="000000"/>
                </a:solidFill>
              </a:rPr>
              <a:t>f</a:t>
            </a:r>
            <a:r>
              <a:rPr lang="en-US" dirty="0">
                <a:solidFill>
                  <a:srgbClr val="000000"/>
                </a:solidFill>
              </a:rPr>
              <a:t> ′ and </a:t>
            </a:r>
            <a:r>
              <a:rPr lang="en-US" i="1" dirty="0">
                <a:solidFill>
                  <a:srgbClr val="000000"/>
                </a:solidFill>
              </a:rPr>
              <a:t>f</a:t>
            </a:r>
            <a:r>
              <a:rPr lang="en-US" dirty="0">
                <a:solidFill>
                  <a:srgbClr val="000000"/>
                </a:solidFill>
              </a:rPr>
              <a:t> ′′ exist on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t>
            </a:r>
            <a:r>
              <a:rPr lang="en-US" i="1" dirty="0">
                <a:solidFill>
                  <a:srgbClr val="000000"/>
                </a:solidFill>
              </a:rPr>
              <a:t>c</a:t>
            </a:r>
            <a:r>
              <a:rPr lang="en-US" dirty="0">
                <a:solidFill>
                  <a:srgbClr val="000000"/>
                </a:solidFill>
              </a:rPr>
              <a:t> is in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and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 0.</a:t>
            </a:r>
          </a:p>
          <a:p>
            <a:pPr marL="457200" indent="-457200"/>
            <a:r>
              <a:rPr lang="en-US" b="1" dirty="0">
                <a:solidFill>
                  <a:srgbClr val="000000"/>
                </a:solidFill>
              </a:rPr>
              <a:t>1.</a:t>
            </a:r>
            <a:r>
              <a:rPr lang="en-US" dirty="0">
                <a:solidFill>
                  <a:srgbClr val="000000"/>
                </a:solidFill>
              </a:rPr>
              <a:t>	If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&gt; 0, then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is a local minimum. </a:t>
            </a:r>
          </a:p>
          <a:p>
            <a:pPr marL="457200" indent="-457200"/>
            <a:r>
              <a:rPr lang="en-US" dirty="0">
                <a:solidFill>
                  <a:srgbClr val="000000"/>
                </a:solidFill>
              </a:rPr>
              <a:t>	(See Figure 4.1.8(a).)</a:t>
            </a:r>
          </a:p>
          <a:p>
            <a:pPr marL="457200" indent="-457200"/>
            <a:r>
              <a:rPr lang="en-US" b="1" dirty="0">
                <a:solidFill>
                  <a:srgbClr val="000000"/>
                </a:solidFill>
              </a:rPr>
              <a:t>2.</a:t>
            </a:r>
            <a:r>
              <a:rPr lang="en-US" dirty="0">
                <a:solidFill>
                  <a:srgbClr val="000000"/>
                </a:solidFill>
              </a:rPr>
              <a:t>	If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&lt; 0, then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is a local maximum. </a:t>
            </a:r>
          </a:p>
          <a:p>
            <a:pPr marL="457200" indent="-457200"/>
            <a:r>
              <a:rPr lang="en-US" dirty="0">
                <a:solidFill>
                  <a:srgbClr val="000000"/>
                </a:solidFill>
              </a:rPr>
              <a:t>	(See Figure 4.1.8(b).)</a:t>
            </a:r>
          </a:p>
          <a:p>
            <a:pPr marL="457200" indent="-457200"/>
            <a:r>
              <a:rPr lang="en-US" b="1" dirty="0">
                <a:solidFill>
                  <a:srgbClr val="000000"/>
                </a:solidFill>
              </a:rPr>
              <a:t>3.</a:t>
            </a:r>
            <a:r>
              <a:rPr lang="en-US" dirty="0">
                <a:solidFill>
                  <a:srgbClr val="000000"/>
                </a:solidFill>
              </a:rPr>
              <a:t>	If </a:t>
            </a:r>
            <a:r>
              <a:rPr lang="en-US" i="1" dirty="0">
                <a:solidFill>
                  <a:srgbClr val="000000"/>
                </a:solidFill>
              </a:rPr>
              <a:t>f</a:t>
            </a:r>
            <a:r>
              <a:rPr lang="en-US" dirty="0">
                <a:solidFill>
                  <a:srgbClr val="000000"/>
                </a:solidFill>
              </a:rPr>
              <a:t> ′′(</a:t>
            </a:r>
            <a:r>
              <a:rPr lang="en-US" i="1" dirty="0">
                <a:solidFill>
                  <a:srgbClr val="000000"/>
                </a:solidFill>
              </a:rPr>
              <a:t>c</a:t>
            </a:r>
            <a:r>
              <a:rPr lang="en-US" dirty="0">
                <a:solidFill>
                  <a:srgbClr val="000000"/>
                </a:solidFill>
              </a:rPr>
              <a:t>) = 0, then the test fails to give any information about local extrema.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Test for Local Extrema</a:t>
            </a:r>
          </a:p>
        </p:txBody>
      </p:sp>
      <p:pic>
        <p:nvPicPr>
          <p:cNvPr id="181250" name="Picture 2"/>
          <p:cNvPicPr>
            <a:picLocks noChangeAspect="1" noChangeArrowheads="1"/>
          </p:cNvPicPr>
          <p:nvPr/>
        </p:nvPicPr>
        <p:blipFill>
          <a:blip r:embed="rId2"/>
          <a:srcRect/>
          <a:stretch>
            <a:fillRect/>
          </a:stretch>
        </p:blipFill>
        <p:spPr bwMode="auto">
          <a:xfrm>
            <a:off x="822960" y="1143000"/>
            <a:ext cx="7498080" cy="3036820"/>
          </a:xfrm>
          <a:prstGeom prst="rect">
            <a:avLst/>
          </a:prstGeom>
          <a:noFill/>
          <a:ln w="9525">
            <a:noFill/>
            <a:miter lim="800000"/>
            <a:headEnd/>
            <a:tailEnd/>
          </a:ln>
          <a:effectLst/>
        </p:spPr>
      </p:pic>
      <p:sp>
        <p:nvSpPr>
          <p:cNvPr id="5" name="Rectangle 4"/>
          <p:cNvSpPr/>
          <p:nvPr/>
        </p:nvSpPr>
        <p:spPr>
          <a:xfrm>
            <a:off x="3925178" y="4114800"/>
            <a:ext cx="1485022" cy="400110"/>
          </a:xfrm>
          <a:prstGeom prst="rect">
            <a:avLst/>
          </a:prstGeom>
        </p:spPr>
        <p:txBody>
          <a:bodyPr wrap="none">
            <a:spAutoFit/>
          </a:bodyPr>
          <a:lstStyle/>
          <a:p>
            <a:r>
              <a:rPr lang="en-US" sz="2000" dirty="0">
                <a:solidFill>
                  <a:srgbClr val="008080"/>
                </a:solidFill>
              </a:rPr>
              <a:t>Figure 4.1.8 </a:t>
            </a:r>
          </a:p>
        </p:txBody>
      </p:sp>
      <p:sp>
        <p:nvSpPr>
          <p:cNvPr id="6" name="Rectangle 5"/>
          <p:cNvSpPr/>
          <p:nvPr/>
        </p:nvSpPr>
        <p:spPr>
          <a:xfrm>
            <a:off x="457200" y="4620161"/>
            <a:ext cx="4191000" cy="1323439"/>
          </a:xfrm>
          <a:prstGeom prst="rect">
            <a:avLst/>
          </a:prstGeom>
        </p:spPr>
        <p:txBody>
          <a:bodyPr wrap="square">
            <a:spAutoFit/>
          </a:bodyPr>
          <a:lstStyle/>
          <a:p>
            <a:pPr marL="350838" indent="-350838"/>
            <a:r>
              <a:rPr lang="en-US" sz="2000" b="1" dirty="0">
                <a:solidFill>
                  <a:srgbClr val="008080"/>
                </a:solidFill>
              </a:rPr>
              <a:t>(a)	</a:t>
            </a:r>
            <a:r>
              <a:rPr lang="en-US" sz="2000" dirty="0">
                <a:solidFill>
                  <a:srgbClr val="008080"/>
                </a:solidFill>
              </a:rPr>
              <a:t>Figure 4.1.8(a) suggests that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 must be concave upward </a:t>
            </a:r>
            <a:br>
              <a:rPr lang="en-US" sz="2000" dirty="0">
                <a:solidFill>
                  <a:srgbClr val="008080"/>
                </a:solidFill>
              </a:rPr>
            </a:br>
            <a:r>
              <a:rPr lang="en-US" sz="2000" dirty="0">
                <a:solidFill>
                  <a:srgbClr val="008080"/>
                </a:solidFill>
              </a:rPr>
              <a:t>(</a:t>
            </a:r>
            <a:r>
              <a:rPr lang="en-US" sz="2000" i="1" dirty="0">
                <a:solidFill>
                  <a:srgbClr val="008080"/>
                </a:solidFill>
              </a:rPr>
              <a:t>f</a:t>
            </a:r>
            <a:r>
              <a:rPr lang="en-US" sz="2000" dirty="0">
                <a:solidFill>
                  <a:srgbClr val="008080"/>
                </a:solidFill>
              </a:rPr>
              <a:t> ′′(</a:t>
            </a:r>
            <a:r>
              <a:rPr lang="en-US" sz="2000" i="1" dirty="0">
                <a:solidFill>
                  <a:srgbClr val="008080"/>
                </a:solidFill>
              </a:rPr>
              <a:t>c</a:t>
            </a:r>
            <a:r>
              <a:rPr lang="en-US" sz="2000" dirty="0">
                <a:solidFill>
                  <a:srgbClr val="008080"/>
                </a:solidFill>
              </a:rPr>
              <a:t>) &gt; 0) if it has a relative minimum at </a:t>
            </a:r>
            <a:r>
              <a:rPr lang="en-US" sz="2000" i="1" dirty="0">
                <a:solidFill>
                  <a:srgbClr val="008080"/>
                </a:solidFill>
              </a:rPr>
              <a:t>x</a:t>
            </a:r>
            <a:r>
              <a:rPr lang="en-US" sz="2000" dirty="0">
                <a:solidFill>
                  <a:srgbClr val="008080"/>
                </a:solidFill>
              </a:rPr>
              <a:t> = </a:t>
            </a:r>
            <a:r>
              <a:rPr lang="en-US" sz="2000" i="1" dirty="0">
                <a:solidFill>
                  <a:srgbClr val="008080"/>
                </a:solidFill>
              </a:rPr>
              <a:t>c</a:t>
            </a:r>
            <a:r>
              <a:rPr lang="en-US" sz="2000" dirty="0">
                <a:solidFill>
                  <a:srgbClr val="008080"/>
                </a:solidFill>
              </a:rPr>
              <a:t>.</a:t>
            </a:r>
          </a:p>
        </p:txBody>
      </p:sp>
      <p:sp>
        <p:nvSpPr>
          <p:cNvPr id="7" name="Rectangle 6"/>
          <p:cNvSpPr/>
          <p:nvPr/>
        </p:nvSpPr>
        <p:spPr>
          <a:xfrm>
            <a:off x="5029200" y="4620161"/>
            <a:ext cx="3962400" cy="1323439"/>
          </a:xfrm>
          <a:prstGeom prst="rect">
            <a:avLst/>
          </a:prstGeom>
        </p:spPr>
        <p:txBody>
          <a:bodyPr wrap="square">
            <a:spAutoFit/>
          </a:bodyPr>
          <a:lstStyle/>
          <a:p>
            <a:pPr marL="350838" indent="-350838"/>
            <a:r>
              <a:rPr lang="en-US" sz="2000" b="1" dirty="0">
                <a:solidFill>
                  <a:srgbClr val="008080"/>
                </a:solidFill>
              </a:rPr>
              <a:t>(b)	</a:t>
            </a:r>
            <a:r>
              <a:rPr lang="en-US" sz="2000" dirty="0">
                <a:solidFill>
                  <a:srgbClr val="008080"/>
                </a:solidFill>
              </a:rPr>
              <a:t>Similarly, Figure 4.1.8(b) shows that at a relative maximum, </a:t>
            </a:r>
            <a:r>
              <a:rPr lang="en-US" sz="2000" i="1" dirty="0">
                <a:solidFill>
                  <a:srgbClr val="008080"/>
                </a:solidFill>
              </a:rPr>
              <a:t>x </a:t>
            </a:r>
            <a:r>
              <a:rPr lang="en-US" sz="2000" dirty="0">
                <a:solidFill>
                  <a:srgbClr val="008080"/>
                </a:solidFill>
              </a:rPr>
              <a:t>= </a:t>
            </a:r>
            <a:r>
              <a:rPr lang="en-US" sz="2000" i="1" dirty="0">
                <a:solidFill>
                  <a:srgbClr val="008080"/>
                </a:solidFill>
              </a:rPr>
              <a:t>c</a:t>
            </a:r>
            <a:r>
              <a:rPr lang="en-US" sz="2000" dirty="0">
                <a:solidFill>
                  <a:srgbClr val="008080"/>
                </a:solidFill>
              </a:rPr>
              <a:t>, </a:t>
            </a:r>
            <a:r>
              <a:rPr lang="en-US" sz="2000" i="1" dirty="0">
                <a:solidFill>
                  <a:srgbClr val="008080"/>
                </a:solidFill>
              </a:rPr>
              <a:t>f</a:t>
            </a:r>
            <a:r>
              <a:rPr lang="en-US" sz="2000" dirty="0">
                <a:solidFill>
                  <a:srgbClr val="008080"/>
                </a:solidFill>
              </a:rPr>
              <a:t> (</a:t>
            </a:r>
            <a:r>
              <a:rPr lang="en-US" sz="2000" i="1" dirty="0">
                <a:solidFill>
                  <a:srgbClr val="008080"/>
                </a:solidFill>
              </a:rPr>
              <a:t>x</a:t>
            </a:r>
            <a:r>
              <a:rPr lang="en-US" sz="2000" dirty="0">
                <a:solidFill>
                  <a:srgbClr val="008080"/>
                </a:solidFill>
              </a:rPr>
              <a:t>) must be concave downward (</a:t>
            </a:r>
            <a:r>
              <a:rPr lang="en-US" sz="2000" i="1" dirty="0">
                <a:solidFill>
                  <a:srgbClr val="008080"/>
                </a:solidFill>
              </a:rPr>
              <a:t>f</a:t>
            </a:r>
            <a:r>
              <a:rPr lang="en-US" sz="2000" dirty="0">
                <a:solidFill>
                  <a:srgbClr val="008080"/>
                </a:solidFill>
              </a:rPr>
              <a:t> ′′(</a:t>
            </a:r>
            <a:r>
              <a:rPr lang="en-US" sz="2000" i="1" dirty="0">
                <a:solidFill>
                  <a:srgbClr val="008080"/>
                </a:solidFill>
              </a:rPr>
              <a:t>c</a:t>
            </a:r>
            <a:r>
              <a:rPr lang="en-US" sz="2000" dirty="0">
                <a:solidFill>
                  <a:srgbClr val="008080"/>
                </a:solidFill>
              </a:rPr>
              <a:t>) &lt; 0).</a:t>
            </a:r>
            <a:r>
              <a:rPr lang="en-US" sz="2000" i="1" dirty="0">
                <a:solidFill>
                  <a:srgbClr val="008080"/>
                </a:solidFill>
              </a:rPr>
              <a:t> </a:t>
            </a:r>
            <a:endParaRPr lang="en-US" sz="2000" dirty="0">
              <a:solidFill>
                <a:srgbClr val="00808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Test for Local Extrema</a:t>
            </a:r>
          </a:p>
        </p:txBody>
      </p:sp>
      <p:sp>
        <p:nvSpPr>
          <p:cNvPr id="3" name="Content Placeholder 2"/>
          <p:cNvSpPr>
            <a:spLocks noGrp="1"/>
          </p:cNvSpPr>
          <p:nvPr>
            <p:ph idx="1"/>
          </p:nvPr>
        </p:nvSpPr>
        <p:spPr>
          <a:xfrm>
            <a:off x="457200" y="1280160"/>
            <a:ext cx="8229600" cy="2758440"/>
          </a:xfrm>
          <a:ln w="28575">
            <a:solidFill>
              <a:srgbClr val="FF0000"/>
            </a:solidFill>
          </a:ln>
        </p:spPr>
        <p:txBody>
          <a:bodyPr/>
          <a:lstStyle/>
          <a:p>
            <a:pPr algn="ctr"/>
            <a:r>
              <a:rPr lang="en-US" b="1" dirty="0">
                <a:solidFill>
                  <a:srgbClr val="000000"/>
                </a:solidFill>
              </a:rPr>
              <a:t>NOTES</a:t>
            </a:r>
            <a:endParaRPr lang="en-US" dirty="0">
              <a:solidFill>
                <a:srgbClr val="000000"/>
              </a:solidFill>
            </a:endParaRPr>
          </a:p>
          <a:p>
            <a:r>
              <a:rPr lang="en-US" dirty="0">
                <a:solidFill>
                  <a:srgbClr val="000000"/>
                </a:solidFill>
              </a:rPr>
              <a:t>The principle being applied in the Second Derivative Test is really very simple. If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is defined at a local maximum (</a:t>
            </a:r>
            <a:r>
              <a:rPr lang="en-US" i="1" dirty="0">
                <a:solidFill>
                  <a:srgbClr val="000000"/>
                </a:solidFill>
              </a:rPr>
              <a:t>c</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a curve is concave down. If</a:t>
            </a:r>
            <a:r>
              <a:rPr lang="en-US" i="1" dirty="0">
                <a:solidFill>
                  <a:srgbClr val="000000"/>
                </a:solidFill>
              </a:rPr>
              <a:t> f </a:t>
            </a:r>
            <a:r>
              <a:rPr lang="en-US" dirty="0">
                <a:solidFill>
                  <a:srgbClr val="000000"/>
                </a:solidFill>
              </a:rPr>
              <a:t>′′(</a:t>
            </a:r>
            <a:r>
              <a:rPr lang="en-US" i="1" dirty="0">
                <a:solidFill>
                  <a:srgbClr val="000000"/>
                </a:solidFill>
              </a:rPr>
              <a:t>c</a:t>
            </a:r>
            <a:r>
              <a:rPr lang="en-US" dirty="0">
                <a:solidFill>
                  <a:srgbClr val="000000"/>
                </a:solidFill>
              </a:rPr>
              <a:t>) is defined at a local minimum (</a:t>
            </a:r>
            <a:r>
              <a:rPr lang="en-US" i="1" dirty="0">
                <a:solidFill>
                  <a:srgbClr val="000000"/>
                </a:solidFill>
              </a:rPr>
              <a:t>c</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a curve is concave up.</a:t>
            </a:r>
            <a:r>
              <a:rPr lang="en-US" i="1" dirty="0">
                <a:solidFill>
                  <a:srgbClr val="000000"/>
                </a:solidFill>
              </a:rPr>
              <a:t> </a:t>
            </a:r>
            <a:endParaRPr lang="en-US" dirty="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 Second Derivative Test</a:t>
            </a:r>
          </a:p>
        </p:txBody>
      </p:sp>
      <p:sp>
        <p:nvSpPr>
          <p:cNvPr id="3" name="Content Placeholder 2"/>
          <p:cNvSpPr>
            <a:spLocks noGrp="1"/>
          </p:cNvSpPr>
          <p:nvPr>
            <p:ph idx="1"/>
          </p:nvPr>
        </p:nvSpPr>
        <p:spPr/>
        <p:txBody>
          <a:bodyPr/>
          <a:lstStyle/>
          <a:p>
            <a:r>
              <a:rPr lang="en-US" dirty="0"/>
              <a:t>For the function</a:t>
            </a:r>
            <a:endParaRPr lang="en-US" i="1" dirty="0"/>
          </a:p>
          <a:p>
            <a:pPr marL="457200" indent="-457200"/>
            <a:r>
              <a:rPr lang="en-US" b="1" dirty="0"/>
              <a:t>a.	</a:t>
            </a:r>
            <a:r>
              <a:rPr lang="en-US" dirty="0"/>
              <a:t>Locate the local extrema. </a:t>
            </a:r>
          </a:p>
          <a:p>
            <a:pPr marL="457200" indent="-457200"/>
            <a:r>
              <a:rPr lang="en-US" b="1" dirty="0"/>
              <a:t>b.	</a:t>
            </a:r>
            <a:r>
              <a:rPr lang="en-US" dirty="0"/>
              <a:t>Locate the points of inflection. </a:t>
            </a:r>
          </a:p>
          <a:p>
            <a:r>
              <a:rPr lang="en-US" b="1" dirty="0"/>
              <a:t>Solutions: </a:t>
            </a:r>
          </a:p>
          <a:p>
            <a:pPr marL="457200" indent="-457200"/>
            <a:r>
              <a:rPr lang="en-US" b="1" dirty="0"/>
              <a:t>a.	</a:t>
            </a:r>
            <a:r>
              <a:rPr lang="en-US" dirty="0"/>
              <a:t>We will use the Second Derivative Test to find all local extrema of </a:t>
            </a:r>
            <a:r>
              <a:rPr lang="en-US" i="1" dirty="0"/>
              <a:t>f </a:t>
            </a:r>
            <a:r>
              <a:rPr lang="en-US" dirty="0"/>
              <a:t>(</a:t>
            </a:r>
            <a:r>
              <a:rPr lang="en-US" i="1" dirty="0"/>
              <a:t>x</a:t>
            </a:r>
            <a:r>
              <a:rPr lang="en-US" dirty="0"/>
              <a:t>).</a:t>
            </a:r>
            <a:r>
              <a:rPr lang="en-US" i="1" dirty="0"/>
              <a:t> </a:t>
            </a:r>
          </a:p>
          <a:p>
            <a:pPr>
              <a:tabLst>
                <a:tab pos="457200" algn="l"/>
              </a:tabLst>
            </a:pPr>
            <a:r>
              <a:rPr lang="en-US" dirty="0"/>
              <a:t>	First, find all values </a:t>
            </a:r>
            <a:r>
              <a:rPr lang="en-US" i="1" dirty="0"/>
              <a:t>x </a:t>
            </a:r>
            <a:r>
              <a:rPr lang="en-US" dirty="0"/>
              <a:t>= </a:t>
            </a:r>
            <a:r>
              <a:rPr lang="en-US" i="1" dirty="0"/>
              <a:t>c</a:t>
            </a:r>
            <a:r>
              <a:rPr lang="en-US" dirty="0"/>
              <a:t> so that </a:t>
            </a:r>
            <a:r>
              <a:rPr lang="en-US" i="1" dirty="0">
                <a:solidFill>
                  <a:srgbClr val="000099"/>
                </a:solidFill>
              </a:rPr>
              <a:t>f</a:t>
            </a:r>
            <a:r>
              <a:rPr lang="en-US" dirty="0">
                <a:solidFill>
                  <a:srgbClr val="000099"/>
                </a:solidFill>
              </a:rPr>
              <a:t> ′(</a:t>
            </a:r>
            <a:r>
              <a:rPr lang="en-US" i="1" dirty="0">
                <a:solidFill>
                  <a:srgbClr val="000099"/>
                </a:solidFill>
              </a:rPr>
              <a:t>c</a:t>
            </a:r>
            <a:r>
              <a:rPr lang="en-US" dirty="0">
                <a:solidFill>
                  <a:srgbClr val="000099"/>
                </a:solidFill>
              </a:rPr>
              <a:t>) = 0</a:t>
            </a:r>
            <a:r>
              <a:rPr lang="en-US" dirty="0"/>
              <a:t>.</a:t>
            </a:r>
          </a:p>
        </p:txBody>
      </p:sp>
      <p:graphicFrame>
        <p:nvGraphicFramePr>
          <p:cNvPr id="182274" name="Object 2"/>
          <p:cNvGraphicFramePr>
            <a:graphicFrameLocks noChangeAspect="1"/>
          </p:cNvGraphicFramePr>
          <p:nvPr>
            <p:extLst>
              <p:ext uri="{D42A27DB-BD31-4B8C-83A1-F6EECF244321}">
                <p14:modId xmlns:p14="http://schemas.microsoft.com/office/powerpoint/2010/main" val="239008243"/>
              </p:ext>
            </p:extLst>
          </p:nvPr>
        </p:nvGraphicFramePr>
        <p:xfrm>
          <a:off x="2939345" y="1306689"/>
          <a:ext cx="2451100" cy="495300"/>
        </p:xfrm>
        <a:graphic>
          <a:graphicData uri="http://schemas.openxmlformats.org/presentationml/2006/ole">
            <mc:AlternateContent xmlns:mc="http://schemas.openxmlformats.org/markup-compatibility/2006">
              <mc:Choice xmlns:v="urn:schemas-microsoft-com:vml" Requires="v">
                <p:oleObj name="Equation" r:id="rId2" imgW="2450880" imgH="495000" progId="Equation.DSMT4">
                  <p:embed/>
                </p:oleObj>
              </mc:Choice>
              <mc:Fallback>
                <p:oleObj name="Equation" r:id="rId2" imgW="2450880" imgH="495000" progId="Equation.DSMT4">
                  <p:embed/>
                  <p:pic>
                    <p:nvPicPr>
                      <p:cNvPr id="0"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345" y="1306689"/>
                        <a:ext cx="245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7: Using the Second Derivative Test (cont.)</a:t>
            </a:r>
          </a:p>
        </p:txBody>
      </p:sp>
      <p:sp>
        <p:nvSpPr>
          <p:cNvPr id="5" name="Content Placeholder 4"/>
          <p:cNvSpPr>
            <a:spLocks noGrp="1"/>
          </p:cNvSpPr>
          <p:nvPr>
            <p:ph idx="1"/>
          </p:nvPr>
        </p:nvSpPr>
        <p:spPr>
          <a:xfrm>
            <a:off x="609600" y="1295400"/>
            <a:ext cx="8229600" cy="4572000"/>
          </a:xfrm>
        </p:spPr>
        <p:txBody>
          <a:bodyPr/>
          <a:lstStyle/>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r>
              <a:rPr lang="en-US" dirty="0"/>
              <a:t>Substituting these </a:t>
            </a:r>
            <a:r>
              <a:rPr lang="en-US" i="1" dirty="0"/>
              <a:t>x</a:t>
            </a:r>
            <a:r>
              <a:rPr lang="en-US" dirty="0"/>
              <a:t>-values into </a:t>
            </a:r>
            <a:r>
              <a:rPr lang="en-US" i="1" dirty="0"/>
              <a:t>f</a:t>
            </a:r>
            <a:r>
              <a:rPr lang="en-US" dirty="0"/>
              <a:t> (</a:t>
            </a:r>
            <a:r>
              <a:rPr lang="en-US" i="1" dirty="0"/>
              <a:t>x</a:t>
            </a:r>
            <a:r>
              <a:rPr lang="en-US" dirty="0"/>
              <a:t>), the corresponding </a:t>
            </a:r>
            <a:r>
              <a:rPr lang="en-US" i="1" dirty="0"/>
              <a:t>y</a:t>
            </a:r>
            <a:r>
              <a:rPr lang="en-US" dirty="0"/>
              <a:t>-values are </a:t>
            </a:r>
            <a:r>
              <a:rPr lang="en-US" i="1" dirty="0">
                <a:solidFill>
                  <a:srgbClr val="000099"/>
                </a:solidFill>
              </a:rPr>
              <a:t>f</a:t>
            </a:r>
            <a:r>
              <a:rPr lang="en-US" dirty="0">
                <a:solidFill>
                  <a:srgbClr val="000099"/>
                </a:solidFill>
              </a:rPr>
              <a:t> (−3) = −81</a:t>
            </a:r>
            <a:r>
              <a:rPr lang="en-US" dirty="0"/>
              <a:t>, </a:t>
            </a:r>
            <a:r>
              <a:rPr lang="en-US" i="1" dirty="0">
                <a:solidFill>
                  <a:srgbClr val="000099"/>
                </a:solidFill>
              </a:rPr>
              <a:t>f</a:t>
            </a:r>
            <a:r>
              <a:rPr lang="en-US" dirty="0">
                <a:solidFill>
                  <a:srgbClr val="000099"/>
                </a:solidFill>
              </a:rPr>
              <a:t> (0) = 0</a:t>
            </a:r>
            <a:r>
              <a:rPr lang="en-US" dirty="0"/>
              <a:t>, and </a:t>
            </a:r>
            <a:r>
              <a:rPr lang="en-US" i="1" dirty="0">
                <a:solidFill>
                  <a:srgbClr val="000099"/>
                </a:solidFill>
              </a:rPr>
              <a:t>f</a:t>
            </a:r>
            <a:r>
              <a:rPr lang="en-US" dirty="0">
                <a:solidFill>
                  <a:srgbClr val="000099"/>
                </a:solidFill>
              </a:rPr>
              <a:t> (3) = −81</a:t>
            </a:r>
            <a:r>
              <a:rPr lang="en-US" dirty="0"/>
              <a:t>.</a:t>
            </a:r>
          </a:p>
          <a:p>
            <a:endParaRPr lang="en-US" sz="2000" dirty="0">
              <a:solidFill>
                <a:srgbClr val="008080"/>
              </a:solidFill>
            </a:endParaRPr>
          </a:p>
        </p:txBody>
      </p:sp>
      <p:sp>
        <p:nvSpPr>
          <p:cNvPr id="7" name="Rectangle 6"/>
          <p:cNvSpPr/>
          <p:nvPr/>
        </p:nvSpPr>
        <p:spPr>
          <a:xfrm>
            <a:off x="5029200" y="2160210"/>
            <a:ext cx="1521827" cy="400110"/>
          </a:xfrm>
          <a:prstGeom prst="rect">
            <a:avLst/>
          </a:prstGeom>
        </p:spPr>
        <p:txBody>
          <a:bodyPr wrap="none">
            <a:spAutoFit/>
          </a:bodyPr>
          <a:lstStyle/>
          <a:p>
            <a:r>
              <a:rPr lang="en-US" sz="2000" dirty="0">
                <a:solidFill>
                  <a:srgbClr val="008080"/>
                </a:solidFill>
              </a:rPr>
              <a:t>Set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 = 0. </a:t>
            </a:r>
          </a:p>
        </p:txBody>
      </p:sp>
      <p:graphicFrame>
        <p:nvGraphicFramePr>
          <p:cNvPr id="21507" name="Object 3"/>
          <p:cNvGraphicFramePr>
            <a:graphicFrameLocks noChangeAspect="1"/>
          </p:cNvGraphicFramePr>
          <p:nvPr/>
        </p:nvGraphicFramePr>
        <p:xfrm>
          <a:off x="1665873" y="1447800"/>
          <a:ext cx="2489200" cy="482600"/>
        </p:xfrm>
        <a:graphic>
          <a:graphicData uri="http://schemas.openxmlformats.org/presentationml/2006/ole">
            <mc:AlternateContent xmlns:mc="http://schemas.openxmlformats.org/markup-compatibility/2006">
              <mc:Choice xmlns:v="urn:schemas-microsoft-com:vml" Requires="v">
                <p:oleObj name="Equation" r:id="rId2" imgW="2489040" imgH="482400" progId="Equation.DSMT4">
                  <p:embed/>
                </p:oleObj>
              </mc:Choice>
              <mc:Fallback>
                <p:oleObj name="Equation" r:id="rId2" imgW="248904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873" y="1447800"/>
                        <a:ext cx="2489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2241606" y="2101850"/>
          <a:ext cx="1917700" cy="381000"/>
        </p:xfrm>
        <a:graphic>
          <a:graphicData uri="http://schemas.openxmlformats.org/presentationml/2006/ole">
            <mc:AlternateContent xmlns:mc="http://schemas.openxmlformats.org/markup-compatibility/2006">
              <mc:Choice xmlns:v="urn:schemas-microsoft-com:vml" Requires="v">
                <p:oleObj name="Equation" r:id="rId4" imgW="1917360" imgH="380880" progId="Equation.DSMT4">
                  <p:embed/>
                </p:oleObj>
              </mc:Choice>
              <mc:Fallback>
                <p:oleObj name="Equation" r:id="rId4" imgW="1917360" imgH="3808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1606" y="2101850"/>
                        <a:ext cx="1917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2241606" y="2654300"/>
          <a:ext cx="1993900" cy="571500"/>
        </p:xfrm>
        <a:graphic>
          <a:graphicData uri="http://schemas.openxmlformats.org/presentationml/2006/ole">
            <mc:AlternateContent xmlns:mc="http://schemas.openxmlformats.org/markup-compatibility/2006">
              <mc:Choice xmlns:v="urn:schemas-microsoft-com:vml" Requires="v">
                <p:oleObj name="Equation" r:id="rId6" imgW="1993680" imgH="571320" progId="Equation.DSMT4">
                  <p:embed/>
                </p:oleObj>
              </mc:Choice>
              <mc:Fallback>
                <p:oleObj name="Equation" r:id="rId6" imgW="1993680" imgH="5713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1606" y="2654300"/>
                        <a:ext cx="1993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6"/>
          <p:cNvGraphicFramePr>
            <a:graphicFrameLocks noChangeAspect="1"/>
          </p:cNvGraphicFramePr>
          <p:nvPr/>
        </p:nvGraphicFramePr>
        <p:xfrm>
          <a:off x="2241606" y="3397250"/>
          <a:ext cx="2768600" cy="469900"/>
        </p:xfrm>
        <a:graphic>
          <a:graphicData uri="http://schemas.openxmlformats.org/presentationml/2006/ole">
            <mc:AlternateContent xmlns:mc="http://schemas.openxmlformats.org/markup-compatibility/2006">
              <mc:Choice xmlns:v="urn:schemas-microsoft-com:vml" Requires="v">
                <p:oleObj name="Equation" r:id="rId8" imgW="2768400" imgH="469800" progId="Equation.DSMT4">
                  <p:embed/>
                </p:oleObj>
              </mc:Choice>
              <mc:Fallback>
                <p:oleObj name="Equation" r:id="rId8" imgW="276840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1606" y="3397250"/>
                        <a:ext cx="2768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7"/>
          <p:cNvGraphicFramePr>
            <a:graphicFrameLocks noChangeAspect="1"/>
          </p:cNvGraphicFramePr>
          <p:nvPr/>
        </p:nvGraphicFramePr>
        <p:xfrm>
          <a:off x="2209800" y="4038600"/>
          <a:ext cx="1612900" cy="381000"/>
        </p:xfrm>
        <a:graphic>
          <a:graphicData uri="http://schemas.openxmlformats.org/presentationml/2006/ole">
            <mc:AlternateContent xmlns:mc="http://schemas.openxmlformats.org/markup-compatibility/2006">
              <mc:Choice xmlns:v="urn:schemas-microsoft-com:vml" Requires="v">
                <p:oleObj name="Equation" r:id="rId10" imgW="1612800" imgH="380880" progId="Equation.DSMT4">
                  <p:embed/>
                </p:oleObj>
              </mc:Choice>
              <mc:Fallback>
                <p:oleObj name="Equation" r:id="rId10" imgW="1612800" imgH="3808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4038600"/>
                        <a:ext cx="1612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5029200" y="1524000"/>
            <a:ext cx="2925160" cy="400110"/>
          </a:xfrm>
          <a:prstGeom prst="rect">
            <a:avLst/>
          </a:prstGeom>
        </p:spPr>
        <p:txBody>
          <a:bodyPr wrap="none">
            <a:spAutoFit/>
          </a:bodyPr>
          <a:lstStyle/>
          <a:p>
            <a:r>
              <a:rPr lang="en-US" sz="2000" dirty="0">
                <a:solidFill>
                  <a:srgbClr val="008080"/>
                </a:solidFill>
              </a:rPr>
              <a:t>Find the derivative of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7: Using the Second Derivative Test (cont.)</a:t>
            </a:r>
          </a:p>
        </p:txBody>
      </p:sp>
      <p:sp>
        <p:nvSpPr>
          <p:cNvPr id="9" name="Content Placeholder 8"/>
          <p:cNvSpPr>
            <a:spLocks noGrp="1"/>
          </p:cNvSpPr>
          <p:nvPr>
            <p:ph idx="1"/>
          </p:nvPr>
        </p:nvSpPr>
        <p:spPr/>
        <p:txBody>
          <a:bodyPr/>
          <a:lstStyle/>
          <a:p>
            <a:r>
              <a:rPr lang="en-US" dirty="0"/>
              <a:t>Now we need to determine how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a:t>
            </a:r>
            <a:r>
              <a:rPr lang="en-US" dirty="0"/>
              <a:t> responds at these </a:t>
            </a:r>
            <a:r>
              <a:rPr lang="en-US" i="1" dirty="0"/>
              <a:t>x</a:t>
            </a:r>
            <a:r>
              <a:rPr lang="en-US" dirty="0"/>
              <a:t>-values.</a:t>
            </a:r>
          </a:p>
          <a:p>
            <a:endParaRPr lang="en-US" dirty="0"/>
          </a:p>
          <a:p>
            <a:endParaRPr lang="en-US" dirty="0"/>
          </a:p>
          <a:p>
            <a:endParaRPr lang="en-US" dirty="0"/>
          </a:p>
          <a:p>
            <a:endParaRPr lang="en-US" dirty="0"/>
          </a:p>
          <a:p>
            <a:endParaRPr lang="en-US" dirty="0"/>
          </a:p>
          <a:p>
            <a:r>
              <a:rPr lang="en-US" dirty="0"/>
              <a:t>Use the method for determining concavity in addition to the Second Derivative Test to interpret these results:</a:t>
            </a:r>
          </a:p>
        </p:txBody>
      </p:sp>
      <p:sp>
        <p:nvSpPr>
          <p:cNvPr id="11" name="Rectangle 10"/>
          <p:cNvSpPr/>
          <p:nvPr/>
        </p:nvSpPr>
        <p:spPr>
          <a:xfrm>
            <a:off x="5405311" y="2286000"/>
            <a:ext cx="1311578" cy="400110"/>
          </a:xfrm>
          <a:prstGeom prst="rect">
            <a:avLst/>
          </a:prstGeom>
        </p:spPr>
        <p:txBody>
          <a:bodyPr wrap="none">
            <a:spAutoFit/>
          </a:bodyPr>
          <a:lstStyle/>
          <a:p>
            <a:r>
              <a:rPr lang="en-US" sz="2000" dirty="0">
                <a:solidFill>
                  <a:srgbClr val="008080"/>
                </a:solidFill>
              </a:rPr>
              <a:t>Find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a:t>
            </a:r>
            <a:r>
              <a:rPr lang="en-US" sz="2000" i="1" dirty="0">
                <a:solidFill>
                  <a:srgbClr val="008080"/>
                </a:solidFill>
              </a:rPr>
              <a:t> </a:t>
            </a:r>
            <a:endParaRPr lang="en-US" sz="2000" dirty="0">
              <a:solidFill>
                <a:srgbClr val="008080"/>
              </a:solidFill>
            </a:endParaRPr>
          </a:p>
        </p:txBody>
      </p:sp>
      <p:sp>
        <p:nvSpPr>
          <p:cNvPr id="12" name="Rectangle 11"/>
          <p:cNvSpPr/>
          <p:nvPr/>
        </p:nvSpPr>
        <p:spPr>
          <a:xfrm>
            <a:off x="5398911" y="2884311"/>
            <a:ext cx="3200400" cy="707886"/>
          </a:xfrm>
          <a:prstGeom prst="rect">
            <a:avLst/>
          </a:prstGeom>
        </p:spPr>
        <p:txBody>
          <a:bodyPr wrap="square">
            <a:spAutoFit/>
          </a:bodyPr>
          <a:lstStyle/>
          <a:p>
            <a:r>
              <a:rPr lang="en-US" sz="2000" dirty="0">
                <a:solidFill>
                  <a:srgbClr val="008080"/>
                </a:solidFill>
              </a:rPr>
              <a:t>Substitute each of the values found for </a:t>
            </a:r>
            <a:r>
              <a:rPr lang="en-US" sz="2000" i="1" dirty="0">
                <a:solidFill>
                  <a:srgbClr val="008080"/>
                </a:solidFill>
              </a:rPr>
              <a:t>c</a:t>
            </a:r>
            <a:r>
              <a:rPr lang="en-US" sz="2000" dirty="0">
                <a:solidFill>
                  <a:srgbClr val="008080"/>
                </a:solidFill>
              </a:rPr>
              <a:t>: −3, 0, and 3.</a:t>
            </a:r>
          </a:p>
        </p:txBody>
      </p:sp>
      <p:graphicFrame>
        <p:nvGraphicFramePr>
          <p:cNvPr id="22532" name="Object 4"/>
          <p:cNvGraphicFramePr>
            <a:graphicFrameLocks noChangeAspect="1"/>
          </p:cNvGraphicFramePr>
          <p:nvPr/>
        </p:nvGraphicFramePr>
        <p:xfrm>
          <a:off x="1131711" y="2252133"/>
          <a:ext cx="889000" cy="469900"/>
        </p:xfrm>
        <a:graphic>
          <a:graphicData uri="http://schemas.openxmlformats.org/presentationml/2006/ole">
            <mc:AlternateContent xmlns:mc="http://schemas.openxmlformats.org/markup-compatibility/2006">
              <mc:Choice xmlns:v="urn:schemas-microsoft-com:vml" Requires="v">
                <p:oleObj name="Equation" r:id="rId2" imgW="888840" imgH="469800" progId="Equation.DSMT4">
                  <p:embed/>
                </p:oleObj>
              </mc:Choice>
              <mc:Fallback>
                <p:oleObj name="Equation" r:id="rId2" imgW="888840" imgH="469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711" y="2252133"/>
                        <a:ext cx="88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2037645" y="2240844"/>
          <a:ext cx="1638300" cy="381000"/>
        </p:xfrm>
        <a:graphic>
          <a:graphicData uri="http://schemas.openxmlformats.org/presentationml/2006/ole">
            <mc:AlternateContent xmlns:mc="http://schemas.openxmlformats.org/markup-compatibility/2006">
              <mc:Choice xmlns:v="urn:schemas-microsoft-com:vml" Requires="v">
                <p:oleObj name="Equation" r:id="rId4" imgW="1638000" imgH="380880" progId="Equation.DSMT4">
                  <p:embed/>
                </p:oleObj>
              </mc:Choice>
              <mc:Fallback>
                <p:oleObj name="Equation" r:id="rId4" imgW="1638000" imgH="3808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7645" y="2240844"/>
                        <a:ext cx="1638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nvGraphicFramePr>
        <p:xfrm>
          <a:off x="925689" y="2904066"/>
          <a:ext cx="1079500" cy="482600"/>
        </p:xfrm>
        <a:graphic>
          <a:graphicData uri="http://schemas.openxmlformats.org/presentationml/2006/ole">
            <mc:AlternateContent xmlns:mc="http://schemas.openxmlformats.org/markup-compatibility/2006">
              <mc:Choice xmlns:v="urn:schemas-microsoft-com:vml" Requires="v">
                <p:oleObj name="Equation" r:id="rId6" imgW="1079280" imgH="482400" progId="Equation.DSMT4">
                  <p:embed/>
                </p:oleObj>
              </mc:Choice>
              <mc:Fallback>
                <p:oleObj name="Equation" r:id="rId6" imgW="1079280" imgH="4824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689" y="2904066"/>
                        <a:ext cx="1079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2020711" y="2841978"/>
          <a:ext cx="2082800" cy="546100"/>
        </p:xfrm>
        <a:graphic>
          <a:graphicData uri="http://schemas.openxmlformats.org/presentationml/2006/ole">
            <mc:AlternateContent xmlns:mc="http://schemas.openxmlformats.org/markup-compatibility/2006">
              <mc:Choice xmlns:v="urn:schemas-microsoft-com:vml" Requires="v">
                <p:oleObj name="Equation" r:id="rId8" imgW="2082600" imgH="545760" progId="Equation.DSMT4">
                  <p:embed/>
                </p:oleObj>
              </mc:Choice>
              <mc:Fallback>
                <p:oleObj name="Equation" r:id="rId8" imgW="2082600" imgH="5457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0711" y="2841978"/>
                        <a:ext cx="2082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8"/>
          <p:cNvGraphicFramePr>
            <a:graphicFrameLocks noChangeAspect="1"/>
          </p:cNvGraphicFramePr>
          <p:nvPr/>
        </p:nvGraphicFramePr>
        <p:xfrm>
          <a:off x="4145844" y="2980266"/>
          <a:ext cx="660400" cy="292100"/>
        </p:xfrm>
        <a:graphic>
          <a:graphicData uri="http://schemas.openxmlformats.org/presentationml/2006/ole">
            <mc:AlternateContent xmlns:mc="http://schemas.openxmlformats.org/markup-compatibility/2006">
              <mc:Choice xmlns:v="urn:schemas-microsoft-com:vml" Requires="v">
                <p:oleObj name="Equation" r:id="rId10" imgW="660240" imgH="291960" progId="Equation.DSMT4">
                  <p:embed/>
                </p:oleObj>
              </mc:Choice>
              <mc:Fallback>
                <p:oleObj name="Equation" r:id="rId10" imgW="660240" imgH="29196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5844" y="2980266"/>
                        <a:ext cx="660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7" name="Object 9"/>
          <p:cNvGraphicFramePr>
            <a:graphicFrameLocks noChangeAspect="1"/>
          </p:cNvGraphicFramePr>
          <p:nvPr/>
        </p:nvGraphicFramePr>
        <p:xfrm>
          <a:off x="1120422" y="3611033"/>
          <a:ext cx="889000" cy="469900"/>
        </p:xfrm>
        <a:graphic>
          <a:graphicData uri="http://schemas.openxmlformats.org/presentationml/2006/ole">
            <mc:AlternateContent xmlns:mc="http://schemas.openxmlformats.org/markup-compatibility/2006">
              <mc:Choice xmlns:v="urn:schemas-microsoft-com:vml" Requires="v">
                <p:oleObj name="Equation" r:id="rId12" imgW="888840" imgH="469800" progId="Equation.DSMT4">
                  <p:embed/>
                </p:oleObj>
              </mc:Choice>
              <mc:Fallback>
                <p:oleObj name="Equation" r:id="rId12" imgW="888840" imgH="46980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0422" y="3611033"/>
                        <a:ext cx="88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9" name="Object 11"/>
          <p:cNvGraphicFramePr>
            <a:graphicFrameLocks noChangeAspect="1"/>
          </p:cNvGraphicFramePr>
          <p:nvPr/>
        </p:nvGraphicFramePr>
        <p:xfrm>
          <a:off x="2034822" y="3539067"/>
          <a:ext cx="1892300" cy="533400"/>
        </p:xfrm>
        <a:graphic>
          <a:graphicData uri="http://schemas.openxmlformats.org/presentationml/2006/ole">
            <mc:AlternateContent xmlns:mc="http://schemas.openxmlformats.org/markup-compatibility/2006">
              <mc:Choice xmlns:v="urn:schemas-microsoft-com:vml" Requires="v">
                <p:oleObj name="Equation" r:id="rId14" imgW="1892160" imgH="533160" progId="Equation.DSMT4">
                  <p:embed/>
                </p:oleObj>
              </mc:Choice>
              <mc:Fallback>
                <p:oleObj name="Equation" r:id="rId14" imgW="1892160" imgH="53316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34822" y="3539067"/>
                        <a:ext cx="1892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0" name="Object 12"/>
          <p:cNvGraphicFramePr>
            <a:graphicFrameLocks noChangeAspect="1"/>
          </p:cNvGraphicFramePr>
          <p:nvPr/>
        </p:nvGraphicFramePr>
        <p:xfrm>
          <a:off x="3951111" y="3681589"/>
          <a:ext cx="876300" cy="292100"/>
        </p:xfrm>
        <a:graphic>
          <a:graphicData uri="http://schemas.openxmlformats.org/presentationml/2006/ole">
            <mc:AlternateContent xmlns:mc="http://schemas.openxmlformats.org/markup-compatibility/2006">
              <mc:Choice xmlns:v="urn:schemas-microsoft-com:vml" Requires="v">
                <p:oleObj name="Equation" r:id="rId16" imgW="876240" imgH="291960" progId="Equation.DSMT4">
                  <p:embed/>
                </p:oleObj>
              </mc:Choice>
              <mc:Fallback>
                <p:oleObj name="Equation" r:id="rId16" imgW="876240" imgH="291960" progId="Equation.DSMT4">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51111" y="3681589"/>
                        <a:ext cx="87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1" name="Object 13"/>
          <p:cNvGraphicFramePr>
            <a:graphicFrameLocks noChangeAspect="1"/>
          </p:cNvGraphicFramePr>
          <p:nvPr/>
        </p:nvGraphicFramePr>
        <p:xfrm>
          <a:off x="1143000" y="4295422"/>
          <a:ext cx="863600" cy="482600"/>
        </p:xfrm>
        <a:graphic>
          <a:graphicData uri="http://schemas.openxmlformats.org/presentationml/2006/ole">
            <mc:AlternateContent xmlns:mc="http://schemas.openxmlformats.org/markup-compatibility/2006">
              <mc:Choice xmlns:v="urn:schemas-microsoft-com:vml" Requires="v">
                <p:oleObj name="Equation" r:id="rId18" imgW="863280" imgH="482400" progId="Equation.DSMT4">
                  <p:embed/>
                </p:oleObj>
              </mc:Choice>
              <mc:Fallback>
                <p:oleObj name="Equation" r:id="rId18" imgW="863280" imgH="482400" progId="Equation.DSMT4">
                  <p:embed/>
                  <p:pic>
                    <p:nvPicPr>
                      <p:cNvPr id="0"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43000" y="4295422"/>
                        <a:ext cx="86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2" name="Object 14"/>
          <p:cNvGraphicFramePr>
            <a:graphicFrameLocks noChangeAspect="1"/>
          </p:cNvGraphicFramePr>
          <p:nvPr/>
        </p:nvGraphicFramePr>
        <p:xfrm>
          <a:off x="2034822" y="4246034"/>
          <a:ext cx="1866900" cy="546100"/>
        </p:xfrm>
        <a:graphic>
          <a:graphicData uri="http://schemas.openxmlformats.org/presentationml/2006/ole">
            <mc:AlternateContent xmlns:mc="http://schemas.openxmlformats.org/markup-compatibility/2006">
              <mc:Choice xmlns:v="urn:schemas-microsoft-com:vml" Requires="v">
                <p:oleObj name="Equation" r:id="rId20" imgW="1866600" imgH="545760" progId="Equation.DSMT4">
                  <p:embed/>
                </p:oleObj>
              </mc:Choice>
              <mc:Fallback>
                <p:oleObj name="Equation" r:id="rId20" imgW="1866600" imgH="545760" progId="Equation.DSMT4">
                  <p:embed/>
                  <p:pic>
                    <p:nvPicPr>
                      <p:cNvPr id="0"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34822" y="4246034"/>
                        <a:ext cx="1866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3" name="Object 15"/>
          <p:cNvGraphicFramePr>
            <a:graphicFrameLocks noChangeAspect="1"/>
          </p:cNvGraphicFramePr>
          <p:nvPr/>
        </p:nvGraphicFramePr>
        <p:xfrm>
          <a:off x="3942645" y="4375855"/>
          <a:ext cx="660400" cy="292100"/>
        </p:xfrm>
        <a:graphic>
          <a:graphicData uri="http://schemas.openxmlformats.org/presentationml/2006/ole">
            <mc:AlternateContent xmlns:mc="http://schemas.openxmlformats.org/markup-compatibility/2006">
              <mc:Choice xmlns:v="urn:schemas-microsoft-com:vml" Requires="v">
                <p:oleObj name="Equation" r:id="rId22" imgW="660240" imgH="291960" progId="Equation.DSMT4">
                  <p:embed/>
                </p:oleObj>
              </mc:Choice>
              <mc:Fallback>
                <p:oleObj name="Equation" r:id="rId22" imgW="660240" imgH="291960" progId="Equation.DSMT4">
                  <p:embed/>
                  <p:pic>
                    <p:nvPicPr>
                      <p:cNvPr id="0" name="Picture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42645" y="4375855"/>
                        <a:ext cx="660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5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5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5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5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7: Using the Second Derivative Test (cont.)</a:t>
            </a:r>
          </a:p>
        </p:txBody>
      </p:sp>
      <p:sp>
        <p:nvSpPr>
          <p:cNvPr id="5" name="Content Placeholder 4"/>
          <p:cNvSpPr>
            <a:spLocks noGrp="1"/>
          </p:cNvSpPr>
          <p:nvPr>
            <p:ph idx="1"/>
          </p:nvPr>
        </p:nvSpPr>
        <p:spPr/>
        <p:txBody>
          <a:bodyPr/>
          <a:lstStyle/>
          <a:p>
            <a:endParaRPr lang="en-US" dirty="0"/>
          </a:p>
        </p:txBody>
      </p:sp>
      <p:pic>
        <p:nvPicPr>
          <p:cNvPr id="185347" name="Picture 3"/>
          <p:cNvPicPr>
            <a:picLocks noChangeAspect="1" noChangeArrowheads="1"/>
          </p:cNvPicPr>
          <p:nvPr/>
        </p:nvPicPr>
        <p:blipFill>
          <a:blip r:embed="rId2"/>
          <a:srcRect/>
          <a:stretch>
            <a:fillRect/>
          </a:stretch>
        </p:blipFill>
        <p:spPr bwMode="auto">
          <a:xfrm>
            <a:off x="426947" y="1143000"/>
            <a:ext cx="8290106" cy="2377440"/>
          </a:xfrm>
          <a:prstGeom prst="rect">
            <a:avLst/>
          </a:prstGeom>
          <a:noFill/>
          <a:ln w="9525">
            <a:noFill/>
            <a:miter lim="800000"/>
            <a:headEnd/>
            <a:tailEnd/>
          </a:ln>
          <a:effectLst/>
        </p:spPr>
      </p:pic>
      <p:pic>
        <p:nvPicPr>
          <p:cNvPr id="185348" name="Picture 4"/>
          <p:cNvPicPr>
            <a:picLocks noChangeAspect="1" noChangeArrowheads="1"/>
          </p:cNvPicPr>
          <p:nvPr/>
        </p:nvPicPr>
        <p:blipFill>
          <a:blip r:embed="rId3"/>
          <a:srcRect/>
          <a:stretch>
            <a:fillRect/>
          </a:stretch>
        </p:blipFill>
        <p:spPr bwMode="auto">
          <a:xfrm>
            <a:off x="2606884" y="3581400"/>
            <a:ext cx="3930233" cy="237744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7: Using the Second Derivative Test (cont.)</a:t>
            </a:r>
          </a:p>
        </p:txBody>
      </p:sp>
      <p:sp>
        <p:nvSpPr>
          <p:cNvPr id="3" name="Content Placeholder 2"/>
          <p:cNvSpPr>
            <a:spLocks noGrp="1"/>
          </p:cNvSpPr>
          <p:nvPr>
            <p:ph idx="1"/>
          </p:nvPr>
        </p:nvSpPr>
        <p:spPr/>
        <p:txBody>
          <a:bodyPr/>
          <a:lstStyle/>
          <a:p>
            <a:pPr marL="457200" indent="-457200"/>
            <a:r>
              <a:rPr lang="en-US" b="1" dirty="0"/>
              <a:t>b.	</a:t>
            </a:r>
            <a:r>
              <a:rPr lang="en-US" dirty="0"/>
              <a:t>The points of inflection come from setting  </a:t>
            </a:r>
            <a:r>
              <a:rPr lang="en-US" i="1" dirty="0">
                <a:solidFill>
                  <a:srgbClr val="000099"/>
                </a:solidFill>
              </a:rPr>
              <a:t>f ′′</a:t>
            </a:r>
            <a:r>
              <a:rPr lang="en-US" dirty="0">
                <a:solidFill>
                  <a:srgbClr val="000099"/>
                </a:solidFill>
              </a:rPr>
              <a:t>(</a:t>
            </a:r>
            <a:r>
              <a:rPr lang="en-US" i="1" dirty="0">
                <a:solidFill>
                  <a:srgbClr val="000099"/>
                </a:solidFill>
              </a:rPr>
              <a:t>x</a:t>
            </a:r>
            <a:r>
              <a:rPr lang="en-US" dirty="0">
                <a:solidFill>
                  <a:srgbClr val="000099"/>
                </a:solidFill>
              </a:rPr>
              <a:t>) = 0</a:t>
            </a:r>
            <a:r>
              <a:rPr lang="en-US" dirty="0"/>
              <a:t> and solving for </a:t>
            </a:r>
            <a:r>
              <a:rPr lang="en-US" i="1" dirty="0"/>
              <a:t>x</a:t>
            </a:r>
            <a:r>
              <a:rPr lang="en-US" dirty="0"/>
              <a:t>:</a:t>
            </a:r>
            <a:r>
              <a:rPr lang="en-US" i="1" dirty="0"/>
              <a:t> </a:t>
            </a:r>
            <a:endParaRPr lang="en-US" dirty="0"/>
          </a:p>
        </p:txBody>
      </p:sp>
      <p:sp>
        <p:nvSpPr>
          <p:cNvPr id="5" name="Rectangle 4"/>
          <p:cNvSpPr/>
          <p:nvPr/>
        </p:nvSpPr>
        <p:spPr>
          <a:xfrm>
            <a:off x="5867400" y="3058180"/>
            <a:ext cx="1512209" cy="400110"/>
          </a:xfrm>
          <a:prstGeom prst="rect">
            <a:avLst/>
          </a:prstGeom>
        </p:spPr>
        <p:txBody>
          <a:bodyPr wrap="none">
            <a:spAutoFit/>
          </a:bodyPr>
          <a:lstStyle/>
          <a:p>
            <a:r>
              <a:rPr lang="en-US" sz="2000" dirty="0">
                <a:solidFill>
                  <a:srgbClr val="008080"/>
                </a:solidFill>
              </a:rPr>
              <a:t>Set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 = 0.</a:t>
            </a:r>
          </a:p>
        </p:txBody>
      </p:sp>
      <p:graphicFrame>
        <p:nvGraphicFramePr>
          <p:cNvPr id="23555" name="Object 3"/>
          <p:cNvGraphicFramePr>
            <a:graphicFrameLocks noChangeAspect="1"/>
          </p:cNvGraphicFramePr>
          <p:nvPr/>
        </p:nvGraphicFramePr>
        <p:xfrm>
          <a:off x="1447800" y="2514600"/>
          <a:ext cx="2552700" cy="482600"/>
        </p:xfrm>
        <a:graphic>
          <a:graphicData uri="http://schemas.openxmlformats.org/presentationml/2006/ole">
            <mc:AlternateContent xmlns:mc="http://schemas.openxmlformats.org/markup-compatibility/2006">
              <mc:Choice xmlns:v="urn:schemas-microsoft-com:vml" Requires="v">
                <p:oleObj name="Equation" r:id="rId2" imgW="2552400" imgH="482400" progId="Equation.DSMT4">
                  <p:embed/>
                </p:oleObj>
              </mc:Choice>
              <mc:Fallback>
                <p:oleObj name="Equation" r:id="rId2" imgW="255240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14600"/>
                        <a:ext cx="255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2122311" y="3115734"/>
          <a:ext cx="1879600" cy="381000"/>
        </p:xfrm>
        <a:graphic>
          <a:graphicData uri="http://schemas.openxmlformats.org/presentationml/2006/ole">
            <mc:AlternateContent xmlns:mc="http://schemas.openxmlformats.org/markup-compatibility/2006">
              <mc:Choice xmlns:v="urn:schemas-microsoft-com:vml" Requires="v">
                <p:oleObj name="Equation" r:id="rId4" imgW="1879560" imgH="380880" progId="Equation.DSMT4">
                  <p:embed/>
                </p:oleObj>
              </mc:Choice>
              <mc:Fallback>
                <p:oleObj name="Equation" r:id="rId4" imgW="1879560" imgH="3808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311" y="3115734"/>
                        <a:ext cx="187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2122311" y="3675945"/>
          <a:ext cx="1943100" cy="571500"/>
        </p:xfrm>
        <a:graphic>
          <a:graphicData uri="http://schemas.openxmlformats.org/presentationml/2006/ole">
            <mc:AlternateContent xmlns:mc="http://schemas.openxmlformats.org/markup-compatibility/2006">
              <mc:Choice xmlns:v="urn:schemas-microsoft-com:vml" Requires="v">
                <p:oleObj name="Equation" r:id="rId6" imgW="1942920" imgH="571320" progId="Equation.DSMT4">
                  <p:embed/>
                </p:oleObj>
              </mc:Choice>
              <mc:Fallback>
                <p:oleObj name="Equation" r:id="rId6" imgW="1942920" imgH="5713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2311" y="3675945"/>
                        <a:ext cx="1943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2122311" y="4364567"/>
          <a:ext cx="3263900" cy="622300"/>
        </p:xfrm>
        <a:graphic>
          <a:graphicData uri="http://schemas.openxmlformats.org/presentationml/2006/ole">
            <mc:AlternateContent xmlns:mc="http://schemas.openxmlformats.org/markup-compatibility/2006">
              <mc:Choice xmlns:v="urn:schemas-microsoft-com:vml" Requires="v">
                <p:oleObj name="Equation" r:id="rId8" imgW="3263760" imgH="622080" progId="Equation.DSMT4">
                  <p:embed/>
                </p:oleObj>
              </mc:Choice>
              <mc:Fallback>
                <p:oleObj name="Equation" r:id="rId8" imgW="3263760" imgH="622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2311" y="4364567"/>
                        <a:ext cx="3263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2113845" y="5095522"/>
          <a:ext cx="1282700" cy="444500"/>
        </p:xfrm>
        <a:graphic>
          <a:graphicData uri="http://schemas.openxmlformats.org/presentationml/2006/ole">
            <mc:AlternateContent xmlns:mc="http://schemas.openxmlformats.org/markup-compatibility/2006">
              <mc:Choice xmlns:v="urn:schemas-microsoft-com:vml" Requires="v">
                <p:oleObj name="Equation" r:id="rId10" imgW="1282680" imgH="444240" progId="Equation.DSMT4">
                  <p:embed/>
                </p:oleObj>
              </mc:Choice>
              <mc:Fallback>
                <p:oleObj name="Equation" r:id="rId10" imgW="1282680" imgH="4442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3845" y="5095522"/>
                        <a:ext cx="1282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Derivatives</a:t>
            </a:r>
          </a:p>
        </p:txBody>
      </p:sp>
      <p:sp>
        <p:nvSpPr>
          <p:cNvPr id="3" name="Content Placeholder 2"/>
          <p:cNvSpPr>
            <a:spLocks noGrp="1"/>
          </p:cNvSpPr>
          <p:nvPr>
            <p:ph idx="1"/>
          </p:nvPr>
        </p:nvSpPr>
        <p:spPr>
          <a:xfrm>
            <a:off x="457200" y="1280160"/>
            <a:ext cx="8229600" cy="4282440"/>
          </a:xfrm>
          <a:noFill/>
          <a:ln w="28575">
            <a:solidFill>
              <a:srgbClr val="FF0000"/>
            </a:solidFill>
          </a:ln>
        </p:spPr>
        <p:txBody>
          <a:bodyPr wrap="square">
            <a:noAutofit/>
          </a:bodyPr>
          <a:lstStyle/>
          <a:p>
            <a:pPr algn="ctr"/>
            <a:r>
              <a:rPr lang="en-US" b="1" dirty="0">
                <a:solidFill>
                  <a:srgbClr val="000000"/>
                </a:solidFill>
              </a:rPr>
              <a:t>NOTES (cont.)</a:t>
            </a:r>
          </a:p>
          <a:p>
            <a:r>
              <a:rPr lang="en-US" dirty="0">
                <a:solidFill>
                  <a:srgbClr val="000000"/>
                </a:solidFill>
              </a:rPr>
              <a:t>Thus</a:t>
            </a:r>
          </a:p>
          <a:p>
            <a:pPr>
              <a:spcBef>
                <a:spcPts val="1800"/>
              </a:spcBef>
            </a:pPr>
            <a:endParaRPr lang="en-US" dirty="0">
              <a:solidFill>
                <a:srgbClr val="000000"/>
              </a:solidFill>
            </a:endParaRPr>
          </a:p>
          <a:p>
            <a:pPr>
              <a:spcBef>
                <a:spcPts val="0"/>
              </a:spcBef>
            </a:pPr>
            <a:endParaRPr lang="en-US" dirty="0">
              <a:solidFill>
                <a:srgbClr val="000000"/>
              </a:solidFill>
            </a:endParaRPr>
          </a:p>
          <a:p>
            <a:pPr>
              <a:spcBef>
                <a:spcPts val="0"/>
              </a:spcBef>
            </a:pPr>
            <a:r>
              <a:rPr lang="en-US" dirty="0">
                <a:solidFill>
                  <a:srgbClr val="000000"/>
                </a:solidFill>
              </a:rPr>
              <a:t>indicates the derivative of         </a:t>
            </a:r>
            <a:r>
              <a:rPr lang="en-US" i="1" dirty="0">
                <a:solidFill>
                  <a:srgbClr val="000000"/>
                </a:solidFill>
              </a:rPr>
              <a:t> </a:t>
            </a:r>
            <a:r>
              <a:rPr lang="en-US" dirty="0">
                <a:solidFill>
                  <a:srgbClr val="000000"/>
                </a:solidFill>
              </a:rPr>
              <a:t>This leads to the </a:t>
            </a:r>
          </a:p>
          <a:p>
            <a:pPr>
              <a:spcBef>
                <a:spcPts val="1200"/>
              </a:spcBef>
            </a:pPr>
            <a:r>
              <a:rPr lang="en-US" dirty="0">
                <a:solidFill>
                  <a:srgbClr val="000000"/>
                </a:solidFill>
              </a:rPr>
              <a:t>following simplified notation:</a:t>
            </a:r>
          </a:p>
        </p:txBody>
      </p:sp>
      <p:graphicFrame>
        <p:nvGraphicFramePr>
          <p:cNvPr id="147460" name="Object 4"/>
          <p:cNvGraphicFramePr>
            <a:graphicFrameLocks noChangeAspect="1"/>
          </p:cNvGraphicFramePr>
          <p:nvPr/>
        </p:nvGraphicFramePr>
        <p:xfrm>
          <a:off x="3975100" y="2198511"/>
          <a:ext cx="1193800" cy="927100"/>
        </p:xfrm>
        <a:graphic>
          <a:graphicData uri="http://schemas.openxmlformats.org/presentationml/2006/ole">
            <mc:AlternateContent xmlns:mc="http://schemas.openxmlformats.org/markup-compatibility/2006">
              <mc:Choice xmlns:v="urn:schemas-microsoft-com:vml" Requires="v">
                <p:oleObj name="Equation" r:id="rId2" imgW="1193800" imgH="927100" progId="Equation.DSMT4">
                  <p:embed/>
                </p:oleObj>
              </mc:Choice>
              <mc:Fallback>
                <p:oleObj name="Equation" r:id="rId2" imgW="1193800" imgH="927100" progId="Equation.DSMT4">
                  <p:embed/>
                  <p:pic>
                    <p:nvPicPr>
                      <p:cNvPr id="0" name="Object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2198511"/>
                        <a:ext cx="1193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1" name="Object 5"/>
          <p:cNvGraphicFramePr>
            <a:graphicFrameLocks noChangeAspect="1"/>
          </p:cNvGraphicFramePr>
          <p:nvPr/>
        </p:nvGraphicFramePr>
        <p:xfrm>
          <a:off x="3486150" y="4495800"/>
          <a:ext cx="2171700" cy="939800"/>
        </p:xfrm>
        <a:graphic>
          <a:graphicData uri="http://schemas.openxmlformats.org/presentationml/2006/ole">
            <mc:AlternateContent xmlns:mc="http://schemas.openxmlformats.org/markup-compatibility/2006">
              <mc:Choice xmlns:v="urn:schemas-microsoft-com:vml" Requires="v">
                <p:oleObj name="Equation" r:id="rId4" imgW="2171700" imgH="939800" progId="Equation.DSMT4">
                  <p:embed/>
                </p:oleObj>
              </mc:Choice>
              <mc:Fallback>
                <p:oleObj name="Equation" r:id="rId4" imgW="2171700" imgH="939800" progId="Equation.DSMT4">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4495800"/>
                        <a:ext cx="2171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nvGraphicFramePr>
        <p:xfrm>
          <a:off x="4381500" y="3146778"/>
          <a:ext cx="533400" cy="838200"/>
        </p:xfrm>
        <a:graphic>
          <a:graphicData uri="http://schemas.openxmlformats.org/presentationml/2006/ole">
            <mc:AlternateContent xmlns:mc="http://schemas.openxmlformats.org/markup-compatibility/2006">
              <mc:Choice xmlns:v="urn:schemas-microsoft-com:vml" Requires="v">
                <p:oleObj name="Equation" r:id="rId6" imgW="533169" imgH="837836" progId="Equation.DSMT4">
                  <p:embed/>
                </p:oleObj>
              </mc:Choice>
              <mc:Fallback>
                <p:oleObj name="Equation" r:id="rId6" imgW="533169" imgH="837836" progId="Equation.DSMT4">
                  <p:embed/>
                  <p:pic>
                    <p:nvPicPr>
                      <p:cNvPr id="0"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500" y="3146778"/>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7: Using the Second Derivative Test (cont.)</a:t>
            </a:r>
          </a:p>
        </p:txBody>
      </p:sp>
      <p:sp>
        <p:nvSpPr>
          <p:cNvPr id="3" name="Content Placeholder 2"/>
          <p:cNvSpPr>
            <a:spLocks noGrp="1"/>
          </p:cNvSpPr>
          <p:nvPr>
            <p:ph idx="1"/>
          </p:nvPr>
        </p:nvSpPr>
        <p:spPr>
          <a:xfrm>
            <a:off x="457200" y="1280160"/>
            <a:ext cx="8229600" cy="4216539"/>
          </a:xfrm>
        </p:spPr>
        <p:txBody>
          <a:bodyPr>
            <a:spAutoFit/>
          </a:bodyPr>
          <a:lstStyle/>
          <a:p>
            <a:pPr marL="457200" indent="-457200"/>
            <a:r>
              <a:rPr lang="en-US" dirty="0"/>
              <a:t>The corresponding </a:t>
            </a:r>
            <a:r>
              <a:rPr lang="en-US" i="1" dirty="0"/>
              <a:t>y</a:t>
            </a:r>
            <a:r>
              <a:rPr lang="en-US" dirty="0"/>
              <a:t>-values are </a:t>
            </a:r>
          </a:p>
          <a:p>
            <a:pPr marL="457200" indent="-457200"/>
            <a:endParaRPr lang="en-US" sz="3200" dirty="0"/>
          </a:p>
          <a:p>
            <a:pPr marL="457200" indent="-457200"/>
            <a:endParaRPr lang="en-US" sz="3200" dirty="0"/>
          </a:p>
          <a:p>
            <a:pPr marL="457200" indent="-457200"/>
            <a:endParaRPr lang="en-US" sz="3200" dirty="0"/>
          </a:p>
          <a:p>
            <a:pPr marL="457200" indent="-457200"/>
            <a:endParaRPr lang="en-US" sz="3200" dirty="0"/>
          </a:p>
          <a:p>
            <a:pPr marL="457200" indent="-457200"/>
            <a:endParaRPr lang="en-US" sz="3200" dirty="0"/>
          </a:p>
          <a:p>
            <a:pPr marL="457200" indent="-457200">
              <a:spcBef>
                <a:spcPts val="2400"/>
              </a:spcBef>
            </a:pPr>
            <a:r>
              <a:rPr lang="en-US" dirty="0"/>
              <a:t>So the points of inflection are</a:t>
            </a:r>
          </a:p>
        </p:txBody>
      </p:sp>
      <p:graphicFrame>
        <p:nvGraphicFramePr>
          <p:cNvPr id="202756" name="Object 4"/>
          <p:cNvGraphicFramePr>
            <a:graphicFrameLocks noChangeAspect="1"/>
          </p:cNvGraphicFramePr>
          <p:nvPr/>
        </p:nvGraphicFramePr>
        <p:xfrm>
          <a:off x="4888226" y="4940300"/>
          <a:ext cx="3975100" cy="622300"/>
        </p:xfrm>
        <a:graphic>
          <a:graphicData uri="http://schemas.openxmlformats.org/presentationml/2006/ole">
            <mc:AlternateContent xmlns:mc="http://schemas.openxmlformats.org/markup-compatibility/2006">
              <mc:Choice xmlns:v="urn:schemas-microsoft-com:vml" Requires="v">
                <p:oleObj name="Equation" r:id="rId2" imgW="3975100" imgH="622300" progId="Equation.DSMT4">
                  <p:embed/>
                </p:oleObj>
              </mc:Choice>
              <mc:Fallback>
                <p:oleObj name="Equation" r:id="rId2" imgW="3975100" imgH="622300" progId="Equation.DSMT4">
                  <p:embed/>
                  <p:pic>
                    <p:nvPicPr>
                      <p:cNvPr id="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226" y="4940300"/>
                        <a:ext cx="3975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1207911" y="1946784"/>
          <a:ext cx="1143000" cy="622300"/>
        </p:xfrm>
        <a:graphic>
          <a:graphicData uri="http://schemas.openxmlformats.org/presentationml/2006/ole">
            <mc:AlternateContent xmlns:mc="http://schemas.openxmlformats.org/markup-compatibility/2006">
              <mc:Choice xmlns:v="urn:schemas-microsoft-com:vml" Requires="v">
                <p:oleObj name="Equation" r:id="rId4" imgW="1143000" imgH="622080" progId="Equation.DSMT4">
                  <p:embed/>
                </p:oleObj>
              </mc:Choice>
              <mc:Fallback>
                <p:oleObj name="Equation" r:id="rId4" imgW="1143000" imgH="622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7911" y="1946784"/>
                        <a:ext cx="1143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2384778" y="1870584"/>
          <a:ext cx="3022600" cy="698500"/>
        </p:xfrm>
        <a:graphic>
          <a:graphicData uri="http://schemas.openxmlformats.org/presentationml/2006/ole">
            <mc:AlternateContent xmlns:mc="http://schemas.openxmlformats.org/markup-compatibility/2006">
              <mc:Choice xmlns:v="urn:schemas-microsoft-com:vml" Requires="v">
                <p:oleObj name="Equation" r:id="rId6" imgW="3022560" imgH="698400" progId="Equation.DSMT4">
                  <p:embed/>
                </p:oleObj>
              </mc:Choice>
              <mc:Fallback>
                <p:oleObj name="Equation" r:id="rId6" imgW="3022560" imgH="698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4778" y="1870584"/>
                        <a:ext cx="3022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6"/>
          <p:cNvGraphicFramePr>
            <a:graphicFrameLocks noChangeAspect="1"/>
          </p:cNvGraphicFramePr>
          <p:nvPr/>
        </p:nvGraphicFramePr>
        <p:xfrm>
          <a:off x="2384778" y="2686206"/>
          <a:ext cx="1562100" cy="469900"/>
        </p:xfrm>
        <a:graphic>
          <a:graphicData uri="http://schemas.openxmlformats.org/presentationml/2006/ole">
            <mc:AlternateContent xmlns:mc="http://schemas.openxmlformats.org/markup-compatibility/2006">
              <mc:Choice xmlns:v="urn:schemas-microsoft-com:vml" Requires="v">
                <p:oleObj name="Equation" r:id="rId8" imgW="1562040" imgH="469800" progId="Equation.DSMT4">
                  <p:embed/>
                </p:oleObj>
              </mc:Choice>
              <mc:Fallback>
                <p:oleObj name="Equation" r:id="rId8" imgW="156204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4778" y="2686206"/>
                        <a:ext cx="156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7"/>
          <p:cNvGraphicFramePr>
            <a:graphicFrameLocks noChangeAspect="1"/>
          </p:cNvGraphicFramePr>
          <p:nvPr/>
        </p:nvGraphicFramePr>
        <p:xfrm>
          <a:off x="4059904" y="2767776"/>
          <a:ext cx="863600" cy="292100"/>
        </p:xfrm>
        <a:graphic>
          <a:graphicData uri="http://schemas.openxmlformats.org/presentationml/2006/ole">
            <mc:AlternateContent xmlns:mc="http://schemas.openxmlformats.org/markup-compatibility/2006">
              <mc:Choice xmlns:v="urn:schemas-microsoft-com:vml" Requires="v">
                <p:oleObj name="Equation" r:id="rId10" imgW="863280" imgH="291960" progId="Equation.DSMT4">
                  <p:embed/>
                </p:oleObj>
              </mc:Choice>
              <mc:Fallback>
                <p:oleObj name="Equation" r:id="rId10" imgW="863280" imgH="2919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9904" y="2767776"/>
                        <a:ext cx="863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4" name="Object 8"/>
          <p:cNvGraphicFramePr>
            <a:graphicFrameLocks noChangeAspect="1"/>
          </p:cNvGraphicFramePr>
          <p:nvPr/>
        </p:nvGraphicFramePr>
        <p:xfrm>
          <a:off x="1413933" y="3495460"/>
          <a:ext cx="927100" cy="622300"/>
        </p:xfrm>
        <a:graphic>
          <a:graphicData uri="http://schemas.openxmlformats.org/presentationml/2006/ole">
            <mc:AlternateContent xmlns:mc="http://schemas.openxmlformats.org/markup-compatibility/2006">
              <mc:Choice xmlns:v="urn:schemas-microsoft-com:vml" Requires="v">
                <p:oleObj name="Equation" r:id="rId12" imgW="927000" imgH="622080" progId="Equation.DSMT4">
                  <p:embed/>
                </p:oleObj>
              </mc:Choice>
              <mc:Fallback>
                <p:oleObj name="Equation" r:id="rId12" imgW="927000" imgH="6220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3933" y="3495460"/>
                        <a:ext cx="927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5" name="Object 9"/>
          <p:cNvGraphicFramePr>
            <a:graphicFrameLocks noChangeAspect="1"/>
          </p:cNvGraphicFramePr>
          <p:nvPr/>
        </p:nvGraphicFramePr>
        <p:xfrm>
          <a:off x="2381955" y="3417848"/>
          <a:ext cx="2590800" cy="698500"/>
        </p:xfrm>
        <a:graphic>
          <a:graphicData uri="http://schemas.openxmlformats.org/presentationml/2006/ole">
            <mc:AlternateContent xmlns:mc="http://schemas.openxmlformats.org/markup-compatibility/2006">
              <mc:Choice xmlns:v="urn:schemas-microsoft-com:vml" Requires="v">
                <p:oleObj name="Equation" r:id="rId14" imgW="2590560" imgH="698400" progId="Equation.DSMT4">
                  <p:embed/>
                </p:oleObj>
              </mc:Choice>
              <mc:Fallback>
                <p:oleObj name="Equation" r:id="rId14" imgW="2590560" imgH="6984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81955" y="3417848"/>
                        <a:ext cx="2590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6" name="Object 10"/>
          <p:cNvGraphicFramePr>
            <a:graphicFrameLocks noChangeAspect="1"/>
          </p:cNvGraphicFramePr>
          <p:nvPr/>
        </p:nvGraphicFramePr>
        <p:xfrm>
          <a:off x="2377722" y="4225004"/>
          <a:ext cx="1562100" cy="469900"/>
        </p:xfrm>
        <a:graphic>
          <a:graphicData uri="http://schemas.openxmlformats.org/presentationml/2006/ole">
            <mc:AlternateContent xmlns:mc="http://schemas.openxmlformats.org/markup-compatibility/2006">
              <mc:Choice xmlns:v="urn:schemas-microsoft-com:vml" Requires="v">
                <p:oleObj name="Equation" r:id="rId16" imgW="1562040" imgH="469800" progId="Equation.DSMT4">
                  <p:embed/>
                </p:oleObj>
              </mc:Choice>
              <mc:Fallback>
                <p:oleObj name="Equation" r:id="rId16" imgW="1562040" imgH="4698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77722" y="4225004"/>
                        <a:ext cx="156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7" name="Object 11"/>
          <p:cNvGraphicFramePr>
            <a:graphicFrameLocks noChangeAspect="1"/>
          </p:cNvGraphicFramePr>
          <p:nvPr/>
        </p:nvGraphicFramePr>
        <p:xfrm>
          <a:off x="4042696" y="4323782"/>
          <a:ext cx="863600" cy="292100"/>
        </p:xfrm>
        <a:graphic>
          <a:graphicData uri="http://schemas.openxmlformats.org/presentationml/2006/ole">
            <mc:AlternateContent xmlns:mc="http://schemas.openxmlformats.org/markup-compatibility/2006">
              <mc:Choice xmlns:v="urn:schemas-microsoft-com:vml" Requires="v">
                <p:oleObj name="Equation" r:id="rId18" imgW="863280" imgH="291960" progId="Equation.DSMT4">
                  <p:embed/>
                </p:oleObj>
              </mc:Choice>
              <mc:Fallback>
                <p:oleObj name="Equation" r:id="rId18" imgW="863280" imgH="29196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42696" y="4323782"/>
                        <a:ext cx="863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2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7: Using the Second Derivative Test (cont.)</a:t>
            </a:r>
          </a:p>
        </p:txBody>
      </p:sp>
      <p:sp>
        <p:nvSpPr>
          <p:cNvPr id="3" name="Content Placeholder 2"/>
          <p:cNvSpPr>
            <a:spLocks noGrp="1"/>
          </p:cNvSpPr>
          <p:nvPr>
            <p:ph idx="1"/>
          </p:nvPr>
        </p:nvSpPr>
        <p:spPr>
          <a:xfrm>
            <a:off x="457200" y="1280160"/>
            <a:ext cx="4114800" cy="4572000"/>
          </a:xfrm>
        </p:spPr>
        <p:txBody>
          <a:bodyPr/>
          <a:lstStyle/>
          <a:p>
            <a:r>
              <a:rPr lang="en-US" sz="2000" dirty="0">
                <a:solidFill>
                  <a:srgbClr val="008080"/>
                </a:solidFill>
              </a:rPr>
              <a:t>We point out that it is easy (without a graphing calculator) to sketch </a:t>
            </a:r>
            <a:r>
              <a:rPr lang="en-US" sz="2000" i="1" dirty="0">
                <a:solidFill>
                  <a:srgbClr val="008080"/>
                </a:solidFill>
              </a:rPr>
              <a:t>y </a:t>
            </a:r>
            <a:r>
              <a:rPr lang="en-US" sz="2000" dirty="0">
                <a:solidFill>
                  <a:srgbClr val="008080"/>
                </a:solidFill>
              </a:rPr>
              <a:t>= </a:t>
            </a:r>
            <a:r>
              <a:rPr lang="en-US" sz="2000" i="1" dirty="0">
                <a:solidFill>
                  <a:srgbClr val="008080"/>
                </a:solidFill>
              </a:rPr>
              <a:t>x</a:t>
            </a:r>
            <a:r>
              <a:rPr lang="en-US" sz="2000" baseline="30000" dirty="0">
                <a:solidFill>
                  <a:srgbClr val="008080"/>
                </a:solidFill>
              </a:rPr>
              <a:t>4</a:t>
            </a:r>
            <a:r>
              <a:rPr lang="en-US" sz="2000" dirty="0">
                <a:solidFill>
                  <a:srgbClr val="008080"/>
                </a:solidFill>
              </a:rPr>
              <a:t> − 18</a:t>
            </a:r>
            <a:r>
              <a:rPr lang="en-US" sz="2000" i="1" dirty="0">
                <a:solidFill>
                  <a:srgbClr val="008080"/>
                </a:solidFill>
              </a:rPr>
              <a:t>x</a:t>
            </a:r>
            <a:r>
              <a:rPr lang="en-US" sz="2000" baseline="30000" dirty="0">
                <a:solidFill>
                  <a:srgbClr val="008080"/>
                </a:solidFill>
              </a:rPr>
              <a:t>2</a:t>
            </a:r>
            <a:r>
              <a:rPr lang="en-US" sz="2000" dirty="0">
                <a:solidFill>
                  <a:srgbClr val="008080"/>
                </a:solidFill>
              </a:rPr>
              <a:t>. We need only the coordinates of the three extreme points, and we may sketch a smooth curve only knowing which is a maximum and/or a minimum. In this example, the potential inflection points occur between a maximum and a minimum point and so we “know” the concavity changes at these points. </a:t>
            </a:r>
          </a:p>
        </p:txBody>
      </p:sp>
      <p:pic>
        <p:nvPicPr>
          <p:cNvPr id="203780" name="Picture 4"/>
          <p:cNvPicPr>
            <a:picLocks noChangeAspect="1" noChangeArrowheads="1"/>
          </p:cNvPicPr>
          <p:nvPr/>
        </p:nvPicPr>
        <p:blipFill>
          <a:blip r:embed="rId2"/>
          <a:srcRect/>
          <a:stretch>
            <a:fillRect/>
          </a:stretch>
        </p:blipFill>
        <p:spPr bwMode="auto">
          <a:xfrm>
            <a:off x="4648200" y="1143000"/>
            <a:ext cx="4217020" cy="4124798"/>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Locating Local Extrema </a:t>
            </a:r>
          </a:p>
        </p:txBody>
      </p:sp>
      <p:sp>
        <p:nvSpPr>
          <p:cNvPr id="3" name="Content Placeholder 2"/>
          <p:cNvSpPr>
            <a:spLocks noGrp="1"/>
          </p:cNvSpPr>
          <p:nvPr>
            <p:ph idx="1"/>
          </p:nvPr>
        </p:nvSpPr>
        <p:spPr/>
        <p:txBody>
          <a:bodyPr/>
          <a:lstStyle/>
          <a:p>
            <a:r>
              <a:rPr lang="en-US" dirty="0"/>
              <a:t>Locate the local extrema for the function  </a:t>
            </a:r>
          </a:p>
          <a:p>
            <a:pPr>
              <a:spcBef>
                <a:spcPts val="600"/>
              </a:spcBef>
            </a:pPr>
            <a:r>
              <a:rPr lang="en-US" dirty="0"/>
              <a:t>and sketch a graph of the function.</a:t>
            </a:r>
          </a:p>
          <a:p>
            <a:pPr>
              <a:spcBef>
                <a:spcPts val="600"/>
              </a:spcBef>
            </a:pPr>
            <a:r>
              <a:rPr lang="en-US" b="1" dirty="0"/>
              <a:t>Solution:</a:t>
            </a:r>
            <a:endParaRPr lang="en-US" dirty="0"/>
          </a:p>
        </p:txBody>
      </p:sp>
      <p:graphicFrame>
        <p:nvGraphicFramePr>
          <p:cNvPr id="204802" name="Object 2"/>
          <p:cNvGraphicFramePr>
            <a:graphicFrameLocks noChangeAspect="1"/>
          </p:cNvGraphicFramePr>
          <p:nvPr/>
        </p:nvGraphicFramePr>
        <p:xfrm>
          <a:off x="6505222" y="1120422"/>
          <a:ext cx="2235200" cy="838200"/>
        </p:xfrm>
        <a:graphic>
          <a:graphicData uri="http://schemas.openxmlformats.org/presentationml/2006/ole">
            <mc:AlternateContent xmlns:mc="http://schemas.openxmlformats.org/markup-compatibility/2006">
              <mc:Choice xmlns:v="urn:schemas-microsoft-com:vml" Requires="v">
                <p:oleObj name="Equation" r:id="rId2" imgW="2235200" imgH="838200" progId="Equation.DSMT4">
                  <p:embed/>
                </p:oleObj>
              </mc:Choice>
              <mc:Fallback>
                <p:oleObj name="Equation" r:id="rId2" imgW="2235200" imgH="838200" progId="Equation.DSMT4">
                  <p:embed/>
                  <p:pic>
                    <p:nvPicPr>
                      <p:cNvPr id="0" name="Object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222" y="1120422"/>
                        <a:ext cx="223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419600" y="3124200"/>
            <a:ext cx="3124200" cy="707886"/>
          </a:xfrm>
          <a:prstGeom prst="rect">
            <a:avLst/>
          </a:prstGeom>
        </p:spPr>
        <p:txBody>
          <a:bodyPr wrap="square">
            <a:spAutoFit/>
          </a:bodyPr>
          <a:lstStyle/>
          <a:p>
            <a:r>
              <a:rPr lang="en-US" sz="2000" dirty="0">
                <a:solidFill>
                  <a:srgbClr val="008080"/>
                </a:solidFill>
              </a:rPr>
              <a:t>Find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 and all values </a:t>
            </a:r>
            <a:r>
              <a:rPr lang="en-US" sz="2000" i="1" dirty="0">
                <a:solidFill>
                  <a:srgbClr val="008080"/>
                </a:solidFill>
              </a:rPr>
              <a:t>x</a:t>
            </a:r>
            <a:r>
              <a:rPr lang="en-US" sz="2000" dirty="0">
                <a:solidFill>
                  <a:srgbClr val="008080"/>
                </a:solidFill>
              </a:rPr>
              <a:t> = </a:t>
            </a:r>
            <a:r>
              <a:rPr lang="en-US" sz="2000" i="1" dirty="0">
                <a:solidFill>
                  <a:srgbClr val="008080"/>
                </a:solidFill>
              </a:rPr>
              <a:t>c</a:t>
            </a:r>
            <a:r>
              <a:rPr lang="en-US" sz="2000" dirty="0">
                <a:solidFill>
                  <a:srgbClr val="008080"/>
                </a:solidFill>
              </a:rPr>
              <a:t> where </a:t>
            </a:r>
            <a:r>
              <a:rPr lang="en-US" sz="2000" i="1" dirty="0">
                <a:solidFill>
                  <a:srgbClr val="008080"/>
                </a:solidFill>
              </a:rPr>
              <a:t>f</a:t>
            </a:r>
            <a:r>
              <a:rPr lang="en-US" sz="2000" dirty="0">
                <a:solidFill>
                  <a:srgbClr val="008080"/>
                </a:solidFill>
              </a:rPr>
              <a:t> ′(</a:t>
            </a:r>
            <a:r>
              <a:rPr lang="en-US" sz="2000" i="1" dirty="0">
                <a:solidFill>
                  <a:srgbClr val="008080"/>
                </a:solidFill>
              </a:rPr>
              <a:t>c</a:t>
            </a:r>
            <a:r>
              <a:rPr lang="en-US" sz="2000" dirty="0">
                <a:solidFill>
                  <a:srgbClr val="008080"/>
                </a:solidFill>
              </a:rPr>
              <a:t>) = 0. </a:t>
            </a:r>
          </a:p>
        </p:txBody>
      </p:sp>
      <p:graphicFrame>
        <p:nvGraphicFramePr>
          <p:cNvPr id="25605" name="Object 5"/>
          <p:cNvGraphicFramePr>
            <a:graphicFrameLocks noChangeAspect="1"/>
          </p:cNvGraphicFramePr>
          <p:nvPr/>
        </p:nvGraphicFramePr>
        <p:xfrm>
          <a:off x="1459089" y="3101622"/>
          <a:ext cx="787400" cy="469900"/>
        </p:xfrm>
        <a:graphic>
          <a:graphicData uri="http://schemas.openxmlformats.org/presentationml/2006/ole">
            <mc:AlternateContent xmlns:mc="http://schemas.openxmlformats.org/markup-compatibility/2006">
              <mc:Choice xmlns:v="urn:schemas-microsoft-com:vml" Requires="v">
                <p:oleObj name="Equation" r:id="rId4" imgW="787320" imgH="469800" progId="Equation.DSMT4">
                  <p:embed/>
                </p:oleObj>
              </mc:Choice>
              <mc:Fallback>
                <p:oleObj name="Equation" r:id="rId4" imgW="787320" imgH="469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089" y="3101622"/>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ChangeAspect="1"/>
          </p:cNvGraphicFramePr>
          <p:nvPr/>
        </p:nvGraphicFramePr>
        <p:xfrm>
          <a:off x="2274711" y="3081867"/>
          <a:ext cx="1600200" cy="381000"/>
        </p:xfrm>
        <a:graphic>
          <a:graphicData uri="http://schemas.openxmlformats.org/presentationml/2006/ole">
            <mc:AlternateContent xmlns:mc="http://schemas.openxmlformats.org/markup-compatibility/2006">
              <mc:Choice xmlns:v="urn:schemas-microsoft-com:vml" Requires="v">
                <p:oleObj name="Equation" r:id="rId6" imgW="1600200" imgH="380880" progId="Equation.DSMT4">
                  <p:embed/>
                </p:oleObj>
              </mc:Choice>
              <mc:Fallback>
                <p:oleObj name="Equation" r:id="rId6" imgW="1600200" imgH="3808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4711" y="3081867"/>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7"/>
          <p:cNvGraphicFramePr>
            <a:graphicFrameLocks noChangeAspect="1"/>
          </p:cNvGraphicFramePr>
          <p:nvPr/>
        </p:nvGraphicFramePr>
        <p:xfrm>
          <a:off x="2034822" y="3677355"/>
          <a:ext cx="1841500" cy="381000"/>
        </p:xfrm>
        <a:graphic>
          <a:graphicData uri="http://schemas.openxmlformats.org/presentationml/2006/ole">
            <mc:AlternateContent xmlns:mc="http://schemas.openxmlformats.org/markup-compatibility/2006">
              <mc:Choice xmlns:v="urn:schemas-microsoft-com:vml" Requires="v">
                <p:oleObj name="Equation" r:id="rId8" imgW="1841400" imgH="380880" progId="Equation.DSMT4">
                  <p:embed/>
                </p:oleObj>
              </mc:Choice>
              <mc:Fallback>
                <p:oleObj name="Equation" r:id="rId8" imgW="1841400" imgH="3808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4822" y="3677355"/>
                        <a:ext cx="1841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8" name="Object 8"/>
          <p:cNvGraphicFramePr>
            <a:graphicFrameLocks noChangeAspect="1"/>
          </p:cNvGraphicFramePr>
          <p:nvPr/>
        </p:nvGraphicFramePr>
        <p:xfrm>
          <a:off x="2023533" y="4253089"/>
          <a:ext cx="1981200" cy="482600"/>
        </p:xfrm>
        <a:graphic>
          <a:graphicData uri="http://schemas.openxmlformats.org/presentationml/2006/ole">
            <mc:AlternateContent xmlns:mc="http://schemas.openxmlformats.org/markup-compatibility/2006">
              <mc:Choice xmlns:v="urn:schemas-microsoft-com:vml" Requires="v">
                <p:oleObj name="Equation" r:id="rId10" imgW="1981080" imgH="482400" progId="Equation.DSMT4">
                  <p:embed/>
                </p:oleObj>
              </mc:Choice>
              <mc:Fallback>
                <p:oleObj name="Equation" r:id="rId10" imgW="1981080" imgH="4824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3533" y="4253089"/>
                        <a:ext cx="198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9" name="Object 9"/>
          <p:cNvGraphicFramePr>
            <a:graphicFrameLocks noChangeAspect="1"/>
          </p:cNvGraphicFramePr>
          <p:nvPr/>
        </p:nvGraphicFramePr>
        <p:xfrm>
          <a:off x="2015067" y="4907845"/>
          <a:ext cx="1016000" cy="330200"/>
        </p:xfrm>
        <a:graphic>
          <a:graphicData uri="http://schemas.openxmlformats.org/presentationml/2006/ole">
            <mc:AlternateContent xmlns:mc="http://schemas.openxmlformats.org/markup-compatibility/2006">
              <mc:Choice xmlns:v="urn:schemas-microsoft-com:vml" Requires="v">
                <p:oleObj name="Equation" r:id="rId12" imgW="1015920" imgH="330120" progId="Equation.DSMT4">
                  <p:embed/>
                </p:oleObj>
              </mc:Choice>
              <mc:Fallback>
                <p:oleObj name="Equation" r:id="rId12" imgW="1015920" imgH="33012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5067" y="4907845"/>
                        <a:ext cx="10160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Locating Local Extrema (cont.) </a:t>
            </a:r>
          </a:p>
        </p:txBody>
      </p:sp>
      <p:sp>
        <p:nvSpPr>
          <p:cNvPr id="3" name="Content Placeholder 2"/>
          <p:cNvSpPr>
            <a:spLocks noGrp="1"/>
          </p:cNvSpPr>
          <p:nvPr>
            <p:ph idx="1"/>
          </p:nvPr>
        </p:nvSpPr>
        <p:spPr/>
        <p:txBody>
          <a:bodyPr/>
          <a:lstStyle/>
          <a:p>
            <a:r>
              <a:rPr lang="en-US" dirty="0"/>
              <a:t>Determine the corresponding </a:t>
            </a:r>
            <a:r>
              <a:rPr lang="en-US" i="1" dirty="0"/>
              <a:t>y</a:t>
            </a:r>
            <a:r>
              <a:rPr lang="en-US" dirty="0"/>
              <a:t>-values of </a:t>
            </a:r>
            <a:r>
              <a:rPr lang="en-US" i="1" dirty="0">
                <a:solidFill>
                  <a:srgbClr val="FF00FF"/>
                </a:solidFill>
              </a:rPr>
              <a:t>x</a:t>
            </a:r>
            <a:r>
              <a:rPr lang="en-US" dirty="0">
                <a:solidFill>
                  <a:srgbClr val="FF00FF"/>
                </a:solidFill>
              </a:rPr>
              <a:t> = 0 </a:t>
            </a:r>
            <a:r>
              <a:rPr lang="en-US" dirty="0"/>
              <a:t>and </a:t>
            </a:r>
            <a:r>
              <a:rPr lang="en-US" i="1" dirty="0">
                <a:solidFill>
                  <a:srgbClr val="FF00FF"/>
                </a:solidFill>
              </a:rPr>
              <a:t>x </a:t>
            </a:r>
            <a:r>
              <a:rPr lang="en-US" dirty="0">
                <a:solidFill>
                  <a:srgbClr val="FF00FF"/>
                </a:solidFill>
              </a:rPr>
              <a:t>= 2</a:t>
            </a:r>
            <a:r>
              <a:rPr lang="en-US" dirty="0"/>
              <a:t>.</a:t>
            </a:r>
          </a:p>
        </p:txBody>
      </p:sp>
      <p:graphicFrame>
        <p:nvGraphicFramePr>
          <p:cNvPr id="205829" name="Object 5"/>
          <p:cNvGraphicFramePr>
            <a:graphicFrameLocks noChangeAspect="1"/>
          </p:cNvGraphicFramePr>
          <p:nvPr>
            <p:extLst>
              <p:ext uri="{D42A27DB-BD31-4B8C-83A1-F6EECF244321}">
                <p14:modId xmlns:p14="http://schemas.microsoft.com/office/powerpoint/2010/main" val="1197309279"/>
              </p:ext>
            </p:extLst>
          </p:nvPr>
        </p:nvGraphicFramePr>
        <p:xfrm>
          <a:off x="496888" y="4953000"/>
          <a:ext cx="5854700" cy="927100"/>
        </p:xfrm>
        <a:graphic>
          <a:graphicData uri="http://schemas.openxmlformats.org/presentationml/2006/ole">
            <mc:AlternateContent xmlns:mc="http://schemas.openxmlformats.org/markup-compatibility/2006">
              <mc:Choice xmlns:v="urn:schemas-microsoft-com:vml" Requires="v">
                <p:oleObj name="Equation" r:id="rId2" imgW="5854680" imgH="927000" progId="Equation.DSMT4">
                  <p:embed/>
                </p:oleObj>
              </mc:Choice>
              <mc:Fallback>
                <p:oleObj name="Equation" r:id="rId2" imgW="5854680" imgH="927000" progId="Equation.DSMT4">
                  <p:embed/>
                  <p:pic>
                    <p:nvPicPr>
                      <p:cNvPr id="0" name="Object 29"/>
                      <p:cNvPicPr>
                        <a:picLocks noChangeAspect="1" noChangeArrowheads="1"/>
                      </p:cNvPicPr>
                      <p:nvPr/>
                    </p:nvPicPr>
                    <p:blipFill>
                      <a:blip r:embed="rId3"/>
                      <a:srcRect/>
                      <a:stretch>
                        <a:fillRect/>
                      </a:stretch>
                    </p:blipFill>
                    <p:spPr bwMode="auto">
                      <a:xfrm>
                        <a:off x="496888" y="4953000"/>
                        <a:ext cx="5854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2853267" y="2187222"/>
          <a:ext cx="685800" cy="469900"/>
        </p:xfrm>
        <a:graphic>
          <a:graphicData uri="http://schemas.openxmlformats.org/presentationml/2006/ole">
            <mc:AlternateContent xmlns:mc="http://schemas.openxmlformats.org/markup-compatibility/2006">
              <mc:Choice xmlns:v="urn:schemas-microsoft-com:vml" Requires="v">
                <p:oleObj name="Equation" r:id="rId4" imgW="685800" imgH="469800" progId="Equation.DSMT4">
                  <p:embed/>
                </p:oleObj>
              </mc:Choice>
              <mc:Fallback>
                <p:oleObj name="Equation" r:id="rId4" imgW="68580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3267" y="2187222"/>
                        <a:ext cx="68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nvGraphicFramePr>
        <p:xfrm>
          <a:off x="3570111" y="1989666"/>
          <a:ext cx="1498600" cy="838200"/>
        </p:xfrm>
        <a:graphic>
          <a:graphicData uri="http://schemas.openxmlformats.org/presentationml/2006/ole">
            <mc:AlternateContent xmlns:mc="http://schemas.openxmlformats.org/markup-compatibility/2006">
              <mc:Choice xmlns:v="urn:schemas-microsoft-com:vml" Requires="v">
                <p:oleObj name="Equation" r:id="rId6" imgW="1498320" imgH="838080" progId="Equation.DSMT4">
                  <p:embed/>
                </p:oleObj>
              </mc:Choice>
              <mc:Fallback>
                <p:oleObj name="Equation" r:id="rId6" imgW="149832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111" y="1989666"/>
                        <a:ext cx="149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6"/>
          <p:cNvGraphicFramePr>
            <a:graphicFrameLocks noChangeAspect="1"/>
          </p:cNvGraphicFramePr>
          <p:nvPr/>
        </p:nvGraphicFramePr>
        <p:xfrm>
          <a:off x="2873022" y="3115027"/>
          <a:ext cx="673100" cy="469900"/>
        </p:xfrm>
        <a:graphic>
          <a:graphicData uri="http://schemas.openxmlformats.org/presentationml/2006/ole">
            <mc:AlternateContent xmlns:mc="http://schemas.openxmlformats.org/markup-compatibility/2006">
              <mc:Choice xmlns:v="urn:schemas-microsoft-com:vml" Requires="v">
                <p:oleObj name="Equation" r:id="rId8" imgW="672840" imgH="469800" progId="Equation.DSMT4">
                  <p:embed/>
                </p:oleObj>
              </mc:Choice>
              <mc:Fallback>
                <p:oleObj name="Equation" r:id="rId8" imgW="67284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3022" y="3115027"/>
                        <a:ext cx="67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1" name="Object 7"/>
          <p:cNvGraphicFramePr>
            <a:graphicFrameLocks noChangeAspect="1"/>
          </p:cNvGraphicFramePr>
          <p:nvPr/>
        </p:nvGraphicFramePr>
        <p:xfrm>
          <a:off x="3576461" y="2919588"/>
          <a:ext cx="1968500" cy="838200"/>
        </p:xfrm>
        <a:graphic>
          <a:graphicData uri="http://schemas.openxmlformats.org/presentationml/2006/ole">
            <mc:AlternateContent xmlns:mc="http://schemas.openxmlformats.org/markup-compatibility/2006">
              <mc:Choice xmlns:v="urn:schemas-microsoft-com:vml" Requires="v">
                <p:oleObj name="Equation" r:id="rId10" imgW="1968480" imgH="838080" progId="Equation.DSMT4">
                  <p:embed/>
                </p:oleObj>
              </mc:Choice>
              <mc:Fallback>
                <p:oleObj name="Equation" r:id="rId10" imgW="196848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6461" y="2919588"/>
                        <a:ext cx="196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2" name="Object 8"/>
          <p:cNvGraphicFramePr>
            <a:graphicFrameLocks noChangeAspect="1"/>
          </p:cNvGraphicFramePr>
          <p:nvPr/>
        </p:nvGraphicFramePr>
        <p:xfrm>
          <a:off x="5600700" y="3200400"/>
          <a:ext cx="495300" cy="292100"/>
        </p:xfrm>
        <a:graphic>
          <a:graphicData uri="http://schemas.openxmlformats.org/presentationml/2006/ole">
            <mc:AlternateContent xmlns:mc="http://schemas.openxmlformats.org/markup-compatibility/2006">
              <mc:Choice xmlns:v="urn:schemas-microsoft-com:vml" Requires="v">
                <p:oleObj name="Equation" r:id="rId12" imgW="495000" imgH="291960" progId="Equation.DSMT4">
                  <p:embed/>
                </p:oleObj>
              </mc:Choice>
              <mc:Fallback>
                <p:oleObj name="Equation" r:id="rId12" imgW="495000" imgH="2919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00700" y="3200400"/>
                        <a:ext cx="49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3" name="Object 9"/>
          <p:cNvGraphicFramePr>
            <a:graphicFrameLocks noChangeAspect="1"/>
          </p:cNvGraphicFramePr>
          <p:nvPr/>
        </p:nvGraphicFramePr>
        <p:xfrm>
          <a:off x="2878667" y="4068233"/>
          <a:ext cx="660400" cy="469900"/>
        </p:xfrm>
        <a:graphic>
          <a:graphicData uri="http://schemas.openxmlformats.org/presentationml/2006/ole">
            <mc:AlternateContent xmlns:mc="http://schemas.openxmlformats.org/markup-compatibility/2006">
              <mc:Choice xmlns:v="urn:schemas-microsoft-com:vml" Requires="v">
                <p:oleObj name="Equation" r:id="rId14" imgW="660240" imgH="469800" progId="Equation.DSMT4">
                  <p:embed/>
                </p:oleObj>
              </mc:Choice>
              <mc:Fallback>
                <p:oleObj name="Equation" r:id="rId14" imgW="660240" imgH="4698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8667" y="4068233"/>
                        <a:ext cx="66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4" name="Object 10"/>
          <p:cNvGraphicFramePr>
            <a:graphicFrameLocks noChangeAspect="1"/>
          </p:cNvGraphicFramePr>
          <p:nvPr/>
        </p:nvGraphicFramePr>
        <p:xfrm>
          <a:off x="3572933" y="3863622"/>
          <a:ext cx="1930400" cy="838200"/>
        </p:xfrm>
        <a:graphic>
          <a:graphicData uri="http://schemas.openxmlformats.org/presentationml/2006/ole">
            <mc:AlternateContent xmlns:mc="http://schemas.openxmlformats.org/markup-compatibility/2006">
              <mc:Choice xmlns:v="urn:schemas-microsoft-com:vml" Requires="v">
                <p:oleObj name="Equation" r:id="rId16" imgW="1930320" imgH="838080" progId="Equation.DSMT4">
                  <p:embed/>
                </p:oleObj>
              </mc:Choice>
              <mc:Fallback>
                <p:oleObj name="Equation" r:id="rId16" imgW="1930320" imgH="83808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72933" y="3863622"/>
                        <a:ext cx="193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5" name="Object 11"/>
          <p:cNvGraphicFramePr>
            <a:graphicFrameLocks noChangeAspect="1"/>
          </p:cNvGraphicFramePr>
          <p:nvPr/>
        </p:nvGraphicFramePr>
        <p:xfrm>
          <a:off x="5579533" y="3863622"/>
          <a:ext cx="711200" cy="838200"/>
        </p:xfrm>
        <a:graphic>
          <a:graphicData uri="http://schemas.openxmlformats.org/presentationml/2006/ole">
            <mc:AlternateContent xmlns:mc="http://schemas.openxmlformats.org/markup-compatibility/2006">
              <mc:Choice xmlns:v="urn:schemas-microsoft-com:vml" Requires="v">
                <p:oleObj name="Equation" r:id="rId18" imgW="711000" imgH="838080" progId="Equation.DSMT4">
                  <p:embed/>
                </p:oleObj>
              </mc:Choice>
              <mc:Fallback>
                <p:oleObj name="Equation" r:id="rId18" imgW="711000" imgH="83808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79533" y="3863622"/>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6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6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Locating Local Extrema (cont.) </a:t>
            </a:r>
          </a:p>
        </p:txBody>
      </p:sp>
      <p:sp>
        <p:nvSpPr>
          <p:cNvPr id="3" name="Content Placeholder 2"/>
          <p:cNvSpPr>
            <a:spLocks noGrp="1"/>
          </p:cNvSpPr>
          <p:nvPr>
            <p:ph idx="1"/>
          </p:nvPr>
        </p:nvSpPr>
        <p:spPr/>
        <p:txBody>
          <a:bodyPr/>
          <a:lstStyle/>
          <a:p>
            <a:pPr>
              <a:spcBef>
                <a:spcPts val="1200"/>
              </a:spcBef>
            </a:pPr>
            <a:r>
              <a:rPr lang="en-US" dirty="0"/>
              <a:t>Now find </a:t>
            </a:r>
            <a:r>
              <a:rPr lang="en-US" i="1" dirty="0">
                <a:solidFill>
                  <a:srgbClr val="000099"/>
                </a:solidFill>
              </a:rPr>
              <a:t>f ′′</a:t>
            </a:r>
            <a:r>
              <a:rPr lang="en-US" dirty="0">
                <a:solidFill>
                  <a:srgbClr val="000099"/>
                </a:solidFill>
              </a:rPr>
              <a:t>(0)</a:t>
            </a:r>
            <a:r>
              <a:rPr lang="en-US" dirty="0"/>
              <a:t> and </a:t>
            </a:r>
            <a:r>
              <a:rPr lang="en-US" i="1" dirty="0">
                <a:solidFill>
                  <a:srgbClr val="000099"/>
                </a:solidFill>
              </a:rPr>
              <a:t>f</a:t>
            </a:r>
            <a:r>
              <a:rPr lang="en-US" dirty="0">
                <a:solidFill>
                  <a:srgbClr val="000099"/>
                </a:solidFill>
              </a:rPr>
              <a:t> ′′(2)</a:t>
            </a:r>
            <a:r>
              <a:rPr lang="en-US" dirty="0"/>
              <a:t> and apply the Second Derivative Test to interpret these points. </a:t>
            </a:r>
          </a:p>
        </p:txBody>
      </p:sp>
      <mc:AlternateContent xmlns:mc="http://schemas.openxmlformats.org/markup-compatibility/2006">
        <mc:Choice xmlns:a14="http://schemas.microsoft.com/office/drawing/2010/main" Requires="a14">
          <p:sp>
            <p:nvSpPr>
              <p:cNvPr id="7" name="Rectangle 6"/>
              <p:cNvSpPr/>
              <p:nvPr/>
            </p:nvSpPr>
            <p:spPr>
              <a:xfrm>
                <a:off x="4684889" y="3078480"/>
                <a:ext cx="4001911" cy="400110"/>
              </a:xfrm>
              <a:prstGeom prst="rect">
                <a:avLst/>
              </a:prstGeom>
            </p:spPr>
            <p:txBody>
              <a:bodyPr wrap="square">
                <a:spAutoFit/>
              </a:bodyPr>
              <a:lstStyle/>
              <a:p>
                <a:r>
                  <a:rPr lang="en-US" sz="2000" dirty="0">
                    <a:solidFill>
                      <a:srgbClr val="008080"/>
                    </a:solidFill>
                  </a:rPr>
                  <a:t>Substitute </a:t>
                </a:r>
                <a:r>
                  <a:rPr lang="en-US" sz="2000" i="1" dirty="0">
                    <a:solidFill>
                      <a:srgbClr val="008080"/>
                    </a:solidFill>
                  </a:rPr>
                  <a:t>x </a:t>
                </a:r>
                <a:r>
                  <a:rPr lang="en-US" sz="2000" dirty="0">
                    <a:solidFill>
                      <a:srgbClr val="008080"/>
                    </a:solidFill>
                  </a:rPr>
                  <a:t>= 0 and </a:t>
                </a:r>
                <a:r>
                  <a:rPr lang="en-US" sz="2000" i="1" dirty="0">
                    <a:solidFill>
                      <a:srgbClr val="008080"/>
                    </a:solidFill>
                  </a:rPr>
                  <a:t>x</a:t>
                </a:r>
                <a:r>
                  <a:rPr lang="en-US" sz="2000" dirty="0">
                    <a:solidFill>
                      <a:srgbClr val="008080"/>
                    </a:solidFill>
                  </a:rPr>
                  <a:t> = 2 into </a:t>
                </a:r>
                <a14:m>
                  <m:oMath xmlns:m="http://schemas.openxmlformats.org/officeDocument/2006/math">
                    <m:r>
                      <a:rPr lang="en-US" sz="2000" b="0" i="1" smtClean="0">
                        <a:solidFill>
                          <a:srgbClr val="008080"/>
                        </a:solidFill>
                        <a:latin typeface="Cambria Math" panose="02040503050406030204" pitchFamily="18" charset="0"/>
                      </a:rPr>
                      <m:t>𝑓</m:t>
                    </m:r>
                    <m:r>
                      <a:rPr lang="en-US" sz="2000" b="0" i="1" smtClean="0">
                        <a:solidFill>
                          <a:srgbClr val="008080"/>
                        </a:solidFill>
                        <a:latin typeface="Cambria Math" panose="02040503050406030204" pitchFamily="18" charset="0"/>
                      </a:rPr>
                      <m:t>′′(</m:t>
                    </m:r>
                    <m:r>
                      <a:rPr lang="en-US" sz="2000" b="0" i="1" smtClean="0">
                        <a:solidFill>
                          <a:srgbClr val="008080"/>
                        </a:solidFill>
                        <a:latin typeface="Cambria Math" panose="02040503050406030204" pitchFamily="18" charset="0"/>
                      </a:rPr>
                      <m:t>𝑥</m:t>
                    </m:r>
                    <m:r>
                      <a:rPr lang="en-US" sz="2000" b="0" i="1" smtClean="0">
                        <a:solidFill>
                          <a:srgbClr val="008080"/>
                        </a:solidFill>
                        <a:latin typeface="Cambria Math" panose="02040503050406030204" pitchFamily="18" charset="0"/>
                      </a:rPr>
                      <m:t>)</m:t>
                    </m:r>
                  </m:oMath>
                </a14:m>
                <a:r>
                  <a:rPr lang="en-US" sz="2000" dirty="0">
                    <a:solidFill>
                      <a:srgbClr val="008080"/>
                    </a:solidFill>
                  </a:rPr>
                  <a:t>.</a:t>
                </a:r>
              </a:p>
            </p:txBody>
          </p:sp>
        </mc:Choice>
        <mc:Fallback>
          <p:sp>
            <p:nvSpPr>
              <p:cNvPr id="7" name="Rectangle 6"/>
              <p:cNvSpPr>
                <a:spLocks noRot="1" noChangeAspect="1" noMove="1" noResize="1" noEditPoints="1" noAdjustHandles="1" noChangeArrowheads="1" noChangeShapeType="1" noTextEdit="1"/>
              </p:cNvSpPr>
              <p:nvPr/>
            </p:nvSpPr>
            <p:spPr>
              <a:xfrm>
                <a:off x="4684889" y="3078480"/>
                <a:ext cx="4001911" cy="400110"/>
              </a:xfrm>
              <a:prstGeom prst="rect">
                <a:avLst/>
              </a:prstGeom>
              <a:blipFill>
                <a:blip r:embed="rId2"/>
                <a:stretch>
                  <a:fillRect l="-1677" t="-7576" r="-610"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4684889" y="3581400"/>
                <a:ext cx="3849511" cy="707886"/>
              </a:xfrm>
              <a:prstGeom prst="rect">
                <a:avLst/>
              </a:prstGeom>
            </p:spPr>
            <p:txBody>
              <a:bodyPr wrap="square">
                <a:spAutoFit/>
              </a:bodyPr>
              <a:lstStyle/>
              <a:p>
                <a:r>
                  <a:rPr lang="en-US" sz="2000" dirty="0">
                    <a:solidFill>
                      <a:srgbClr val="008080"/>
                    </a:solidFill>
                  </a:rPr>
                  <a:t>Since </a:t>
                </a:r>
                <a14:m>
                  <m:oMath xmlns:m="http://schemas.openxmlformats.org/officeDocument/2006/math">
                    <m:sSup>
                      <m:sSupPr>
                        <m:ctrlPr>
                          <a:rPr lang="en-US" sz="2000" b="0" i="1" smtClean="0">
                            <a:solidFill>
                              <a:srgbClr val="008080"/>
                            </a:solidFill>
                            <a:latin typeface="Cambria Math" panose="02040503050406030204" pitchFamily="18" charset="0"/>
                          </a:rPr>
                        </m:ctrlPr>
                      </m:sSupPr>
                      <m:e>
                        <m:r>
                          <a:rPr lang="en-US" sz="2000" b="0" i="1" smtClean="0">
                            <a:solidFill>
                              <a:srgbClr val="008080"/>
                            </a:solidFill>
                            <a:latin typeface="Cambria Math" panose="02040503050406030204" pitchFamily="18" charset="0"/>
                          </a:rPr>
                          <m:t>𝑓</m:t>
                        </m:r>
                      </m:e>
                      <m:sup>
                        <m:r>
                          <a:rPr lang="en-US" sz="2000" b="0" i="1" smtClean="0">
                            <a:solidFill>
                              <a:srgbClr val="008080"/>
                            </a:solidFill>
                            <a:latin typeface="Cambria Math" panose="02040503050406030204" pitchFamily="18" charset="0"/>
                          </a:rPr>
                          <m:t>′′</m:t>
                        </m:r>
                      </m:sup>
                    </m:sSup>
                    <m:d>
                      <m:dPr>
                        <m:ctrlPr>
                          <a:rPr lang="en-US" sz="2000" b="0" i="1" smtClean="0">
                            <a:solidFill>
                              <a:srgbClr val="008080"/>
                            </a:solidFill>
                            <a:latin typeface="Cambria Math" panose="02040503050406030204" pitchFamily="18" charset="0"/>
                          </a:rPr>
                        </m:ctrlPr>
                      </m:dPr>
                      <m:e>
                        <m:r>
                          <a:rPr lang="en-US" sz="2000" b="0" i="1" smtClean="0">
                            <a:solidFill>
                              <a:srgbClr val="008080"/>
                            </a:solidFill>
                            <a:latin typeface="Cambria Math" panose="02040503050406030204" pitchFamily="18" charset="0"/>
                          </a:rPr>
                          <m:t>0</m:t>
                        </m:r>
                      </m:e>
                    </m:d>
                    <m:r>
                      <a:rPr lang="en-US" sz="2000" b="0" i="1" smtClean="0">
                        <a:solidFill>
                          <a:srgbClr val="008080"/>
                        </a:solidFill>
                        <a:latin typeface="Cambria Math" panose="02040503050406030204" pitchFamily="18" charset="0"/>
                      </a:rPr>
                      <m:t>=0</m:t>
                    </m:r>
                  </m:oMath>
                </a14:m>
                <a:r>
                  <a:rPr lang="en-US" sz="2000" dirty="0">
                    <a:solidFill>
                      <a:srgbClr val="008080"/>
                    </a:solidFill>
                  </a:rPr>
                  <a:t>, the Second Derivative Test fails at this point.</a:t>
                </a:r>
              </a:p>
            </p:txBody>
          </p:sp>
        </mc:Choice>
        <mc:Fallback>
          <p:sp>
            <p:nvSpPr>
              <p:cNvPr id="8" name="Rectangle 7"/>
              <p:cNvSpPr>
                <a:spLocks noRot="1" noChangeAspect="1" noMove="1" noResize="1" noEditPoints="1" noAdjustHandles="1" noChangeArrowheads="1" noChangeShapeType="1" noTextEdit="1"/>
              </p:cNvSpPr>
              <p:nvPr/>
            </p:nvSpPr>
            <p:spPr>
              <a:xfrm>
                <a:off x="4684889" y="3581400"/>
                <a:ext cx="3849511" cy="707886"/>
              </a:xfrm>
              <a:prstGeom prst="rect">
                <a:avLst/>
              </a:prstGeom>
              <a:blipFill>
                <a:blip r:embed="rId3"/>
                <a:stretch>
                  <a:fillRect l="-1743" t="-5172" b="-13793"/>
                </a:stretch>
              </a:blipFill>
            </p:spPr>
            <p:txBody>
              <a:bodyPr/>
              <a:lstStyle/>
              <a:p>
                <a:r>
                  <a:rPr lang="en-US">
                    <a:noFill/>
                  </a:rPr>
                  <a:t> </a:t>
                </a:r>
              </a:p>
            </p:txBody>
          </p:sp>
        </mc:Fallback>
      </mc:AlternateContent>
      <p:graphicFrame>
        <p:nvGraphicFramePr>
          <p:cNvPr id="27651" name="Object 3"/>
          <p:cNvGraphicFramePr>
            <a:graphicFrameLocks noChangeAspect="1"/>
          </p:cNvGraphicFramePr>
          <p:nvPr/>
        </p:nvGraphicFramePr>
        <p:xfrm>
          <a:off x="1442156" y="2362200"/>
          <a:ext cx="889000" cy="469900"/>
        </p:xfrm>
        <a:graphic>
          <a:graphicData uri="http://schemas.openxmlformats.org/presentationml/2006/ole">
            <mc:AlternateContent xmlns:mc="http://schemas.openxmlformats.org/markup-compatibility/2006">
              <mc:Choice xmlns:v="urn:schemas-microsoft-com:vml" Requires="v">
                <p:oleObj name="Equation" r:id="rId4" imgW="888840" imgH="469800" progId="Equation.DSMT4">
                  <p:embed/>
                </p:oleObj>
              </mc:Choice>
              <mc:Fallback>
                <p:oleObj name="Equation" r:id="rId4" imgW="8888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2156" y="2362200"/>
                        <a:ext cx="88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2359378" y="2370666"/>
          <a:ext cx="1778000" cy="381000"/>
        </p:xfrm>
        <a:graphic>
          <a:graphicData uri="http://schemas.openxmlformats.org/presentationml/2006/ole">
            <mc:AlternateContent xmlns:mc="http://schemas.openxmlformats.org/markup-compatibility/2006">
              <mc:Choice xmlns:v="urn:schemas-microsoft-com:vml" Requires="v">
                <p:oleObj name="Equation" r:id="rId6" imgW="1777680" imgH="380880" progId="Equation.DSMT4">
                  <p:embed/>
                </p:oleObj>
              </mc:Choice>
              <mc:Fallback>
                <p:oleObj name="Equation" r:id="rId6" imgW="1777680" imgH="380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9378" y="2370666"/>
                        <a:ext cx="1778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1459089" y="3012722"/>
          <a:ext cx="889000" cy="469900"/>
        </p:xfrm>
        <a:graphic>
          <a:graphicData uri="http://schemas.openxmlformats.org/presentationml/2006/ole">
            <mc:AlternateContent xmlns:mc="http://schemas.openxmlformats.org/markup-compatibility/2006">
              <mc:Choice xmlns:v="urn:schemas-microsoft-com:vml" Requires="v">
                <p:oleObj name="Equation" r:id="rId8" imgW="888840" imgH="469800" progId="Equation.DSMT4">
                  <p:embed/>
                </p:oleObj>
              </mc:Choice>
              <mc:Fallback>
                <p:oleObj name="Equation" r:id="rId8" imgW="88884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9089" y="3012722"/>
                        <a:ext cx="88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2373489" y="2960511"/>
          <a:ext cx="2286000" cy="533400"/>
        </p:xfrm>
        <a:graphic>
          <a:graphicData uri="http://schemas.openxmlformats.org/presentationml/2006/ole">
            <mc:AlternateContent xmlns:mc="http://schemas.openxmlformats.org/markup-compatibility/2006">
              <mc:Choice xmlns:v="urn:schemas-microsoft-com:vml" Requires="v">
                <p:oleObj name="Equation" r:id="rId10" imgW="2286000" imgH="533160" progId="Equation.DSMT4">
                  <p:embed/>
                </p:oleObj>
              </mc:Choice>
              <mc:Fallback>
                <p:oleObj name="Equation" r:id="rId10" imgW="2286000" imgH="5331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3489" y="2960511"/>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5" name="Object 7"/>
          <p:cNvGraphicFramePr>
            <a:graphicFrameLocks noChangeAspect="1"/>
          </p:cNvGraphicFramePr>
          <p:nvPr/>
        </p:nvGraphicFramePr>
        <p:xfrm>
          <a:off x="2362200" y="3647722"/>
          <a:ext cx="495300" cy="292100"/>
        </p:xfrm>
        <a:graphic>
          <a:graphicData uri="http://schemas.openxmlformats.org/presentationml/2006/ole">
            <mc:AlternateContent xmlns:mc="http://schemas.openxmlformats.org/markup-compatibility/2006">
              <mc:Choice xmlns:v="urn:schemas-microsoft-com:vml" Requires="v">
                <p:oleObj name="Equation" r:id="rId12" imgW="495000" imgH="291960" progId="Equation.DSMT4">
                  <p:embed/>
                </p:oleObj>
              </mc:Choice>
              <mc:Fallback>
                <p:oleObj name="Equation" r:id="rId12" imgW="495000" imgH="2919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2200" y="3647722"/>
                        <a:ext cx="49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1459089" y="4200878"/>
          <a:ext cx="863600" cy="469900"/>
        </p:xfrm>
        <a:graphic>
          <a:graphicData uri="http://schemas.openxmlformats.org/presentationml/2006/ole">
            <mc:AlternateContent xmlns:mc="http://schemas.openxmlformats.org/markup-compatibility/2006">
              <mc:Choice xmlns:v="urn:schemas-microsoft-com:vml" Requires="v">
                <p:oleObj name="Equation" r:id="rId14" imgW="863280" imgH="469800" progId="Equation.DSMT4">
                  <p:embed/>
                </p:oleObj>
              </mc:Choice>
              <mc:Fallback>
                <p:oleObj name="Equation" r:id="rId14" imgW="863280" imgH="469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59089" y="4200878"/>
                        <a:ext cx="86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7" name="Object 9"/>
          <p:cNvGraphicFramePr>
            <a:graphicFrameLocks noChangeAspect="1"/>
          </p:cNvGraphicFramePr>
          <p:nvPr/>
        </p:nvGraphicFramePr>
        <p:xfrm>
          <a:off x="2366433" y="4145844"/>
          <a:ext cx="2247900" cy="533400"/>
        </p:xfrm>
        <a:graphic>
          <a:graphicData uri="http://schemas.openxmlformats.org/presentationml/2006/ole">
            <mc:AlternateContent xmlns:mc="http://schemas.openxmlformats.org/markup-compatibility/2006">
              <mc:Choice xmlns:v="urn:schemas-microsoft-com:vml" Requires="v">
                <p:oleObj name="Equation" r:id="rId16" imgW="2247840" imgH="533160" progId="Equation.DSMT4">
                  <p:embed/>
                </p:oleObj>
              </mc:Choice>
              <mc:Fallback>
                <p:oleObj name="Equation" r:id="rId16" imgW="2247840" imgH="53316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66433" y="4145844"/>
                        <a:ext cx="2247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8" name="Object 10"/>
          <p:cNvGraphicFramePr>
            <a:graphicFrameLocks noChangeAspect="1"/>
          </p:cNvGraphicFramePr>
          <p:nvPr/>
        </p:nvGraphicFramePr>
        <p:xfrm>
          <a:off x="2362200" y="4833055"/>
          <a:ext cx="876300" cy="292100"/>
        </p:xfrm>
        <a:graphic>
          <a:graphicData uri="http://schemas.openxmlformats.org/presentationml/2006/ole">
            <mc:AlternateContent xmlns:mc="http://schemas.openxmlformats.org/markup-compatibility/2006">
              <mc:Choice xmlns:v="urn:schemas-microsoft-com:vml" Requires="v">
                <p:oleObj name="Equation" r:id="rId18" imgW="876240" imgH="291960" progId="Equation.DSMT4">
                  <p:embed/>
                </p:oleObj>
              </mc:Choice>
              <mc:Fallback>
                <p:oleObj name="Equation" r:id="rId18" imgW="876240" imgH="29196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2200" y="4833055"/>
                        <a:ext cx="87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9" name="Object 11"/>
          <p:cNvGraphicFramePr>
            <a:graphicFrameLocks noChangeAspect="1"/>
          </p:cNvGraphicFramePr>
          <p:nvPr/>
        </p:nvGraphicFramePr>
        <p:xfrm>
          <a:off x="1741311" y="5357989"/>
          <a:ext cx="1104900" cy="292100"/>
        </p:xfrm>
        <a:graphic>
          <a:graphicData uri="http://schemas.openxmlformats.org/presentationml/2006/ole">
            <mc:AlternateContent xmlns:mc="http://schemas.openxmlformats.org/markup-compatibility/2006">
              <mc:Choice xmlns:v="urn:schemas-microsoft-com:vml" Requires="v">
                <p:oleObj name="Equation" r:id="rId20" imgW="1104840" imgH="291960" progId="Equation.DSMT4">
                  <p:embed/>
                </p:oleObj>
              </mc:Choice>
              <mc:Fallback>
                <p:oleObj name="Equation" r:id="rId20" imgW="1104840" imgH="29196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41311" y="5357989"/>
                        <a:ext cx="1104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6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6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Locating Local Extrema (cont.)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A local maximum occurs at the point </a:t>
            </a:r>
          </a:p>
        </p:txBody>
      </p:sp>
      <p:pic>
        <p:nvPicPr>
          <p:cNvPr id="207876" name="Picture 4"/>
          <p:cNvPicPr>
            <a:picLocks noChangeAspect="1" noChangeArrowheads="1"/>
          </p:cNvPicPr>
          <p:nvPr/>
        </p:nvPicPr>
        <p:blipFill>
          <a:blip r:embed="rId2"/>
          <a:srcRect/>
          <a:stretch>
            <a:fillRect/>
          </a:stretch>
        </p:blipFill>
        <p:spPr bwMode="auto">
          <a:xfrm>
            <a:off x="533400" y="1295400"/>
            <a:ext cx="7972425" cy="2514600"/>
          </a:xfrm>
          <a:prstGeom prst="rect">
            <a:avLst/>
          </a:prstGeom>
          <a:noFill/>
          <a:ln w="9525">
            <a:noFill/>
            <a:miter lim="800000"/>
            <a:headEnd/>
            <a:tailEnd/>
          </a:ln>
          <a:effectLst/>
        </p:spPr>
      </p:pic>
      <p:graphicFrame>
        <p:nvGraphicFramePr>
          <p:cNvPr id="207877" name="Object 5"/>
          <p:cNvGraphicFramePr>
            <a:graphicFrameLocks noChangeAspect="1"/>
          </p:cNvGraphicFramePr>
          <p:nvPr/>
        </p:nvGraphicFramePr>
        <p:xfrm>
          <a:off x="5905985" y="4191000"/>
          <a:ext cx="1231900" cy="927100"/>
        </p:xfrm>
        <a:graphic>
          <a:graphicData uri="http://schemas.openxmlformats.org/presentationml/2006/ole">
            <mc:AlternateContent xmlns:mc="http://schemas.openxmlformats.org/markup-compatibility/2006">
              <mc:Choice xmlns:v="urn:schemas-microsoft-com:vml" Requires="v">
                <p:oleObj name="Equation" r:id="rId3" imgW="1231900" imgH="927100" progId="Equation.DSMT4">
                  <p:embed/>
                </p:oleObj>
              </mc:Choice>
              <mc:Fallback>
                <p:oleObj name="Equation" r:id="rId3" imgW="1231900" imgH="927100" progId="Equation.DSMT4">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985" y="4191000"/>
                        <a:ext cx="12319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Locating Local Extrema (cont.) </a:t>
            </a:r>
          </a:p>
        </p:txBody>
      </p:sp>
      <p:sp>
        <p:nvSpPr>
          <p:cNvPr id="3" name="Content Placeholder 2"/>
          <p:cNvSpPr>
            <a:spLocks noGrp="1"/>
          </p:cNvSpPr>
          <p:nvPr>
            <p:ph idx="1"/>
          </p:nvPr>
        </p:nvSpPr>
        <p:spPr>
          <a:xfrm>
            <a:off x="457200" y="1280160"/>
            <a:ext cx="8229600" cy="4573560"/>
          </a:xfrm>
        </p:spPr>
        <p:txBody>
          <a:bodyPr>
            <a:spAutoFit/>
          </a:bodyPr>
          <a:lstStyle/>
          <a:p>
            <a:r>
              <a:rPr lang="en-US" dirty="0"/>
              <a:t>Because the Second Derivative Test provides no information about the point (0, 0) as a local extremum, we must use the First Derivative Test. Let us check the sign of </a:t>
            </a:r>
            <a:r>
              <a:rPr lang="en-US" i="1" dirty="0"/>
              <a:t>f ′</a:t>
            </a:r>
            <a:r>
              <a:rPr lang="en-US" dirty="0"/>
              <a:t>(</a:t>
            </a:r>
            <a:r>
              <a:rPr lang="en-US" i="1" dirty="0"/>
              <a:t>x</a:t>
            </a:r>
            <a:r>
              <a:rPr lang="en-US" dirty="0"/>
              <a:t>) on either side of 0 (Step 2 and Step 3 of the test). Using </a:t>
            </a:r>
            <a:r>
              <a:rPr lang="en-US" i="1" dirty="0">
                <a:solidFill>
                  <a:srgbClr val="FF00FF"/>
                </a:solidFill>
              </a:rPr>
              <a:t>x</a:t>
            </a:r>
            <a:r>
              <a:rPr lang="en-US" dirty="0">
                <a:solidFill>
                  <a:srgbClr val="FF00FF"/>
                </a:solidFill>
              </a:rPr>
              <a:t> = −1 </a:t>
            </a:r>
            <a:r>
              <a:rPr lang="en-US" dirty="0"/>
              <a:t>and </a:t>
            </a:r>
            <a:r>
              <a:rPr lang="en-US" i="1" dirty="0">
                <a:solidFill>
                  <a:srgbClr val="FF00FF"/>
                </a:solidFill>
              </a:rPr>
              <a:t>x</a:t>
            </a:r>
            <a:r>
              <a:rPr lang="en-US" dirty="0">
                <a:solidFill>
                  <a:srgbClr val="FF00FF"/>
                </a:solidFill>
              </a:rPr>
              <a:t> = 1</a:t>
            </a:r>
            <a:r>
              <a:rPr lang="en-US" dirty="0"/>
              <a:t>, </a:t>
            </a:r>
          </a:p>
          <a:p>
            <a:pPr algn="ctr"/>
            <a:r>
              <a:rPr lang="en-US" i="1" dirty="0">
                <a:solidFill>
                  <a:srgbClr val="000099"/>
                </a:solidFill>
              </a:rPr>
              <a:t>f ′</a:t>
            </a:r>
            <a:r>
              <a:rPr lang="en-US" dirty="0">
                <a:solidFill>
                  <a:srgbClr val="000099"/>
                </a:solidFill>
              </a:rPr>
              <a:t>(−1) = 12</a:t>
            </a:r>
            <a:r>
              <a:rPr lang="en-US" dirty="0"/>
              <a:t> (positive) and </a:t>
            </a:r>
            <a:r>
              <a:rPr lang="en-US" i="1" dirty="0">
                <a:solidFill>
                  <a:srgbClr val="000099"/>
                </a:solidFill>
              </a:rPr>
              <a:t>f</a:t>
            </a:r>
            <a:r>
              <a:rPr lang="en-US" dirty="0">
                <a:solidFill>
                  <a:srgbClr val="000099"/>
                </a:solidFill>
              </a:rPr>
              <a:t> ′(1) = 4 </a:t>
            </a:r>
            <a:r>
              <a:rPr lang="en-US" dirty="0"/>
              <a:t>(also positive).</a:t>
            </a:r>
          </a:p>
          <a:p>
            <a:r>
              <a:rPr lang="en-US" dirty="0"/>
              <a:t>This shows that </a:t>
            </a:r>
            <a:r>
              <a:rPr lang="en-US" i="1" dirty="0"/>
              <a:t>f </a:t>
            </a:r>
            <a:r>
              <a:rPr lang="en-US" dirty="0"/>
              <a:t>increases to the left of </a:t>
            </a:r>
            <a:r>
              <a:rPr lang="en-US" i="1" dirty="0"/>
              <a:t>x</a:t>
            </a:r>
            <a:r>
              <a:rPr lang="en-US" dirty="0"/>
              <a:t> = 0 as well as to the right. Since there is no sign change from one side of </a:t>
            </a:r>
            <a:r>
              <a:rPr lang="en-US" i="1" dirty="0"/>
              <a:t>f</a:t>
            </a:r>
            <a:r>
              <a:rPr lang="en-US" dirty="0"/>
              <a:t> ′(0) to the other, </a:t>
            </a:r>
            <a:r>
              <a:rPr lang="en-US" i="1" dirty="0"/>
              <a:t>x</a:t>
            </a:r>
            <a:r>
              <a:rPr lang="en-US" dirty="0"/>
              <a:t> = 0 does not give a local minimum or a local maximum.</a:t>
            </a:r>
            <a:r>
              <a:rPr lang="en-US" i="1"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Locating Local Extrema (cont.) </a:t>
            </a:r>
          </a:p>
        </p:txBody>
      </p:sp>
      <p:sp>
        <p:nvSpPr>
          <p:cNvPr id="3" name="Content Placeholder 2"/>
          <p:cNvSpPr>
            <a:spLocks noGrp="1"/>
          </p:cNvSpPr>
          <p:nvPr>
            <p:ph idx="1"/>
          </p:nvPr>
        </p:nvSpPr>
        <p:spPr/>
        <p:txBody>
          <a:bodyPr/>
          <a:lstStyle/>
          <a:p>
            <a:r>
              <a:rPr lang="en-US" dirty="0"/>
              <a:t>In fact, we have shown that slope is positive to the left of the origin, decreases to zero at the origin, and then increases to the right of the origin. This shows that the concavity changed at (0, 0) which must be a point of inflection. </a:t>
            </a:r>
          </a:p>
          <a:p>
            <a:r>
              <a:rPr lang="en-US" dirty="0"/>
              <a:t>Since the graph is concave up to the right of (0, 0), and </a:t>
            </a:r>
          </a:p>
          <a:p>
            <a:pPr>
              <a:lnSpc>
                <a:spcPct val="150000"/>
              </a:lnSpc>
              <a:spcBef>
                <a:spcPts val="1200"/>
              </a:spcBef>
            </a:pPr>
            <a:r>
              <a:rPr lang="en-US" dirty="0"/>
              <a:t>concave down at the maximum                  there must be </a:t>
            </a:r>
          </a:p>
          <a:p>
            <a:pPr>
              <a:spcBef>
                <a:spcPts val="1200"/>
              </a:spcBef>
            </a:pPr>
            <a:r>
              <a:rPr lang="en-US" dirty="0"/>
              <a:t>an inflection point in between these points. Set </a:t>
            </a:r>
            <a:r>
              <a:rPr lang="en-US" i="1" dirty="0">
                <a:solidFill>
                  <a:srgbClr val="000099"/>
                </a:solidFill>
              </a:rPr>
              <a:t>y′′</a:t>
            </a:r>
            <a:r>
              <a:rPr lang="en-US" dirty="0">
                <a:solidFill>
                  <a:srgbClr val="000099"/>
                </a:solidFill>
              </a:rPr>
              <a:t> = 0</a:t>
            </a:r>
            <a:r>
              <a:rPr lang="en-US" dirty="0"/>
              <a:t> and solve for </a:t>
            </a:r>
            <a:r>
              <a:rPr lang="en-US" i="1" dirty="0"/>
              <a:t>x</a:t>
            </a:r>
            <a:r>
              <a:rPr lang="en-US" dirty="0"/>
              <a:t>. </a:t>
            </a:r>
          </a:p>
        </p:txBody>
      </p:sp>
      <p:graphicFrame>
        <p:nvGraphicFramePr>
          <p:cNvPr id="215041" name="Object 1"/>
          <p:cNvGraphicFramePr>
            <a:graphicFrameLocks noChangeAspect="1"/>
          </p:cNvGraphicFramePr>
          <p:nvPr>
            <p:extLst>
              <p:ext uri="{D42A27DB-BD31-4B8C-83A1-F6EECF244321}">
                <p14:modId xmlns:p14="http://schemas.microsoft.com/office/powerpoint/2010/main" val="2106210434"/>
              </p:ext>
            </p:extLst>
          </p:nvPr>
        </p:nvGraphicFramePr>
        <p:xfrm>
          <a:off x="5153378" y="4049889"/>
          <a:ext cx="1244600" cy="939800"/>
        </p:xfrm>
        <a:graphic>
          <a:graphicData uri="http://schemas.openxmlformats.org/presentationml/2006/ole">
            <mc:AlternateContent xmlns:mc="http://schemas.openxmlformats.org/markup-compatibility/2006">
              <mc:Choice xmlns:v="urn:schemas-microsoft-com:vml" Requires="v">
                <p:oleObj name="Equation" r:id="rId2" imgW="1244520" imgH="939600" progId="Equation.DSMT4">
                  <p:embed/>
                </p:oleObj>
              </mc:Choice>
              <mc:Fallback>
                <p:oleObj name="Equation" r:id="rId2" imgW="1244520" imgH="939600" progId="Equation.DSMT4">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378" y="4049889"/>
                        <a:ext cx="1244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Locating Local Extrema (cont.) </a:t>
            </a:r>
          </a:p>
        </p:txBody>
      </p:sp>
      <p:sp>
        <p:nvSpPr>
          <p:cNvPr id="8" name="Content Placeholder 7"/>
          <p:cNvSpPr>
            <a:spLocks noGrp="1"/>
          </p:cNvSpPr>
          <p:nvPr>
            <p:ph idx="1"/>
          </p:nvPr>
        </p:nvSpPr>
        <p:spPr/>
        <p:txBody>
          <a:bodyPr>
            <a:normAutofit fontScale="85000" lnSpcReduction="20000"/>
          </a:bodyPr>
          <a:lstStyle/>
          <a:p>
            <a:endParaRPr lang="en-US" dirty="0"/>
          </a:p>
          <a:p>
            <a:endParaRPr lang="en-US" dirty="0"/>
          </a:p>
          <a:p>
            <a:endParaRPr lang="en-US" dirty="0"/>
          </a:p>
          <a:p>
            <a:endParaRPr lang="en-US" sz="2500" dirty="0"/>
          </a:p>
          <a:p>
            <a:endParaRPr lang="en-US" sz="4400" dirty="0"/>
          </a:p>
          <a:p>
            <a:r>
              <a:rPr lang="en-US" sz="3300" dirty="0"/>
              <a:t>So                       is the other </a:t>
            </a:r>
          </a:p>
          <a:p>
            <a:pPr>
              <a:spcBef>
                <a:spcPts val="1800"/>
              </a:spcBef>
            </a:pPr>
            <a:r>
              <a:rPr lang="en-US" sz="3300" dirty="0"/>
              <a:t>inflection point. Note as a </a:t>
            </a:r>
          </a:p>
          <a:p>
            <a:pPr>
              <a:spcBef>
                <a:spcPts val="600"/>
              </a:spcBef>
            </a:pPr>
            <a:endParaRPr lang="en-US" sz="100" dirty="0"/>
          </a:p>
          <a:p>
            <a:pPr>
              <a:spcBef>
                <a:spcPts val="600"/>
              </a:spcBef>
            </a:pPr>
            <a:r>
              <a:rPr lang="en-US" sz="3300" dirty="0"/>
              <a:t>check that            is between </a:t>
            </a:r>
          </a:p>
          <a:p>
            <a:pPr>
              <a:spcBef>
                <a:spcPts val="600"/>
              </a:spcBef>
            </a:pPr>
            <a:endParaRPr lang="en-US" sz="100" i="1" dirty="0">
              <a:solidFill>
                <a:srgbClr val="FF00FF"/>
              </a:solidFill>
            </a:endParaRPr>
          </a:p>
          <a:p>
            <a:pPr>
              <a:spcBef>
                <a:spcPts val="600"/>
              </a:spcBef>
            </a:pPr>
            <a:r>
              <a:rPr lang="en-US" sz="3300" i="1" dirty="0">
                <a:solidFill>
                  <a:srgbClr val="FF00FF"/>
                </a:solidFill>
              </a:rPr>
              <a:t>x</a:t>
            </a:r>
            <a:r>
              <a:rPr lang="en-US" sz="3300" dirty="0">
                <a:solidFill>
                  <a:srgbClr val="FF00FF"/>
                </a:solidFill>
              </a:rPr>
              <a:t> = 0</a:t>
            </a:r>
            <a:r>
              <a:rPr lang="en-US" sz="3300" dirty="0"/>
              <a:t> and </a:t>
            </a:r>
            <a:r>
              <a:rPr lang="en-US" sz="3300" i="1" dirty="0">
                <a:solidFill>
                  <a:srgbClr val="FF00FF"/>
                </a:solidFill>
              </a:rPr>
              <a:t>x</a:t>
            </a:r>
            <a:r>
              <a:rPr lang="en-US" sz="3300" dirty="0">
                <a:solidFill>
                  <a:srgbClr val="FF00FF"/>
                </a:solidFill>
              </a:rPr>
              <a:t> = 2</a:t>
            </a:r>
            <a:r>
              <a:rPr lang="en-US" sz="3300" dirty="0"/>
              <a:t>, which is already </a:t>
            </a:r>
          </a:p>
          <a:p>
            <a:pPr>
              <a:spcBef>
                <a:spcPts val="600"/>
              </a:spcBef>
            </a:pPr>
            <a:r>
              <a:rPr lang="en-US" sz="3300" dirty="0"/>
              <a:t>known.</a:t>
            </a:r>
          </a:p>
        </p:txBody>
      </p:sp>
      <p:pic>
        <p:nvPicPr>
          <p:cNvPr id="208898" name="Picture 2"/>
          <p:cNvPicPr>
            <a:picLocks noChangeAspect="1" noChangeArrowheads="1"/>
          </p:cNvPicPr>
          <p:nvPr/>
        </p:nvPicPr>
        <p:blipFill>
          <a:blip r:embed="rId2"/>
          <a:srcRect/>
          <a:stretch>
            <a:fillRect/>
          </a:stretch>
        </p:blipFill>
        <p:spPr bwMode="auto">
          <a:xfrm>
            <a:off x="5486400" y="1143000"/>
            <a:ext cx="3336275" cy="4514850"/>
          </a:xfrm>
          <a:prstGeom prst="rect">
            <a:avLst/>
          </a:prstGeom>
          <a:noFill/>
          <a:ln w="9525">
            <a:noFill/>
            <a:miter lim="800000"/>
            <a:headEnd/>
            <a:tailEnd/>
          </a:ln>
          <a:effectLst/>
        </p:spPr>
      </p:pic>
      <p:graphicFrame>
        <p:nvGraphicFramePr>
          <p:cNvPr id="208900" name="Object 4"/>
          <p:cNvGraphicFramePr>
            <a:graphicFrameLocks noChangeAspect="1"/>
          </p:cNvGraphicFramePr>
          <p:nvPr>
            <p:extLst>
              <p:ext uri="{D42A27DB-BD31-4B8C-83A1-F6EECF244321}">
                <p14:modId xmlns:p14="http://schemas.microsoft.com/office/powerpoint/2010/main" val="4042173130"/>
              </p:ext>
            </p:extLst>
          </p:nvPr>
        </p:nvGraphicFramePr>
        <p:xfrm>
          <a:off x="1028700" y="2973211"/>
          <a:ext cx="1638300" cy="977900"/>
        </p:xfrm>
        <a:graphic>
          <a:graphicData uri="http://schemas.openxmlformats.org/presentationml/2006/ole">
            <mc:AlternateContent xmlns:mc="http://schemas.openxmlformats.org/markup-compatibility/2006">
              <mc:Choice xmlns:v="urn:schemas-microsoft-com:vml" Requires="v">
                <p:oleObj name="Equation" r:id="rId3" imgW="1638000" imgH="977760" progId="Equation.DSMT4">
                  <p:embed/>
                </p:oleObj>
              </mc:Choice>
              <mc:Fallback>
                <p:oleObj name="Equation" r:id="rId3" imgW="1638000" imgH="977760" progId="Equation.DSMT4">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2973211"/>
                        <a:ext cx="1638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01" name="Object 5"/>
          <p:cNvGraphicFramePr>
            <a:graphicFrameLocks noChangeAspect="1"/>
          </p:cNvGraphicFramePr>
          <p:nvPr/>
        </p:nvGraphicFramePr>
        <p:xfrm>
          <a:off x="2118078" y="4134555"/>
          <a:ext cx="800100" cy="838200"/>
        </p:xfrm>
        <a:graphic>
          <a:graphicData uri="http://schemas.openxmlformats.org/presentationml/2006/ole">
            <mc:AlternateContent xmlns:mc="http://schemas.openxmlformats.org/markup-compatibility/2006">
              <mc:Choice xmlns:v="urn:schemas-microsoft-com:vml" Requires="v">
                <p:oleObj name="Equation" r:id="rId5" imgW="800100" imgH="838200" progId="Equation.DSMT4">
                  <p:embed/>
                </p:oleObj>
              </mc:Choice>
              <mc:Fallback>
                <p:oleObj name="Equation" r:id="rId5" imgW="800100" imgH="838200" progId="Equation.DSMT4">
                  <p:embed/>
                  <p:pic>
                    <p:nvPicPr>
                      <p:cNvPr id="0" name="Object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078" y="4134555"/>
                        <a:ext cx="80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841587" y="1295400"/>
          <a:ext cx="3149600" cy="444500"/>
        </p:xfrm>
        <a:graphic>
          <a:graphicData uri="http://schemas.openxmlformats.org/presentationml/2006/ole">
            <mc:AlternateContent xmlns:mc="http://schemas.openxmlformats.org/markup-compatibility/2006">
              <mc:Choice xmlns:v="urn:schemas-microsoft-com:vml" Requires="v">
                <p:oleObj name="Equation" r:id="rId7" imgW="3149280" imgH="444240" progId="Equation.DSMT4">
                  <p:embed/>
                </p:oleObj>
              </mc:Choice>
              <mc:Fallback>
                <p:oleObj name="Equation" r:id="rId7" imgW="314928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587" y="1295400"/>
                        <a:ext cx="3149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6"/>
          <p:cNvGraphicFramePr>
            <a:graphicFrameLocks noChangeAspect="1"/>
          </p:cNvGraphicFramePr>
          <p:nvPr/>
        </p:nvGraphicFramePr>
        <p:xfrm>
          <a:off x="1651000" y="1828800"/>
          <a:ext cx="2235200" cy="368300"/>
        </p:xfrm>
        <a:graphic>
          <a:graphicData uri="http://schemas.openxmlformats.org/presentationml/2006/ole">
            <mc:AlternateContent xmlns:mc="http://schemas.openxmlformats.org/markup-compatibility/2006">
              <mc:Choice xmlns:v="urn:schemas-microsoft-com:vml" Requires="v">
                <p:oleObj name="Equation" r:id="rId9" imgW="2234880" imgH="368280" progId="Equation.DSMT4">
                  <p:embed/>
                </p:oleObj>
              </mc:Choice>
              <mc:Fallback>
                <p:oleObj name="Equation" r:id="rId9" imgW="2234880" imgH="3682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1000" y="1828800"/>
                        <a:ext cx="2235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1371600" y="2263422"/>
          <a:ext cx="2374900" cy="838200"/>
        </p:xfrm>
        <a:graphic>
          <a:graphicData uri="http://schemas.openxmlformats.org/presentationml/2006/ole">
            <mc:AlternateContent xmlns:mc="http://schemas.openxmlformats.org/markup-compatibility/2006">
              <mc:Choice xmlns:v="urn:schemas-microsoft-com:vml" Requires="v">
                <p:oleObj name="Equation" r:id="rId11" imgW="2374560" imgH="838080" progId="Equation.DSMT4">
                  <p:embed/>
                </p:oleObj>
              </mc:Choice>
              <mc:Fallback>
                <p:oleObj name="Equation" r:id="rId11" imgW="237456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2263422"/>
                        <a:ext cx="237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8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890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8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 Test for Local Extrema</a:t>
            </a:r>
          </a:p>
        </p:txBody>
      </p:sp>
      <p:sp>
        <p:nvSpPr>
          <p:cNvPr id="3" name="Content Placeholder 2"/>
          <p:cNvSpPr>
            <a:spLocks noGrp="1"/>
          </p:cNvSpPr>
          <p:nvPr>
            <p:ph idx="1"/>
          </p:nvPr>
        </p:nvSpPr>
        <p:spPr>
          <a:ln w="28575">
            <a:solidFill>
              <a:srgbClr val="FF0000"/>
            </a:solidFill>
          </a:ln>
        </p:spPr>
        <p:txBody>
          <a:bodyPr>
            <a:spAutoFit/>
          </a:bodyPr>
          <a:lstStyle/>
          <a:p>
            <a:pPr algn="ctr"/>
            <a:r>
              <a:rPr lang="en-US" b="1" dirty="0">
                <a:solidFill>
                  <a:srgbClr val="000000"/>
                </a:solidFill>
              </a:rPr>
              <a:t>NOTES </a:t>
            </a:r>
            <a:endParaRPr lang="en-US" dirty="0">
              <a:solidFill>
                <a:srgbClr val="000000"/>
              </a:solidFill>
            </a:endParaRPr>
          </a:p>
          <a:p>
            <a:r>
              <a:rPr lang="en-US" dirty="0">
                <a:solidFill>
                  <a:srgbClr val="000000"/>
                </a:solidFill>
              </a:rPr>
              <a:t>The Second Derivative Test requires only one number to be checked. The First Derivative Test requires two numbers to be computed. For polynomial functions, the formula for </a:t>
            </a:r>
            <a:r>
              <a:rPr lang="en-US" i="1" dirty="0">
                <a:solidFill>
                  <a:srgbClr val="000000"/>
                </a:solidFill>
              </a:rPr>
              <a:t>f ′′ </a:t>
            </a:r>
            <a:r>
              <a:rPr lang="en-US" dirty="0">
                <a:solidFill>
                  <a:srgbClr val="000000"/>
                </a:solidFill>
              </a:rPr>
              <a:t>is one degree lower than that for </a:t>
            </a:r>
            <a:r>
              <a:rPr lang="en-US" i="1" dirty="0">
                <a:solidFill>
                  <a:srgbClr val="000000"/>
                </a:solidFill>
              </a:rPr>
              <a:t>f</a:t>
            </a:r>
            <a:r>
              <a:rPr lang="en-US" dirty="0">
                <a:solidFill>
                  <a:srgbClr val="000000"/>
                </a:solidFill>
              </a:rPr>
              <a:t> ′, so numbers are easier to calculate. For these reasons, the Second Derivative Test is usually preferred. However, sometimes, as in Example 8, it provides no information, and one must then use the First Derivative Test.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First and Second Derivatives</a:t>
            </a:r>
          </a:p>
        </p:txBody>
      </p:sp>
      <p:sp>
        <p:nvSpPr>
          <p:cNvPr id="3" name="Content Placeholder 2"/>
          <p:cNvSpPr>
            <a:spLocks noGrp="1"/>
          </p:cNvSpPr>
          <p:nvPr>
            <p:ph idx="1"/>
          </p:nvPr>
        </p:nvSpPr>
        <p:spPr/>
        <p:txBody>
          <a:bodyPr/>
          <a:lstStyle/>
          <a:p>
            <a:r>
              <a:rPr lang="en-US" dirty="0"/>
              <a:t>Find both the first and second derivatives of the function</a:t>
            </a:r>
          </a:p>
          <a:p>
            <a:pPr algn="ctr"/>
            <a:r>
              <a:rPr lang="en-US" dirty="0"/>
              <a:t> </a:t>
            </a:r>
            <a:r>
              <a:rPr lang="en-US" i="1" dirty="0">
                <a:solidFill>
                  <a:srgbClr val="0000FF"/>
                </a:solidFill>
              </a:rPr>
              <a:t>f </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3</a:t>
            </a:r>
            <a:r>
              <a:rPr lang="en-US" dirty="0">
                <a:solidFill>
                  <a:srgbClr val="0000FF"/>
                </a:solidFill>
              </a:rPr>
              <a:t> − 12</a:t>
            </a:r>
            <a:r>
              <a:rPr lang="en-US" i="1" dirty="0">
                <a:solidFill>
                  <a:srgbClr val="0000FF"/>
                </a:solidFill>
              </a:rPr>
              <a:t>x</a:t>
            </a:r>
            <a:r>
              <a:rPr lang="en-US" dirty="0">
                <a:solidFill>
                  <a:srgbClr val="0000FF"/>
                </a:solidFill>
              </a:rPr>
              <a:t> + 1</a:t>
            </a:r>
            <a:r>
              <a:rPr lang="en-US" dirty="0"/>
              <a:t>.</a:t>
            </a:r>
          </a:p>
          <a:p>
            <a:pPr>
              <a:lnSpc>
                <a:spcPct val="150000"/>
              </a:lnSpc>
            </a:pPr>
            <a:r>
              <a:rPr lang="en-US" b="1" dirty="0"/>
              <a:t>Solution: </a:t>
            </a:r>
            <a:endParaRPr lang="en-US" dirty="0"/>
          </a:p>
        </p:txBody>
      </p:sp>
      <p:sp>
        <p:nvSpPr>
          <p:cNvPr id="5" name="Rectangle 4"/>
          <p:cNvSpPr/>
          <p:nvPr/>
        </p:nvSpPr>
        <p:spPr>
          <a:xfrm>
            <a:off x="5105400" y="3638490"/>
            <a:ext cx="2029145" cy="400110"/>
          </a:xfrm>
          <a:prstGeom prst="rect">
            <a:avLst/>
          </a:prstGeom>
        </p:spPr>
        <p:txBody>
          <a:bodyPr wrap="none">
            <a:spAutoFit/>
          </a:bodyPr>
          <a:lstStyle/>
          <a:p>
            <a:r>
              <a:rPr lang="en-US" sz="2000" dirty="0">
                <a:solidFill>
                  <a:srgbClr val="008080"/>
                </a:solidFill>
              </a:rPr>
              <a:t>Differentiate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a:t>
            </a:r>
          </a:p>
        </p:txBody>
      </p:sp>
      <p:sp>
        <p:nvSpPr>
          <p:cNvPr id="6" name="Rectangle 5"/>
          <p:cNvSpPr/>
          <p:nvPr/>
        </p:nvSpPr>
        <p:spPr>
          <a:xfrm>
            <a:off x="5105400" y="4381500"/>
            <a:ext cx="2077235" cy="400110"/>
          </a:xfrm>
          <a:prstGeom prst="rect">
            <a:avLst/>
          </a:prstGeom>
        </p:spPr>
        <p:txBody>
          <a:bodyPr wrap="none">
            <a:spAutoFit/>
          </a:bodyPr>
          <a:lstStyle/>
          <a:p>
            <a:r>
              <a:rPr lang="en-US" sz="2000" dirty="0">
                <a:solidFill>
                  <a:srgbClr val="008080"/>
                </a:solidFill>
              </a:rPr>
              <a:t>Differentiate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a:t>
            </a:r>
            <a:r>
              <a:rPr lang="en-US" sz="2000" i="1" dirty="0">
                <a:solidFill>
                  <a:srgbClr val="008080"/>
                </a:solidFill>
              </a:rPr>
              <a:t>.</a:t>
            </a:r>
            <a:endParaRPr lang="en-US" sz="2000" dirty="0">
              <a:solidFill>
                <a:srgbClr val="008080"/>
              </a:solidFill>
            </a:endParaRPr>
          </a:p>
        </p:txBody>
      </p:sp>
      <p:graphicFrame>
        <p:nvGraphicFramePr>
          <p:cNvPr id="4099" name="Object 3"/>
          <p:cNvGraphicFramePr>
            <a:graphicFrameLocks noChangeAspect="1"/>
          </p:cNvGraphicFramePr>
          <p:nvPr/>
        </p:nvGraphicFramePr>
        <p:xfrm>
          <a:off x="2223655" y="3595255"/>
          <a:ext cx="2273300" cy="482600"/>
        </p:xfrm>
        <a:graphic>
          <a:graphicData uri="http://schemas.openxmlformats.org/presentationml/2006/ole">
            <mc:AlternateContent xmlns:mc="http://schemas.openxmlformats.org/markup-compatibility/2006">
              <mc:Choice xmlns:v="urn:schemas-microsoft-com:vml" Requires="v">
                <p:oleObj name="Equation" r:id="rId2" imgW="2273040" imgH="482400" progId="Equation.DSMT4">
                  <p:embed/>
                </p:oleObj>
              </mc:Choice>
              <mc:Fallback>
                <p:oleObj name="Equation" r:id="rId2" imgW="227304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655" y="3595255"/>
                        <a:ext cx="227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2133600" y="4365335"/>
          <a:ext cx="1587500" cy="469900"/>
        </p:xfrm>
        <a:graphic>
          <a:graphicData uri="http://schemas.openxmlformats.org/presentationml/2006/ole">
            <mc:AlternateContent xmlns:mc="http://schemas.openxmlformats.org/markup-compatibility/2006">
              <mc:Choice xmlns:v="urn:schemas-microsoft-com:vml" Requires="v">
                <p:oleObj name="Equation" r:id="rId4" imgW="1587240" imgH="469800" progId="Equation.DSMT4">
                  <p:embed/>
                </p:oleObj>
              </mc:Choice>
              <mc:Fallback>
                <p:oleObj name="Equation" r:id="rId4" imgW="158724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365335"/>
                        <a:ext cx="158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Point of Diminishing Returns</a:t>
            </a:r>
          </a:p>
        </p:txBody>
      </p:sp>
      <p:sp>
        <p:nvSpPr>
          <p:cNvPr id="3" name="Content Placeholder 2"/>
          <p:cNvSpPr>
            <a:spLocks noGrp="1"/>
          </p:cNvSpPr>
          <p:nvPr>
            <p:ph idx="1"/>
          </p:nvPr>
        </p:nvSpPr>
        <p:spPr>
          <a:xfrm>
            <a:off x="457200" y="1280160"/>
            <a:ext cx="8229600" cy="1920240"/>
          </a:xfrm>
          <a:solidFill>
            <a:srgbClr val="FFFFCC"/>
          </a:solidFill>
          <a:ln w="28575">
            <a:solidFill>
              <a:srgbClr val="000000"/>
            </a:solidFill>
          </a:ln>
        </p:spPr>
        <p:txBody>
          <a:bodyPr/>
          <a:lstStyle/>
          <a:p>
            <a:pPr algn="ctr"/>
            <a:r>
              <a:rPr lang="en-US" b="1" dirty="0">
                <a:solidFill>
                  <a:srgbClr val="000000"/>
                </a:solidFill>
              </a:rPr>
              <a:t>Point of Diminishing Returns</a:t>
            </a:r>
            <a:endParaRPr lang="en-US" dirty="0">
              <a:solidFill>
                <a:srgbClr val="000000"/>
              </a:solidFill>
            </a:endParaRPr>
          </a:p>
          <a:p>
            <a:r>
              <a:rPr lang="en-US" dirty="0">
                <a:solidFill>
                  <a:srgbClr val="000000"/>
                </a:solidFill>
              </a:rPr>
              <a:t>The </a:t>
            </a:r>
            <a:r>
              <a:rPr lang="en-US" b="1" dirty="0">
                <a:solidFill>
                  <a:srgbClr val="C00000"/>
                </a:solidFill>
              </a:rPr>
              <a:t>point of diminishing returns </a:t>
            </a:r>
            <a:r>
              <a:rPr lang="en-US" dirty="0">
                <a:solidFill>
                  <a:srgbClr val="000000"/>
                </a:solidFill>
              </a:rPr>
              <a:t>occurs at a point of inflection where the sales curve changes from concave upward to concave downward.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Point of Diminishing Returns </a:t>
            </a:r>
          </a:p>
        </p:txBody>
      </p:sp>
      <p:sp>
        <p:nvSpPr>
          <p:cNvPr id="3" name="Content Placeholder 2"/>
          <p:cNvSpPr>
            <a:spLocks noGrp="1"/>
          </p:cNvSpPr>
          <p:nvPr>
            <p:ph idx="1"/>
          </p:nvPr>
        </p:nvSpPr>
        <p:spPr/>
        <p:txBody>
          <a:bodyPr/>
          <a:lstStyle/>
          <a:p>
            <a:r>
              <a:rPr lang="en-US" dirty="0"/>
              <a:t>Find the point of diminishing returns for the sales function</a:t>
            </a:r>
          </a:p>
          <a:p>
            <a:endParaRPr lang="en-US" dirty="0"/>
          </a:p>
          <a:p>
            <a:endParaRPr lang="en-US" dirty="0"/>
          </a:p>
          <a:p>
            <a:r>
              <a:rPr lang="en-US" dirty="0"/>
              <a:t>where </a:t>
            </a:r>
            <a:r>
              <a:rPr lang="en-US" i="1" dirty="0"/>
              <a:t>x </a:t>
            </a:r>
            <a:r>
              <a:rPr lang="en-US" dirty="0"/>
              <a:t>represents thousands of dollars spent on advertising, </a:t>
            </a:r>
            <a:r>
              <a:rPr lang="en-US" dirty="0">
                <a:solidFill>
                  <a:srgbClr val="000099"/>
                </a:solidFill>
              </a:rPr>
              <a:t>0 ≤ </a:t>
            </a:r>
            <a:r>
              <a:rPr lang="en-US" i="1" dirty="0">
                <a:solidFill>
                  <a:srgbClr val="000099"/>
                </a:solidFill>
              </a:rPr>
              <a:t>x</a:t>
            </a:r>
            <a:r>
              <a:rPr lang="en-US" dirty="0">
                <a:solidFill>
                  <a:srgbClr val="000099"/>
                </a:solidFill>
              </a:rPr>
              <a:t> ≤ 80</a:t>
            </a:r>
            <a:r>
              <a:rPr lang="en-US" dirty="0"/>
              <a:t>, and </a:t>
            </a:r>
            <a:r>
              <a:rPr lang="en-US" i="1" dirty="0"/>
              <a:t>S</a:t>
            </a:r>
            <a:r>
              <a:rPr lang="en-US" dirty="0"/>
              <a:t> is sales in thousands of dollars for automobile tires.</a:t>
            </a:r>
          </a:p>
        </p:txBody>
      </p:sp>
      <p:pic>
        <p:nvPicPr>
          <p:cNvPr id="209922" name="Picture 2"/>
          <p:cNvPicPr>
            <a:picLocks noChangeAspect="1" noChangeArrowheads="1"/>
          </p:cNvPicPr>
          <p:nvPr/>
        </p:nvPicPr>
        <p:blipFill>
          <a:blip r:embed="rId2"/>
          <a:srcRect/>
          <a:stretch>
            <a:fillRect/>
          </a:stretch>
        </p:blipFill>
        <p:spPr bwMode="auto">
          <a:xfrm>
            <a:off x="6477000" y="1752600"/>
            <a:ext cx="2076450" cy="1419225"/>
          </a:xfrm>
          <a:prstGeom prst="rect">
            <a:avLst/>
          </a:prstGeom>
          <a:noFill/>
          <a:ln w="9525">
            <a:noFill/>
            <a:miter lim="800000"/>
            <a:headEnd/>
            <a:tailEnd/>
          </a:ln>
          <a:effectLst/>
        </p:spPr>
      </p:pic>
      <p:graphicFrame>
        <p:nvGraphicFramePr>
          <p:cNvPr id="209923" name="Object 3"/>
          <p:cNvGraphicFramePr>
            <a:graphicFrameLocks noChangeAspect="1"/>
          </p:cNvGraphicFramePr>
          <p:nvPr>
            <p:extLst>
              <p:ext uri="{D42A27DB-BD31-4B8C-83A1-F6EECF244321}">
                <p14:modId xmlns:p14="http://schemas.microsoft.com/office/powerpoint/2010/main" val="2970019767"/>
              </p:ext>
            </p:extLst>
          </p:nvPr>
        </p:nvGraphicFramePr>
        <p:xfrm>
          <a:off x="1447800" y="2362200"/>
          <a:ext cx="4114800" cy="495300"/>
        </p:xfrm>
        <a:graphic>
          <a:graphicData uri="http://schemas.openxmlformats.org/presentationml/2006/ole">
            <mc:AlternateContent xmlns:mc="http://schemas.openxmlformats.org/markup-compatibility/2006">
              <mc:Choice xmlns:v="urn:schemas-microsoft-com:vml" Requires="v">
                <p:oleObj name="Equation" r:id="rId3" imgW="3898800" imgH="495000" progId="Equation.DSMT4">
                  <p:embed/>
                </p:oleObj>
              </mc:Choice>
              <mc:Fallback>
                <p:oleObj name="Equation" r:id="rId3" imgW="3898800" imgH="49500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362200"/>
                        <a:ext cx="4114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Point of Diminishing Returns (cont.)</a:t>
            </a:r>
          </a:p>
        </p:txBody>
      </p:sp>
      <p:sp>
        <p:nvSpPr>
          <p:cNvPr id="3" name="Content Placeholder 2"/>
          <p:cNvSpPr>
            <a:spLocks noGrp="1"/>
          </p:cNvSpPr>
          <p:nvPr>
            <p:ph idx="1"/>
          </p:nvPr>
        </p:nvSpPr>
        <p:spPr/>
        <p:txBody>
          <a:bodyPr/>
          <a:lstStyle/>
          <a:p>
            <a:r>
              <a:rPr lang="en-US" b="1" dirty="0"/>
              <a:t>Solution: </a:t>
            </a:r>
          </a:p>
          <a:p>
            <a:r>
              <a:rPr lang="en-US" dirty="0"/>
              <a:t>To find the point at which concavity changes from concave upward to concave downward, we must first find the hypercritical values of </a:t>
            </a:r>
            <a:r>
              <a:rPr lang="en-US" i="1" dirty="0"/>
              <a:t>x</a:t>
            </a:r>
            <a:r>
              <a:rPr lang="en-US" dirty="0"/>
              <a:t> between 0 and 80. Then we determine whether these points are points of inflection. </a:t>
            </a:r>
          </a:p>
        </p:txBody>
      </p:sp>
      <p:sp>
        <p:nvSpPr>
          <p:cNvPr id="5" name="Rectangle 4"/>
          <p:cNvSpPr/>
          <p:nvPr/>
        </p:nvSpPr>
        <p:spPr>
          <a:xfrm>
            <a:off x="6019800" y="4202934"/>
            <a:ext cx="1242648" cy="400110"/>
          </a:xfrm>
          <a:prstGeom prst="rect">
            <a:avLst/>
          </a:prstGeom>
        </p:spPr>
        <p:txBody>
          <a:bodyPr wrap="none">
            <a:spAutoFit/>
          </a:bodyPr>
          <a:lstStyle/>
          <a:p>
            <a:r>
              <a:rPr lang="en-US" sz="2000" dirty="0">
                <a:solidFill>
                  <a:srgbClr val="008080"/>
                </a:solidFill>
              </a:rPr>
              <a:t>Find </a:t>
            </a:r>
            <a:r>
              <a:rPr lang="en-US" sz="2000" i="1" dirty="0">
                <a:solidFill>
                  <a:srgbClr val="008080"/>
                </a:solidFill>
              </a:rPr>
              <a:t>S′</a:t>
            </a:r>
            <a:r>
              <a:rPr lang="en-US" sz="2000" dirty="0">
                <a:solidFill>
                  <a:srgbClr val="008080"/>
                </a:solidFill>
              </a:rPr>
              <a:t>(</a:t>
            </a:r>
            <a:r>
              <a:rPr lang="en-US" sz="2000" i="1" dirty="0">
                <a:solidFill>
                  <a:srgbClr val="008080"/>
                </a:solidFill>
              </a:rPr>
              <a:t>x</a:t>
            </a:r>
            <a:r>
              <a:rPr lang="en-US" sz="2000" dirty="0">
                <a:solidFill>
                  <a:srgbClr val="008080"/>
                </a:solidFill>
              </a:rPr>
              <a:t>).</a:t>
            </a:r>
            <a:r>
              <a:rPr lang="en-US" sz="2000" i="1" dirty="0">
                <a:solidFill>
                  <a:srgbClr val="008080"/>
                </a:solidFill>
              </a:rPr>
              <a:t> </a:t>
            </a:r>
            <a:endParaRPr lang="en-US" sz="2000" dirty="0">
              <a:solidFill>
                <a:srgbClr val="008080"/>
              </a:solidFill>
            </a:endParaRPr>
          </a:p>
        </p:txBody>
      </p:sp>
      <p:sp>
        <p:nvSpPr>
          <p:cNvPr id="6" name="Rectangle 5"/>
          <p:cNvSpPr/>
          <p:nvPr/>
        </p:nvSpPr>
        <p:spPr>
          <a:xfrm>
            <a:off x="6019800" y="4755444"/>
            <a:ext cx="1290738" cy="400110"/>
          </a:xfrm>
          <a:prstGeom prst="rect">
            <a:avLst/>
          </a:prstGeom>
        </p:spPr>
        <p:txBody>
          <a:bodyPr wrap="none">
            <a:spAutoFit/>
          </a:bodyPr>
          <a:lstStyle/>
          <a:p>
            <a:r>
              <a:rPr lang="en-US" sz="2000" dirty="0">
                <a:solidFill>
                  <a:srgbClr val="008080"/>
                </a:solidFill>
              </a:rPr>
              <a:t>Find </a:t>
            </a:r>
            <a:r>
              <a:rPr lang="en-US" sz="2000" i="1" dirty="0">
                <a:solidFill>
                  <a:srgbClr val="008080"/>
                </a:solidFill>
              </a:rPr>
              <a:t>S′′</a:t>
            </a:r>
            <a:r>
              <a:rPr lang="en-US" sz="2000" dirty="0">
                <a:solidFill>
                  <a:srgbClr val="008080"/>
                </a:solidFill>
              </a:rPr>
              <a:t>(</a:t>
            </a:r>
            <a:r>
              <a:rPr lang="en-US" sz="2000" i="1" dirty="0">
                <a:solidFill>
                  <a:srgbClr val="008080"/>
                </a:solidFill>
              </a:rPr>
              <a:t>x</a:t>
            </a:r>
            <a:r>
              <a:rPr lang="en-US" sz="2000" dirty="0">
                <a:solidFill>
                  <a:srgbClr val="008080"/>
                </a:solidFill>
              </a:rPr>
              <a:t>).</a:t>
            </a:r>
            <a:r>
              <a:rPr lang="en-US" sz="2000" i="1" dirty="0">
                <a:solidFill>
                  <a:srgbClr val="008080"/>
                </a:solidFill>
              </a:rPr>
              <a:t> </a:t>
            </a:r>
            <a:endParaRPr lang="en-US" sz="2000" dirty="0">
              <a:solidFill>
                <a:srgbClr val="008080"/>
              </a:solidFill>
            </a:endParaRPr>
          </a:p>
        </p:txBody>
      </p:sp>
      <p:graphicFrame>
        <p:nvGraphicFramePr>
          <p:cNvPr id="32771" name="Object 3"/>
          <p:cNvGraphicFramePr>
            <a:graphicFrameLocks noChangeAspect="1"/>
          </p:cNvGraphicFramePr>
          <p:nvPr/>
        </p:nvGraphicFramePr>
        <p:xfrm>
          <a:off x="1840089" y="4140199"/>
          <a:ext cx="3784600" cy="482600"/>
        </p:xfrm>
        <a:graphic>
          <a:graphicData uri="http://schemas.openxmlformats.org/presentationml/2006/ole">
            <mc:AlternateContent xmlns:mc="http://schemas.openxmlformats.org/markup-compatibility/2006">
              <mc:Choice xmlns:v="urn:schemas-microsoft-com:vml" Requires="v">
                <p:oleObj name="Equation" r:id="rId2" imgW="3784320" imgH="482400" progId="Equation.DSMT4">
                  <p:embed/>
                </p:oleObj>
              </mc:Choice>
              <mc:Fallback>
                <p:oleObj name="Equation" r:id="rId2" imgW="378432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089" y="4140199"/>
                        <a:ext cx="378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1755422" y="4741333"/>
          <a:ext cx="2946400" cy="482600"/>
        </p:xfrm>
        <a:graphic>
          <a:graphicData uri="http://schemas.openxmlformats.org/presentationml/2006/ole">
            <mc:AlternateContent xmlns:mc="http://schemas.openxmlformats.org/markup-compatibility/2006">
              <mc:Choice xmlns:v="urn:schemas-microsoft-com:vml" Requires="v">
                <p:oleObj name="Equation" r:id="rId4" imgW="2946240" imgH="482400" progId="Equation.DSMT4">
                  <p:embed/>
                </p:oleObj>
              </mc:Choice>
              <mc:Fallback>
                <p:oleObj name="Equation" r:id="rId4" imgW="2946240" imgH="4824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5422" y="4741333"/>
                        <a:ext cx="2946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1641123" y="5321300"/>
          <a:ext cx="2705100" cy="469900"/>
        </p:xfrm>
        <a:graphic>
          <a:graphicData uri="http://schemas.openxmlformats.org/presentationml/2006/ole">
            <mc:AlternateContent xmlns:mc="http://schemas.openxmlformats.org/markup-compatibility/2006">
              <mc:Choice xmlns:v="urn:schemas-microsoft-com:vml" Requires="v">
                <p:oleObj name="Equation" r:id="rId6" imgW="2705040" imgH="469800" progId="Equation.DSMT4">
                  <p:embed/>
                </p:oleObj>
              </mc:Choice>
              <mc:Fallback>
                <p:oleObj name="Equation" r:id="rId6" imgW="270504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1123" y="5321300"/>
                        <a:ext cx="270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7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Point of Diminishing Returns (cont.)</a:t>
            </a:r>
          </a:p>
        </p:txBody>
      </p:sp>
      <p:sp>
        <p:nvSpPr>
          <p:cNvPr id="3" name="Content Placeholder 2"/>
          <p:cNvSpPr>
            <a:spLocks noGrp="1"/>
          </p:cNvSpPr>
          <p:nvPr>
            <p:ph idx="1"/>
          </p:nvPr>
        </p:nvSpPr>
        <p:spPr/>
        <p:txBody>
          <a:bodyPr/>
          <a:lstStyle/>
          <a:p>
            <a:endParaRPr lang="en-US" dirty="0"/>
          </a:p>
          <a:p>
            <a:endParaRPr lang="en-US" dirty="0"/>
          </a:p>
          <a:p>
            <a:pPr>
              <a:spcBef>
                <a:spcPts val="1200"/>
              </a:spcBef>
            </a:pPr>
            <a:r>
              <a:rPr lang="en-US" dirty="0"/>
              <a:t>Note:</a:t>
            </a:r>
            <a:endParaRPr lang="en-US" i="1" dirty="0"/>
          </a:p>
          <a:p>
            <a:pPr>
              <a:spcBef>
                <a:spcPts val="1800"/>
              </a:spcBef>
            </a:pPr>
            <a:endParaRPr lang="en-US" dirty="0"/>
          </a:p>
          <a:p>
            <a:pPr>
              <a:spcBef>
                <a:spcPts val="1800"/>
              </a:spcBef>
            </a:pPr>
            <a:r>
              <a:rPr lang="en-US" dirty="0"/>
              <a:t>Testing shows that </a:t>
            </a:r>
          </a:p>
          <a:p>
            <a:pPr algn="ctr">
              <a:tabLst>
                <a:tab pos="1828800" algn="l"/>
              </a:tabLst>
            </a:pPr>
            <a:r>
              <a:rPr lang="en-US" i="1" dirty="0">
                <a:solidFill>
                  <a:srgbClr val="000099"/>
                </a:solidFill>
              </a:rPr>
              <a:t>S ′′</a:t>
            </a:r>
            <a:r>
              <a:rPr lang="en-US" dirty="0">
                <a:solidFill>
                  <a:srgbClr val="000099"/>
                </a:solidFill>
              </a:rPr>
              <a:t>(</a:t>
            </a:r>
            <a:r>
              <a:rPr lang="en-US" i="1" dirty="0">
                <a:solidFill>
                  <a:srgbClr val="000099"/>
                </a:solidFill>
              </a:rPr>
              <a:t>x</a:t>
            </a:r>
            <a:r>
              <a:rPr lang="en-US" dirty="0">
                <a:solidFill>
                  <a:srgbClr val="000099"/>
                </a:solidFill>
              </a:rPr>
              <a:t>) &gt; 0</a:t>
            </a:r>
            <a:r>
              <a:rPr lang="en-US" dirty="0"/>
              <a:t> for </a:t>
            </a:r>
            <a:r>
              <a:rPr lang="en-US" dirty="0">
                <a:solidFill>
                  <a:srgbClr val="9900CC"/>
                </a:solidFill>
              </a:rPr>
              <a:t>0 &lt; </a:t>
            </a:r>
            <a:r>
              <a:rPr lang="en-US" i="1" dirty="0">
                <a:solidFill>
                  <a:srgbClr val="9900CC"/>
                </a:solidFill>
              </a:rPr>
              <a:t>x</a:t>
            </a:r>
            <a:r>
              <a:rPr lang="en-US" dirty="0">
                <a:solidFill>
                  <a:srgbClr val="9900CC"/>
                </a:solidFill>
              </a:rPr>
              <a:t> &lt; 50</a:t>
            </a:r>
            <a:r>
              <a:rPr lang="en-US" dirty="0"/>
              <a:t> </a:t>
            </a:r>
          </a:p>
          <a:p>
            <a:pPr>
              <a:tabLst>
                <a:tab pos="1828800" algn="l"/>
              </a:tabLst>
            </a:pPr>
            <a:r>
              <a:rPr lang="en-US" dirty="0"/>
              <a:t>and </a:t>
            </a:r>
          </a:p>
          <a:p>
            <a:pPr algn="ctr">
              <a:tabLst>
                <a:tab pos="1828800" algn="l"/>
              </a:tabLst>
            </a:pPr>
            <a:r>
              <a:rPr lang="en-US" i="1" dirty="0">
                <a:solidFill>
                  <a:srgbClr val="000099"/>
                </a:solidFill>
              </a:rPr>
              <a:t>S ′′</a:t>
            </a:r>
            <a:r>
              <a:rPr lang="en-US" dirty="0">
                <a:solidFill>
                  <a:srgbClr val="000099"/>
                </a:solidFill>
              </a:rPr>
              <a:t>(</a:t>
            </a:r>
            <a:r>
              <a:rPr lang="en-US" i="1" dirty="0">
                <a:solidFill>
                  <a:srgbClr val="000099"/>
                </a:solidFill>
              </a:rPr>
              <a:t>x</a:t>
            </a:r>
            <a:r>
              <a:rPr lang="en-US" dirty="0">
                <a:solidFill>
                  <a:srgbClr val="000099"/>
                </a:solidFill>
              </a:rPr>
              <a:t>) &lt; 0</a:t>
            </a:r>
            <a:r>
              <a:rPr lang="en-US" dirty="0"/>
              <a:t> for </a:t>
            </a:r>
            <a:r>
              <a:rPr lang="en-US" dirty="0">
                <a:solidFill>
                  <a:srgbClr val="9900CC"/>
                </a:solidFill>
              </a:rPr>
              <a:t>50 &lt; </a:t>
            </a:r>
            <a:r>
              <a:rPr lang="en-US" i="1" dirty="0">
                <a:solidFill>
                  <a:srgbClr val="9900CC"/>
                </a:solidFill>
              </a:rPr>
              <a:t>x</a:t>
            </a:r>
            <a:r>
              <a:rPr lang="en-US" dirty="0">
                <a:solidFill>
                  <a:srgbClr val="9900CC"/>
                </a:solidFill>
              </a:rPr>
              <a:t> &lt; 80</a:t>
            </a:r>
            <a:r>
              <a:rPr lang="en-US" dirty="0"/>
              <a:t>. </a:t>
            </a:r>
          </a:p>
        </p:txBody>
      </p:sp>
      <p:graphicFrame>
        <p:nvGraphicFramePr>
          <p:cNvPr id="217091" name="Object 3"/>
          <p:cNvGraphicFramePr>
            <a:graphicFrameLocks noChangeAspect="1"/>
          </p:cNvGraphicFramePr>
          <p:nvPr/>
        </p:nvGraphicFramePr>
        <p:xfrm>
          <a:off x="1874520" y="1478280"/>
          <a:ext cx="2057400" cy="292100"/>
        </p:xfrm>
        <a:graphic>
          <a:graphicData uri="http://schemas.openxmlformats.org/presentationml/2006/ole">
            <mc:AlternateContent xmlns:mc="http://schemas.openxmlformats.org/markup-compatibility/2006">
              <mc:Choice xmlns:v="urn:schemas-microsoft-com:vml" Requires="v">
                <p:oleObj name="Equation" r:id="rId2" imgW="2057400" imgH="291960" progId="Equation.DSMT4">
                  <p:embed/>
                </p:oleObj>
              </mc:Choice>
              <mc:Fallback>
                <p:oleObj name="Equation" r:id="rId2" imgW="2057400" imgH="291960" progId="Equation.DSMT4">
                  <p:embed/>
                  <p:pic>
                    <p:nvPicPr>
                      <p:cNvPr id="0" name="Object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520" y="1478280"/>
                        <a:ext cx="2057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572000" y="1425222"/>
            <a:ext cx="3733800" cy="707886"/>
          </a:xfrm>
          <a:prstGeom prst="rect">
            <a:avLst/>
          </a:prstGeom>
        </p:spPr>
        <p:txBody>
          <a:bodyPr wrap="square">
            <a:spAutoFit/>
          </a:bodyPr>
          <a:lstStyle/>
          <a:p>
            <a:r>
              <a:rPr lang="en-US" sz="2000" dirty="0">
                <a:solidFill>
                  <a:srgbClr val="008080"/>
                </a:solidFill>
              </a:rPr>
              <a:t>Set </a:t>
            </a:r>
            <a:r>
              <a:rPr lang="en-US" sz="2000" i="1" dirty="0">
                <a:solidFill>
                  <a:srgbClr val="008080"/>
                </a:solidFill>
              </a:rPr>
              <a:t>S ′′</a:t>
            </a:r>
            <a:r>
              <a:rPr lang="en-US" sz="2000" dirty="0">
                <a:solidFill>
                  <a:srgbClr val="008080"/>
                </a:solidFill>
              </a:rPr>
              <a:t>(</a:t>
            </a:r>
            <a:r>
              <a:rPr lang="en-US" sz="2000" i="1" dirty="0">
                <a:solidFill>
                  <a:srgbClr val="008080"/>
                </a:solidFill>
              </a:rPr>
              <a:t>x</a:t>
            </a:r>
            <a:r>
              <a:rPr lang="en-US" sz="2000" dirty="0">
                <a:solidFill>
                  <a:srgbClr val="008080"/>
                </a:solidFill>
              </a:rPr>
              <a:t>) equal to 0 to find the hypercritical values. </a:t>
            </a:r>
          </a:p>
        </p:txBody>
      </p:sp>
      <p:graphicFrame>
        <p:nvGraphicFramePr>
          <p:cNvPr id="217092" name="Object 4"/>
          <p:cNvGraphicFramePr>
            <a:graphicFrameLocks noChangeAspect="1"/>
          </p:cNvGraphicFramePr>
          <p:nvPr/>
        </p:nvGraphicFramePr>
        <p:xfrm>
          <a:off x="1485900" y="2468316"/>
          <a:ext cx="5448300" cy="419100"/>
        </p:xfrm>
        <a:graphic>
          <a:graphicData uri="http://schemas.openxmlformats.org/presentationml/2006/ole">
            <mc:AlternateContent xmlns:mc="http://schemas.openxmlformats.org/markup-compatibility/2006">
              <mc:Choice xmlns:v="urn:schemas-microsoft-com:vml" Requires="v">
                <p:oleObj name="Equation" r:id="rId4" imgW="5448300" imgH="419100" progId="Equation.DSMT4">
                  <p:embed/>
                </p:oleObj>
              </mc:Choice>
              <mc:Fallback>
                <p:oleObj name="Equation" r:id="rId4" imgW="5448300" imgH="419100" progId="Equation.DSMT4">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2468316"/>
                        <a:ext cx="5448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3" name="Object 5"/>
          <p:cNvGraphicFramePr>
            <a:graphicFrameLocks noChangeAspect="1"/>
          </p:cNvGraphicFramePr>
          <p:nvPr>
            <p:extLst>
              <p:ext uri="{D42A27DB-BD31-4B8C-83A1-F6EECF244321}">
                <p14:modId xmlns:p14="http://schemas.microsoft.com/office/powerpoint/2010/main" val="1218905360"/>
              </p:ext>
            </p:extLst>
          </p:nvPr>
        </p:nvGraphicFramePr>
        <p:xfrm>
          <a:off x="1473200" y="3115596"/>
          <a:ext cx="2717800" cy="419100"/>
        </p:xfrm>
        <a:graphic>
          <a:graphicData uri="http://schemas.openxmlformats.org/presentationml/2006/ole">
            <mc:AlternateContent xmlns:mc="http://schemas.openxmlformats.org/markup-compatibility/2006">
              <mc:Choice xmlns:v="urn:schemas-microsoft-com:vml" Requires="v">
                <p:oleObj name="Equation" r:id="rId6" imgW="2717640" imgH="419040" progId="Equation.DSMT4">
                  <p:embed/>
                </p:oleObj>
              </mc:Choice>
              <mc:Fallback>
                <p:oleObj name="Equation" r:id="rId6" imgW="2717640" imgH="419040" progId="Equation.DSMT4">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3200" y="3115596"/>
                        <a:ext cx="2717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noChangeAspect="1"/>
          </p:cNvGraphicFramePr>
          <p:nvPr/>
        </p:nvGraphicFramePr>
        <p:xfrm>
          <a:off x="3154680" y="1981200"/>
          <a:ext cx="914400" cy="292100"/>
        </p:xfrm>
        <a:graphic>
          <a:graphicData uri="http://schemas.openxmlformats.org/presentationml/2006/ole">
            <mc:AlternateContent xmlns:mc="http://schemas.openxmlformats.org/markup-compatibility/2006">
              <mc:Choice xmlns:v="urn:schemas-microsoft-com:vml" Requires="v">
                <p:oleObj name="Equation" r:id="rId8" imgW="914400" imgH="291960" progId="Equation.DSMT4">
                  <p:embed/>
                </p:oleObj>
              </mc:Choice>
              <mc:Fallback>
                <p:oleObj name="Equation" r:id="rId8" imgW="914400" imgH="2919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4680" y="1981200"/>
                        <a:ext cx="914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70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709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Point of Diminishing Returns (cont.)</a:t>
            </a:r>
          </a:p>
        </p:txBody>
      </p:sp>
      <p:sp>
        <p:nvSpPr>
          <p:cNvPr id="3" name="Content Placeholder 2"/>
          <p:cNvSpPr>
            <a:spLocks noGrp="1"/>
          </p:cNvSpPr>
          <p:nvPr>
            <p:ph idx="1"/>
          </p:nvPr>
        </p:nvSpPr>
        <p:spPr>
          <a:xfrm>
            <a:off x="457200" y="1280160"/>
            <a:ext cx="8229600" cy="3194721"/>
          </a:xfrm>
        </p:spPr>
        <p:txBody>
          <a:bodyPr>
            <a:spAutoFit/>
          </a:bodyPr>
          <a:lstStyle/>
          <a:p>
            <a:r>
              <a:rPr lang="en-US" dirty="0"/>
              <a:t>Concavity changes from upward on the left side of </a:t>
            </a:r>
            <a:r>
              <a:rPr lang="en-US" i="1" dirty="0"/>
              <a:t>S</a:t>
            </a:r>
            <a:r>
              <a:rPr lang="en-US" dirty="0"/>
              <a:t>(50) to downward on the other, signifying it is a point of diminishing returns. </a:t>
            </a:r>
          </a:p>
          <a:p>
            <a:r>
              <a:rPr lang="en-US" dirty="0"/>
              <a:t>Thus the point of diminishing returns is at </a:t>
            </a:r>
            <a:r>
              <a:rPr lang="en-US" dirty="0">
                <a:solidFill>
                  <a:srgbClr val="000099"/>
                </a:solidFill>
              </a:rPr>
              <a:t>(50, </a:t>
            </a:r>
            <a:r>
              <a:rPr lang="en-US" i="1" dirty="0">
                <a:solidFill>
                  <a:srgbClr val="000099"/>
                </a:solidFill>
              </a:rPr>
              <a:t>S</a:t>
            </a:r>
            <a:r>
              <a:rPr lang="en-US" dirty="0">
                <a:solidFill>
                  <a:srgbClr val="000099"/>
                </a:solidFill>
              </a:rPr>
              <a:t>(50)) = (50, 5100)</a:t>
            </a:r>
            <a:r>
              <a:rPr lang="en-US" dirty="0"/>
              <a:t>. At the point of diminishing returns, </a:t>
            </a:r>
            <a:r>
              <a:rPr lang="en-US" dirty="0">
                <a:solidFill>
                  <a:srgbClr val="FF0000"/>
                </a:solidFill>
              </a:rPr>
              <a:t>$50,000 is spent on advertising</a:t>
            </a:r>
            <a:r>
              <a:rPr lang="en-US" dirty="0"/>
              <a:t>, and </a:t>
            </a:r>
            <a:r>
              <a:rPr lang="en-US" dirty="0">
                <a:solidFill>
                  <a:srgbClr val="FF0000"/>
                </a:solidFill>
              </a:rPr>
              <a:t>sales in tires are $5,100,000</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First and Second Derivatives</a:t>
            </a:r>
          </a:p>
        </p:txBody>
      </p:sp>
      <p:sp>
        <p:nvSpPr>
          <p:cNvPr id="3" name="Content Placeholder 2"/>
          <p:cNvSpPr>
            <a:spLocks noGrp="1"/>
          </p:cNvSpPr>
          <p:nvPr>
            <p:ph idx="1"/>
          </p:nvPr>
        </p:nvSpPr>
        <p:spPr/>
        <p:txBody>
          <a:bodyPr/>
          <a:lstStyle/>
          <a:p>
            <a:endParaRPr lang="en-US" b="1" dirty="0"/>
          </a:p>
          <a:p>
            <a:endParaRPr lang="en-US" b="1" dirty="0"/>
          </a:p>
          <a:p>
            <a:r>
              <a:rPr lang="en-US" b="1" dirty="0"/>
              <a:t>Solution: </a:t>
            </a:r>
            <a:endParaRPr lang="en-US" dirty="0"/>
          </a:p>
        </p:txBody>
      </p:sp>
      <p:graphicFrame>
        <p:nvGraphicFramePr>
          <p:cNvPr id="150530" name="Object 2"/>
          <p:cNvGraphicFramePr>
            <a:graphicFrameLocks noChangeAspect="1"/>
          </p:cNvGraphicFramePr>
          <p:nvPr>
            <p:extLst>
              <p:ext uri="{D42A27DB-BD31-4B8C-83A1-F6EECF244321}">
                <p14:modId xmlns:p14="http://schemas.microsoft.com/office/powerpoint/2010/main" val="537387286"/>
              </p:ext>
            </p:extLst>
          </p:nvPr>
        </p:nvGraphicFramePr>
        <p:xfrm>
          <a:off x="555625" y="1219200"/>
          <a:ext cx="4610100" cy="889000"/>
        </p:xfrm>
        <a:graphic>
          <a:graphicData uri="http://schemas.openxmlformats.org/presentationml/2006/ole">
            <mc:AlternateContent xmlns:mc="http://schemas.openxmlformats.org/markup-compatibility/2006">
              <mc:Choice xmlns:v="urn:schemas-microsoft-com:vml" Requires="v">
                <p:oleObj name="Equation" r:id="rId2" imgW="4609800" imgH="888840" progId="Equation.DSMT4">
                  <p:embed/>
                </p:oleObj>
              </mc:Choice>
              <mc:Fallback>
                <p:oleObj name="Equation" r:id="rId2" imgW="4609800" imgH="888840" progId="Equation.DSMT4">
                  <p:embed/>
                  <p:pic>
                    <p:nvPicPr>
                      <p:cNvPr id="0" name="Object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1219200"/>
                        <a:ext cx="4610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572000" y="3200400"/>
            <a:ext cx="2979918" cy="400110"/>
          </a:xfrm>
          <a:prstGeom prst="rect">
            <a:avLst/>
          </a:prstGeom>
        </p:spPr>
        <p:txBody>
          <a:bodyPr wrap="none">
            <a:spAutoFit/>
          </a:bodyPr>
          <a:lstStyle/>
          <a:p>
            <a:r>
              <a:rPr lang="en-US" sz="2000" dirty="0">
                <a:solidFill>
                  <a:srgbClr val="008080"/>
                </a:solidFill>
              </a:rPr>
              <a:t>Rewrite </a:t>
            </a:r>
            <a:r>
              <a:rPr lang="en-US" sz="2000" i="1" dirty="0">
                <a:solidFill>
                  <a:srgbClr val="008080"/>
                </a:solidFill>
              </a:rPr>
              <a:t>y </a:t>
            </a:r>
            <a:r>
              <a:rPr lang="en-US" sz="2000" dirty="0">
                <a:solidFill>
                  <a:srgbClr val="008080"/>
                </a:solidFill>
              </a:rPr>
              <a:t>using exponents.</a:t>
            </a:r>
          </a:p>
        </p:txBody>
      </p:sp>
      <p:sp>
        <p:nvSpPr>
          <p:cNvPr id="7" name="Rectangle 6"/>
          <p:cNvSpPr/>
          <p:nvPr/>
        </p:nvSpPr>
        <p:spPr>
          <a:xfrm>
            <a:off x="4572000" y="4016514"/>
            <a:ext cx="4267200" cy="707886"/>
          </a:xfrm>
          <a:prstGeom prst="rect">
            <a:avLst/>
          </a:prstGeom>
        </p:spPr>
        <p:txBody>
          <a:bodyPr wrap="square">
            <a:spAutoFit/>
          </a:bodyPr>
          <a:lstStyle/>
          <a:p>
            <a:r>
              <a:rPr lang="en-US" sz="2000" dirty="0">
                <a:solidFill>
                  <a:srgbClr val="008080"/>
                </a:solidFill>
              </a:rPr>
              <a:t>Use the General Power Rule to find the first derivative of </a:t>
            </a:r>
            <a:r>
              <a:rPr lang="en-US" sz="2000" i="1" dirty="0">
                <a:solidFill>
                  <a:srgbClr val="008080"/>
                </a:solidFill>
              </a:rPr>
              <a:t>y.</a:t>
            </a:r>
            <a:endParaRPr lang="en-US" sz="2000" dirty="0">
              <a:solidFill>
                <a:srgbClr val="008080"/>
              </a:solidFill>
            </a:endParaRPr>
          </a:p>
        </p:txBody>
      </p:sp>
      <p:sp>
        <p:nvSpPr>
          <p:cNvPr id="8" name="Rectangle 7"/>
          <p:cNvSpPr/>
          <p:nvPr/>
        </p:nvSpPr>
        <p:spPr>
          <a:xfrm>
            <a:off x="4572000" y="5010090"/>
            <a:ext cx="1219200" cy="400110"/>
          </a:xfrm>
          <a:prstGeom prst="rect">
            <a:avLst/>
          </a:prstGeom>
        </p:spPr>
        <p:txBody>
          <a:bodyPr wrap="square">
            <a:spAutoFit/>
          </a:bodyPr>
          <a:lstStyle/>
          <a:p>
            <a:r>
              <a:rPr lang="en-US" sz="2000" dirty="0">
                <a:solidFill>
                  <a:srgbClr val="008080"/>
                </a:solidFill>
              </a:rPr>
              <a:t>Simplify.</a:t>
            </a:r>
          </a:p>
        </p:txBody>
      </p:sp>
      <p:graphicFrame>
        <p:nvGraphicFramePr>
          <p:cNvPr id="5124" name="Object 4"/>
          <p:cNvGraphicFramePr>
            <a:graphicFrameLocks noChangeAspect="1"/>
          </p:cNvGraphicFramePr>
          <p:nvPr/>
        </p:nvGraphicFramePr>
        <p:xfrm>
          <a:off x="1000478" y="3048000"/>
          <a:ext cx="1612900" cy="533400"/>
        </p:xfrm>
        <a:graphic>
          <a:graphicData uri="http://schemas.openxmlformats.org/presentationml/2006/ole">
            <mc:AlternateContent xmlns:mc="http://schemas.openxmlformats.org/markup-compatibility/2006">
              <mc:Choice xmlns:v="urn:schemas-microsoft-com:vml" Requires="v">
                <p:oleObj name="Equation" r:id="rId4" imgW="1612800" imgH="533160" progId="Equation.DSMT4">
                  <p:embed/>
                </p:oleObj>
              </mc:Choice>
              <mc:Fallback>
                <p:oleObj name="Equation" r:id="rId4" imgW="1612800" imgH="5331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478" y="3048000"/>
                        <a:ext cx="1612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2658534" y="2892777"/>
          <a:ext cx="1473200" cy="774700"/>
        </p:xfrm>
        <a:graphic>
          <a:graphicData uri="http://schemas.openxmlformats.org/presentationml/2006/ole">
            <mc:AlternateContent xmlns:mc="http://schemas.openxmlformats.org/markup-compatibility/2006">
              <mc:Choice xmlns:v="urn:schemas-microsoft-com:vml" Requires="v">
                <p:oleObj name="Equation" r:id="rId6" imgW="1473120" imgH="774360" progId="Equation.DSMT4">
                  <p:embed/>
                </p:oleObj>
              </mc:Choice>
              <mc:Fallback>
                <p:oleObj name="Equation" r:id="rId6" imgW="1473120" imgH="774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8534" y="2892777"/>
                        <a:ext cx="14732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773289" y="3810000"/>
          <a:ext cx="444500" cy="838200"/>
        </p:xfrm>
        <a:graphic>
          <a:graphicData uri="http://schemas.openxmlformats.org/presentationml/2006/ole">
            <mc:AlternateContent xmlns:mc="http://schemas.openxmlformats.org/markup-compatibility/2006">
              <mc:Choice xmlns:v="urn:schemas-microsoft-com:vml" Requires="v">
                <p:oleObj name="Equation" r:id="rId8" imgW="444240" imgH="838080" progId="Equation.DSMT4">
                  <p:embed/>
                </p:oleObj>
              </mc:Choice>
              <mc:Fallback>
                <p:oleObj name="Equation" r:id="rId8" imgW="44424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289" y="3810000"/>
                        <a:ext cx="44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1254478" y="3762023"/>
          <a:ext cx="2501900" cy="889000"/>
        </p:xfrm>
        <a:graphic>
          <a:graphicData uri="http://schemas.openxmlformats.org/presentationml/2006/ole">
            <mc:AlternateContent xmlns:mc="http://schemas.openxmlformats.org/markup-compatibility/2006">
              <mc:Choice xmlns:v="urn:schemas-microsoft-com:vml" Requires="v">
                <p:oleObj name="Equation" r:id="rId10" imgW="2501640" imgH="888840" progId="Equation.DSMT4">
                  <p:embed/>
                </p:oleObj>
              </mc:Choice>
              <mc:Fallback>
                <p:oleObj name="Equation" r:id="rId10" imgW="2501640" imgH="8888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4478" y="3762023"/>
                        <a:ext cx="2501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1264356" y="4756856"/>
          <a:ext cx="1828800" cy="774700"/>
        </p:xfrm>
        <a:graphic>
          <a:graphicData uri="http://schemas.openxmlformats.org/presentationml/2006/ole">
            <mc:AlternateContent xmlns:mc="http://schemas.openxmlformats.org/markup-compatibility/2006">
              <mc:Choice xmlns:v="urn:schemas-microsoft-com:vml" Requires="v">
                <p:oleObj name="Equation" r:id="rId12" imgW="1828800" imgH="774360" progId="Equation.DSMT4">
                  <p:embed/>
                </p:oleObj>
              </mc:Choice>
              <mc:Fallback>
                <p:oleObj name="Equation" r:id="rId12" imgW="1828800" imgH="7743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4356" y="4756856"/>
                        <a:ext cx="1828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First and Second Derivatives (cont.)</a:t>
            </a:r>
          </a:p>
        </p:txBody>
      </p:sp>
      <p:sp>
        <p:nvSpPr>
          <p:cNvPr id="3" name="Content Placeholder 2"/>
          <p:cNvSpPr>
            <a:spLocks noGrp="1"/>
          </p:cNvSpPr>
          <p:nvPr>
            <p:ph idx="1"/>
          </p:nvPr>
        </p:nvSpPr>
        <p:spPr>
          <a:xfrm>
            <a:off x="457200" y="1280160"/>
            <a:ext cx="8229600" cy="4339650"/>
          </a:xfrm>
        </p:spPr>
        <p:txBody>
          <a:bodyPr>
            <a:noAutofit/>
          </a:bodyPr>
          <a:lstStyle/>
          <a:p>
            <a:r>
              <a:rPr lang="en-US" dirty="0"/>
              <a:t>In order to find          </a:t>
            </a:r>
            <a:r>
              <a:rPr lang="en-US" i="1" dirty="0"/>
              <a:t> </a:t>
            </a:r>
            <a:r>
              <a:rPr lang="en-US" dirty="0"/>
              <a:t>we must take the derivative of </a:t>
            </a:r>
          </a:p>
          <a:p>
            <a:pPr>
              <a:spcBef>
                <a:spcPts val="1800"/>
              </a:spcBef>
            </a:pPr>
            <a:r>
              <a:rPr lang="en-US" dirty="0"/>
              <a:t>Since        is a product of </a:t>
            </a:r>
            <a:r>
              <a:rPr lang="en-US" i="1" dirty="0"/>
              <a:t>x</a:t>
            </a:r>
            <a:r>
              <a:rPr lang="en-US" dirty="0"/>
              <a:t> and                     we use the </a:t>
            </a:r>
          </a:p>
          <a:p>
            <a:pPr>
              <a:spcBef>
                <a:spcPts val="1800"/>
              </a:spcBef>
            </a:pPr>
            <a:r>
              <a:rPr lang="en-US" dirty="0"/>
              <a:t>Product Rule to find           When using the Product </a:t>
            </a:r>
          </a:p>
          <a:p>
            <a:pPr>
              <a:spcBef>
                <a:spcPts val="2400"/>
              </a:spcBef>
            </a:pPr>
            <a:r>
              <a:rPr lang="en-US" dirty="0"/>
              <a:t>Rule, differentiate                   by using the General Power Rule.</a:t>
            </a:r>
          </a:p>
          <a:p>
            <a:pPr>
              <a:spcBef>
                <a:spcPts val="3000"/>
              </a:spcBef>
            </a:pPr>
            <a:endParaRPr lang="en-US" dirty="0"/>
          </a:p>
          <a:p>
            <a:pPr>
              <a:spcBef>
                <a:spcPts val="1800"/>
              </a:spcBef>
            </a:pPr>
            <a:r>
              <a:rPr lang="en-US" dirty="0"/>
              <a:t>We have</a:t>
            </a:r>
          </a:p>
        </p:txBody>
      </p:sp>
      <p:graphicFrame>
        <p:nvGraphicFramePr>
          <p:cNvPr id="151556" name="Object 4"/>
          <p:cNvGraphicFramePr>
            <a:graphicFrameLocks noChangeAspect="1"/>
          </p:cNvGraphicFramePr>
          <p:nvPr>
            <p:extLst>
              <p:ext uri="{D42A27DB-BD31-4B8C-83A1-F6EECF244321}">
                <p14:modId xmlns:p14="http://schemas.microsoft.com/office/powerpoint/2010/main" val="3420567064"/>
              </p:ext>
            </p:extLst>
          </p:nvPr>
        </p:nvGraphicFramePr>
        <p:xfrm>
          <a:off x="2819400" y="1098550"/>
          <a:ext cx="698500" cy="889000"/>
        </p:xfrm>
        <a:graphic>
          <a:graphicData uri="http://schemas.openxmlformats.org/presentationml/2006/ole">
            <mc:AlternateContent xmlns:mc="http://schemas.openxmlformats.org/markup-compatibility/2006">
              <mc:Choice xmlns:v="urn:schemas-microsoft-com:vml" Requires="v">
                <p:oleObj name="Equation" r:id="rId2" imgW="698400" imgH="888840" progId="Equation.DSMT4">
                  <p:embed/>
                </p:oleObj>
              </mc:Choice>
              <mc:Fallback>
                <p:oleObj name="Equation" r:id="rId2" imgW="698400" imgH="888840" progId="Equation.DSMT4">
                  <p:embed/>
                  <p:pic>
                    <p:nvPicPr>
                      <p:cNvPr id="0" name="Object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98550"/>
                        <a:ext cx="698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7" name="Object 5"/>
          <p:cNvGraphicFramePr>
            <a:graphicFrameLocks noChangeAspect="1"/>
          </p:cNvGraphicFramePr>
          <p:nvPr>
            <p:extLst>
              <p:ext uri="{D42A27DB-BD31-4B8C-83A1-F6EECF244321}">
                <p14:modId xmlns:p14="http://schemas.microsoft.com/office/powerpoint/2010/main" val="598967585"/>
              </p:ext>
            </p:extLst>
          </p:nvPr>
        </p:nvGraphicFramePr>
        <p:xfrm>
          <a:off x="8087360" y="1143000"/>
          <a:ext cx="533400" cy="838200"/>
        </p:xfrm>
        <a:graphic>
          <a:graphicData uri="http://schemas.openxmlformats.org/presentationml/2006/ole">
            <mc:AlternateContent xmlns:mc="http://schemas.openxmlformats.org/markup-compatibility/2006">
              <mc:Choice xmlns:v="urn:schemas-microsoft-com:vml" Requires="v">
                <p:oleObj name="Equation" r:id="rId4" imgW="533160" imgH="838080" progId="Equation.DSMT4">
                  <p:embed/>
                </p:oleObj>
              </mc:Choice>
              <mc:Fallback>
                <p:oleObj name="Equation" r:id="rId4" imgW="533160" imgH="838080" progId="Equation.DSMT4">
                  <p:embed/>
                  <p:pic>
                    <p:nvPicPr>
                      <p:cNvPr id="0" name="Object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7360" y="1143000"/>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8" name="Object 6"/>
          <p:cNvGraphicFramePr>
            <a:graphicFrameLocks noChangeAspect="1"/>
          </p:cNvGraphicFramePr>
          <p:nvPr>
            <p:extLst>
              <p:ext uri="{D42A27DB-BD31-4B8C-83A1-F6EECF244321}">
                <p14:modId xmlns:p14="http://schemas.microsoft.com/office/powerpoint/2010/main" val="2933743207"/>
              </p:ext>
            </p:extLst>
          </p:nvPr>
        </p:nvGraphicFramePr>
        <p:xfrm>
          <a:off x="4940300" y="1739900"/>
          <a:ext cx="1498600" cy="774700"/>
        </p:xfrm>
        <a:graphic>
          <a:graphicData uri="http://schemas.openxmlformats.org/presentationml/2006/ole">
            <mc:AlternateContent xmlns:mc="http://schemas.openxmlformats.org/markup-compatibility/2006">
              <mc:Choice xmlns:v="urn:schemas-microsoft-com:vml" Requires="v">
                <p:oleObj name="Equation" r:id="rId6" imgW="1498320" imgH="774360" progId="Equation.DSMT4">
                  <p:embed/>
                </p:oleObj>
              </mc:Choice>
              <mc:Fallback>
                <p:oleObj name="Equation" r:id="rId6" imgW="1498320" imgH="774360" progId="Equation.DSMT4">
                  <p:embed/>
                  <p:pic>
                    <p:nvPicPr>
                      <p:cNvPr id="0" name="Object 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0300" y="1739900"/>
                        <a:ext cx="1498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9" name="Object 7"/>
          <p:cNvGraphicFramePr>
            <a:graphicFrameLocks noChangeAspect="1"/>
          </p:cNvGraphicFramePr>
          <p:nvPr/>
        </p:nvGraphicFramePr>
        <p:xfrm>
          <a:off x="1416050" y="1794934"/>
          <a:ext cx="444500" cy="838200"/>
        </p:xfrm>
        <a:graphic>
          <a:graphicData uri="http://schemas.openxmlformats.org/presentationml/2006/ole">
            <mc:AlternateContent xmlns:mc="http://schemas.openxmlformats.org/markup-compatibility/2006">
              <mc:Choice xmlns:v="urn:schemas-microsoft-com:vml" Requires="v">
                <p:oleObj name="Equation" r:id="rId8" imgW="444307" imgH="837836" progId="Equation.DSMT4">
                  <p:embed/>
                </p:oleObj>
              </mc:Choice>
              <mc:Fallback>
                <p:oleObj name="Equation" r:id="rId8" imgW="444307" imgH="837836" progId="Equation.DSMT4">
                  <p:embed/>
                  <p:pic>
                    <p:nvPicPr>
                      <p:cNvPr id="0" name="Object 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6050" y="1794934"/>
                        <a:ext cx="44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60" name="Object 8"/>
          <p:cNvGraphicFramePr>
            <a:graphicFrameLocks noChangeAspect="1"/>
          </p:cNvGraphicFramePr>
          <p:nvPr>
            <p:extLst>
              <p:ext uri="{D42A27DB-BD31-4B8C-83A1-F6EECF244321}">
                <p14:modId xmlns:p14="http://schemas.microsoft.com/office/powerpoint/2010/main" val="3904656471"/>
              </p:ext>
            </p:extLst>
          </p:nvPr>
        </p:nvGraphicFramePr>
        <p:xfrm>
          <a:off x="3543300" y="2398889"/>
          <a:ext cx="673100" cy="889000"/>
        </p:xfrm>
        <a:graphic>
          <a:graphicData uri="http://schemas.openxmlformats.org/presentationml/2006/ole">
            <mc:AlternateContent xmlns:mc="http://schemas.openxmlformats.org/markup-compatibility/2006">
              <mc:Choice xmlns:v="urn:schemas-microsoft-com:vml" Requires="v">
                <p:oleObj name="Equation" r:id="rId10" imgW="672840" imgH="888840" progId="Equation.DSMT4">
                  <p:embed/>
                </p:oleObj>
              </mc:Choice>
              <mc:Fallback>
                <p:oleObj name="Equation" r:id="rId10" imgW="672840" imgH="888840" progId="Equation.DSMT4">
                  <p:embed/>
                  <p:pic>
                    <p:nvPicPr>
                      <p:cNvPr id="0" name="Object 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3300" y="2398889"/>
                        <a:ext cx="673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61" name="Object 9"/>
          <p:cNvGraphicFramePr>
            <a:graphicFrameLocks noChangeAspect="1"/>
          </p:cNvGraphicFramePr>
          <p:nvPr>
            <p:extLst>
              <p:ext uri="{D42A27DB-BD31-4B8C-83A1-F6EECF244321}">
                <p14:modId xmlns:p14="http://schemas.microsoft.com/office/powerpoint/2010/main" val="2782712958"/>
              </p:ext>
            </p:extLst>
          </p:nvPr>
        </p:nvGraphicFramePr>
        <p:xfrm>
          <a:off x="3230880" y="3106992"/>
          <a:ext cx="1333500" cy="774700"/>
        </p:xfrm>
        <a:graphic>
          <a:graphicData uri="http://schemas.openxmlformats.org/presentationml/2006/ole">
            <mc:AlternateContent xmlns:mc="http://schemas.openxmlformats.org/markup-compatibility/2006">
              <mc:Choice xmlns:v="urn:schemas-microsoft-com:vml" Requires="v">
                <p:oleObj name="Equation" r:id="rId12" imgW="1333500" imgH="774700" progId="Equation.DSMT4">
                  <p:embed/>
                </p:oleObj>
              </mc:Choice>
              <mc:Fallback>
                <p:oleObj name="Equation" r:id="rId12" imgW="1333500" imgH="774700" progId="Equation.DSMT4">
                  <p:embed/>
                  <p:pic>
                    <p:nvPicPr>
                      <p:cNvPr id="0" name="Object 9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0880" y="3106992"/>
                        <a:ext cx="13335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 name="Object 10"/>
          <p:cNvGraphicFramePr>
            <a:graphicFrameLocks noChangeAspect="1"/>
          </p:cNvGraphicFramePr>
          <p:nvPr/>
        </p:nvGraphicFramePr>
        <p:xfrm>
          <a:off x="548640" y="4312920"/>
          <a:ext cx="6781800" cy="889000"/>
        </p:xfrm>
        <a:graphic>
          <a:graphicData uri="http://schemas.openxmlformats.org/presentationml/2006/ole">
            <mc:AlternateContent xmlns:mc="http://schemas.openxmlformats.org/markup-compatibility/2006">
              <mc:Choice xmlns:v="urn:schemas-microsoft-com:vml" Requires="v">
                <p:oleObj name="Equation" r:id="rId14" imgW="6781680" imgH="888840" progId="Equation.DSMT4">
                  <p:embed/>
                </p:oleObj>
              </mc:Choice>
              <mc:Fallback>
                <p:oleObj name="Equation" r:id="rId14" imgW="6781680" imgH="88884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640" y="4312920"/>
                        <a:ext cx="6781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First and Second Derivatives (cont.)</a:t>
            </a:r>
          </a:p>
        </p:txBody>
      </p:sp>
      <p:sp>
        <p:nvSpPr>
          <p:cNvPr id="12" name="Rectangle 11"/>
          <p:cNvSpPr/>
          <p:nvPr/>
        </p:nvSpPr>
        <p:spPr>
          <a:xfrm>
            <a:off x="1235597" y="1284111"/>
            <a:ext cx="830677" cy="523220"/>
          </a:xfrm>
          <a:prstGeom prst="rect">
            <a:avLst/>
          </a:prstGeom>
        </p:spPr>
        <p:txBody>
          <a:bodyPr wrap="none">
            <a:spAutoFit/>
          </a:bodyPr>
          <a:lstStyle/>
          <a:p>
            <a:r>
              <a:rPr lang="en-US" i="1" dirty="0">
                <a:solidFill>
                  <a:srgbClr val="000099"/>
                </a:solidFill>
              </a:rPr>
              <a:t>f </a:t>
            </a:r>
            <a:r>
              <a:rPr lang="en-US" dirty="0">
                <a:solidFill>
                  <a:srgbClr val="000099"/>
                </a:solidFill>
              </a:rPr>
              <a:t>(</a:t>
            </a:r>
            <a:r>
              <a:rPr lang="en-US" i="1" dirty="0">
                <a:solidFill>
                  <a:srgbClr val="000099"/>
                </a:solidFill>
              </a:rPr>
              <a:t>x</a:t>
            </a:r>
            <a:r>
              <a:rPr lang="en-US" dirty="0">
                <a:solidFill>
                  <a:srgbClr val="000099"/>
                </a:solidFill>
              </a:rPr>
              <a:t>)</a:t>
            </a:r>
            <a:r>
              <a:rPr lang="en-US" i="1" dirty="0">
                <a:solidFill>
                  <a:srgbClr val="000099"/>
                </a:solidFill>
              </a:rPr>
              <a:t> </a:t>
            </a:r>
            <a:endParaRPr lang="en-US" dirty="0">
              <a:solidFill>
                <a:srgbClr val="000099"/>
              </a:solidFill>
            </a:endParaRPr>
          </a:p>
        </p:txBody>
      </p:sp>
      <p:sp>
        <p:nvSpPr>
          <p:cNvPr id="13" name="Rectangle 12"/>
          <p:cNvSpPr/>
          <p:nvPr/>
        </p:nvSpPr>
        <p:spPr>
          <a:xfrm>
            <a:off x="2553806" y="1284111"/>
            <a:ext cx="891591" cy="523220"/>
          </a:xfrm>
          <a:prstGeom prst="rect">
            <a:avLst/>
          </a:prstGeom>
        </p:spPr>
        <p:txBody>
          <a:bodyPr wrap="none">
            <a:spAutoFit/>
          </a:bodyPr>
          <a:lstStyle/>
          <a:p>
            <a:r>
              <a:rPr lang="en-US" i="1" dirty="0">
                <a:solidFill>
                  <a:srgbClr val="9900CC"/>
                </a:solidFill>
              </a:rPr>
              <a:t>g′</a:t>
            </a:r>
            <a:r>
              <a:rPr lang="en-US" dirty="0">
                <a:solidFill>
                  <a:srgbClr val="9900CC"/>
                </a:solidFill>
              </a:rPr>
              <a:t>(</a:t>
            </a:r>
            <a:r>
              <a:rPr lang="en-US" i="1" dirty="0">
                <a:solidFill>
                  <a:srgbClr val="9900CC"/>
                </a:solidFill>
              </a:rPr>
              <a:t>x</a:t>
            </a:r>
            <a:r>
              <a:rPr lang="en-US" dirty="0">
                <a:solidFill>
                  <a:srgbClr val="9900CC"/>
                </a:solidFill>
              </a:rPr>
              <a:t>)</a:t>
            </a:r>
            <a:r>
              <a:rPr lang="en-US" i="1" dirty="0">
                <a:solidFill>
                  <a:srgbClr val="9900CC"/>
                </a:solidFill>
              </a:rPr>
              <a:t> </a:t>
            </a:r>
            <a:endParaRPr lang="en-US" dirty="0">
              <a:solidFill>
                <a:srgbClr val="9900CC"/>
              </a:solidFill>
            </a:endParaRPr>
          </a:p>
        </p:txBody>
      </p:sp>
      <p:sp>
        <p:nvSpPr>
          <p:cNvPr id="14" name="Rectangle 13"/>
          <p:cNvSpPr/>
          <p:nvPr/>
        </p:nvSpPr>
        <p:spPr>
          <a:xfrm>
            <a:off x="4359797" y="1284111"/>
            <a:ext cx="824265" cy="523220"/>
          </a:xfrm>
          <a:prstGeom prst="rect">
            <a:avLst/>
          </a:prstGeom>
        </p:spPr>
        <p:txBody>
          <a:bodyPr wrap="none">
            <a:spAutoFit/>
          </a:bodyPr>
          <a:lstStyle/>
          <a:p>
            <a:r>
              <a:rPr lang="en-US" i="1" dirty="0">
                <a:solidFill>
                  <a:srgbClr val="000099"/>
                </a:solidFill>
              </a:rPr>
              <a:t>g</a:t>
            </a:r>
            <a:r>
              <a:rPr lang="en-US" dirty="0">
                <a:solidFill>
                  <a:srgbClr val="000099"/>
                </a:solidFill>
              </a:rPr>
              <a:t>(</a:t>
            </a:r>
            <a:r>
              <a:rPr lang="en-US" i="1" dirty="0">
                <a:solidFill>
                  <a:srgbClr val="000099"/>
                </a:solidFill>
              </a:rPr>
              <a:t>x</a:t>
            </a:r>
            <a:r>
              <a:rPr lang="en-US" dirty="0">
                <a:solidFill>
                  <a:srgbClr val="000099"/>
                </a:solidFill>
              </a:rPr>
              <a:t>) </a:t>
            </a:r>
          </a:p>
        </p:txBody>
      </p:sp>
      <p:sp>
        <p:nvSpPr>
          <p:cNvPr id="15" name="Rectangle 14"/>
          <p:cNvSpPr/>
          <p:nvPr/>
        </p:nvSpPr>
        <p:spPr>
          <a:xfrm>
            <a:off x="5731397" y="1284111"/>
            <a:ext cx="898003" cy="523220"/>
          </a:xfrm>
          <a:prstGeom prst="rect">
            <a:avLst/>
          </a:prstGeom>
        </p:spPr>
        <p:txBody>
          <a:bodyPr wrap="none">
            <a:spAutoFit/>
          </a:bodyPr>
          <a:lstStyle/>
          <a:p>
            <a:r>
              <a:rPr lang="en-US" i="1" dirty="0">
                <a:solidFill>
                  <a:srgbClr val="FF00FF"/>
                </a:solidFill>
              </a:rPr>
              <a:t>f ′</a:t>
            </a:r>
            <a:r>
              <a:rPr lang="en-US" dirty="0">
                <a:solidFill>
                  <a:srgbClr val="FF00FF"/>
                </a:solidFill>
              </a:rPr>
              <a:t>(</a:t>
            </a:r>
            <a:r>
              <a:rPr lang="en-US" i="1" dirty="0">
                <a:solidFill>
                  <a:srgbClr val="FF00FF"/>
                </a:solidFill>
              </a:rPr>
              <a:t>x</a:t>
            </a:r>
            <a:r>
              <a:rPr lang="en-US" dirty="0">
                <a:solidFill>
                  <a:srgbClr val="FF00FF"/>
                </a:solidFill>
              </a:rPr>
              <a:t>)</a:t>
            </a:r>
            <a:r>
              <a:rPr lang="en-US" i="1" dirty="0">
                <a:solidFill>
                  <a:srgbClr val="FF00FF"/>
                </a:solidFill>
              </a:rPr>
              <a:t> </a:t>
            </a:r>
            <a:endParaRPr lang="en-US" dirty="0">
              <a:solidFill>
                <a:srgbClr val="FF00FF"/>
              </a:solidFill>
            </a:endParaRPr>
          </a:p>
        </p:txBody>
      </p:sp>
      <p:cxnSp>
        <p:nvCxnSpPr>
          <p:cNvPr id="17" name="Straight Arrow Connector 16"/>
          <p:cNvCxnSpPr/>
          <p:nvPr/>
        </p:nvCxnSpPr>
        <p:spPr>
          <a:xfrm rot="5400000">
            <a:off x="1235597" y="2147143"/>
            <a:ext cx="6096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359003" y="2144095"/>
            <a:ext cx="6096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730603" y="2144095"/>
            <a:ext cx="6096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2604814" y="2144095"/>
            <a:ext cx="6096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629400" y="2884311"/>
            <a:ext cx="2445606" cy="400110"/>
          </a:xfrm>
          <a:prstGeom prst="rect">
            <a:avLst/>
          </a:prstGeom>
        </p:spPr>
        <p:txBody>
          <a:bodyPr wrap="none">
            <a:spAutoFit/>
          </a:bodyPr>
          <a:lstStyle/>
          <a:p>
            <a:r>
              <a:rPr lang="en-US" sz="2000" dirty="0">
                <a:solidFill>
                  <a:srgbClr val="008080"/>
                </a:solidFill>
              </a:rPr>
              <a:t>Use the Product Rule.</a:t>
            </a:r>
          </a:p>
        </p:txBody>
      </p:sp>
      <p:sp>
        <p:nvSpPr>
          <p:cNvPr id="21" name="Rectangle 20"/>
          <p:cNvSpPr/>
          <p:nvPr/>
        </p:nvSpPr>
        <p:spPr>
          <a:xfrm>
            <a:off x="6629400" y="3852825"/>
            <a:ext cx="2209800" cy="1015663"/>
          </a:xfrm>
          <a:prstGeom prst="rect">
            <a:avLst/>
          </a:prstGeom>
        </p:spPr>
        <p:txBody>
          <a:bodyPr wrap="square">
            <a:spAutoFit/>
          </a:bodyPr>
          <a:lstStyle/>
          <a:p>
            <a:r>
              <a:rPr lang="en-US" sz="2000" dirty="0">
                <a:solidFill>
                  <a:srgbClr val="008080"/>
                </a:solidFill>
              </a:rPr>
              <a:t>Use the General Power Rule to find </a:t>
            </a:r>
            <a:r>
              <a:rPr lang="en-US" sz="2000" i="1" dirty="0">
                <a:solidFill>
                  <a:srgbClr val="008080"/>
                </a:solidFill>
              </a:rPr>
              <a:t>g′</a:t>
            </a:r>
            <a:r>
              <a:rPr lang="en-US" sz="2000" dirty="0">
                <a:solidFill>
                  <a:srgbClr val="008080"/>
                </a:solidFill>
              </a:rPr>
              <a:t>(</a:t>
            </a:r>
            <a:r>
              <a:rPr lang="en-US" sz="2000" i="1" dirty="0">
                <a:solidFill>
                  <a:srgbClr val="008080"/>
                </a:solidFill>
              </a:rPr>
              <a:t>x</a:t>
            </a:r>
            <a:r>
              <a:rPr lang="en-US" sz="2000" dirty="0">
                <a:solidFill>
                  <a:srgbClr val="008080"/>
                </a:solidFill>
              </a:rPr>
              <a:t>)</a:t>
            </a:r>
            <a:r>
              <a:rPr lang="en-US" sz="2000" i="1" dirty="0">
                <a:solidFill>
                  <a:srgbClr val="008080"/>
                </a:solidFill>
              </a:rPr>
              <a:t>.</a:t>
            </a:r>
            <a:endParaRPr lang="en-US" sz="2000" dirty="0">
              <a:solidFill>
                <a:srgbClr val="008080"/>
              </a:solidFill>
            </a:endParaRPr>
          </a:p>
        </p:txBody>
      </p:sp>
      <p:graphicFrame>
        <p:nvGraphicFramePr>
          <p:cNvPr id="7171" name="Object 3"/>
          <p:cNvGraphicFramePr>
            <a:graphicFrameLocks noChangeAspect="1"/>
          </p:cNvGraphicFramePr>
          <p:nvPr/>
        </p:nvGraphicFramePr>
        <p:xfrm>
          <a:off x="549797" y="2610555"/>
          <a:ext cx="584200" cy="876300"/>
        </p:xfrm>
        <a:graphic>
          <a:graphicData uri="http://schemas.openxmlformats.org/presentationml/2006/ole">
            <mc:AlternateContent xmlns:mc="http://schemas.openxmlformats.org/markup-compatibility/2006">
              <mc:Choice xmlns:v="urn:schemas-microsoft-com:vml" Requires="v">
                <p:oleObj name="Equation" r:id="rId2" imgW="583920" imgH="876240" progId="Equation.DSMT4">
                  <p:embed/>
                </p:oleObj>
              </mc:Choice>
              <mc:Fallback>
                <p:oleObj name="Equation" r:id="rId2" imgW="583920" imgH="876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97" y="2610555"/>
                        <a:ext cx="584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1159397" y="2576688"/>
          <a:ext cx="5346700" cy="1028700"/>
        </p:xfrm>
        <a:graphic>
          <a:graphicData uri="http://schemas.openxmlformats.org/presentationml/2006/ole">
            <mc:AlternateContent xmlns:mc="http://schemas.openxmlformats.org/markup-compatibility/2006">
              <mc:Choice xmlns:v="urn:schemas-microsoft-com:vml" Requires="v">
                <p:oleObj name="Equation" r:id="rId4" imgW="5346360" imgH="1028520" progId="Equation.DSMT4">
                  <p:embed/>
                </p:oleObj>
              </mc:Choice>
              <mc:Fallback>
                <p:oleObj name="Equation" r:id="rId4" imgW="5346360" imgH="10285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397" y="2576688"/>
                        <a:ext cx="5346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1181975" y="3716338"/>
          <a:ext cx="5384800" cy="952500"/>
        </p:xfrm>
        <a:graphic>
          <a:graphicData uri="http://schemas.openxmlformats.org/presentationml/2006/ole">
            <mc:AlternateContent xmlns:mc="http://schemas.openxmlformats.org/markup-compatibility/2006">
              <mc:Choice xmlns:v="urn:schemas-microsoft-com:vml" Requires="v">
                <p:oleObj name="Equation" r:id="rId6" imgW="5384520" imgH="952200" progId="Equation.DSMT4">
                  <p:embed/>
                </p:oleObj>
              </mc:Choice>
              <mc:Fallback>
                <p:oleObj name="Equation" r:id="rId6" imgW="5384520" imgH="9522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1975" y="3716338"/>
                        <a:ext cx="5384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1148108" y="4787900"/>
          <a:ext cx="3822700" cy="774700"/>
        </p:xfrm>
        <a:graphic>
          <a:graphicData uri="http://schemas.openxmlformats.org/presentationml/2006/ole">
            <mc:AlternateContent xmlns:mc="http://schemas.openxmlformats.org/markup-compatibility/2006">
              <mc:Choice xmlns:v="urn:schemas-microsoft-com:vml" Requires="v">
                <p:oleObj name="Equation" r:id="rId8" imgW="3822480" imgH="774360" progId="Equation.DSMT4">
                  <p:embed/>
                </p:oleObj>
              </mc:Choice>
              <mc:Fallback>
                <p:oleObj name="Equation" r:id="rId8" imgW="3822480" imgH="7743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8108" y="4787900"/>
                        <a:ext cx="38227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4" name="Straight Connector 23"/>
          <p:cNvCxnSpPr/>
          <p:nvPr/>
        </p:nvCxnSpPr>
        <p:spPr>
          <a:xfrm rot="5400000" flipH="1" flipV="1">
            <a:off x="2142941" y="4316589"/>
            <a:ext cx="381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3997142" y="4056945"/>
            <a:ext cx="381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3585</Words>
  <Application>Microsoft Office PowerPoint</Application>
  <PresentationFormat>On-screen Show (4:3)</PresentationFormat>
  <Paragraphs>325</Paragraphs>
  <Slides>64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1" baseType="lpstr">
      <vt:lpstr>Arial</vt:lpstr>
      <vt:lpstr>Symbol</vt:lpstr>
      <vt:lpstr>Calibri</vt:lpstr>
      <vt:lpstr>Courier New</vt:lpstr>
      <vt:lpstr>Cambria Math</vt:lpstr>
      <vt:lpstr>Office Theme</vt:lpstr>
      <vt:lpstr>Equation</vt:lpstr>
      <vt:lpstr>Section 4.1</vt:lpstr>
      <vt:lpstr>Objectives</vt:lpstr>
      <vt:lpstr>Higher-Order Derivatives</vt:lpstr>
      <vt:lpstr>Higher-Order Derivatives</vt:lpstr>
      <vt:lpstr>Higher-Order Derivatives</vt:lpstr>
      <vt:lpstr>Example 1: First and Second Derivatives</vt:lpstr>
      <vt:lpstr>Example 2: First and Second Derivatives</vt:lpstr>
      <vt:lpstr>Example 2: First and Second Derivatives (cont.)</vt:lpstr>
      <vt:lpstr>Example 2: First and Second Derivatives (cont.)</vt:lpstr>
      <vt:lpstr>Example 2: First and Second Derivatives (cont.)</vt:lpstr>
      <vt:lpstr>Example 3: First and Second Derivatives</vt:lpstr>
      <vt:lpstr>Example 3: First and Second Derivatives (cont.)</vt:lpstr>
      <vt:lpstr>Example 3: First and Second Derivatives (cont.)</vt:lpstr>
      <vt:lpstr>Example 3: First and Second Derivatives (cont.)</vt:lpstr>
      <vt:lpstr>Concavity</vt:lpstr>
      <vt:lpstr>Concavity</vt:lpstr>
      <vt:lpstr>Concavity</vt:lpstr>
      <vt:lpstr>Example 4: Determining Concavity</vt:lpstr>
      <vt:lpstr>Example 4: Determining Concavity (cont.)</vt:lpstr>
      <vt:lpstr>Concavity</vt:lpstr>
      <vt:lpstr>Example 5: Sketching a Curve Using Concavity</vt:lpstr>
      <vt:lpstr>Example 5: Sketching a Curve Using Concavity (cont.)</vt:lpstr>
      <vt:lpstr>Example 5: Sketching a Curve Using Concavity (cont.)</vt:lpstr>
      <vt:lpstr>Example 5: Sketching a Curve Using Concavity (cont.)</vt:lpstr>
      <vt:lpstr>Example 5: Sketching a Curve Using Concavity (cont.)</vt:lpstr>
      <vt:lpstr>Example 5: Sketching a Curve Using Concavity (cont.)</vt:lpstr>
      <vt:lpstr>Example 5: Sketching a Curve Using Concavity (cont.)</vt:lpstr>
      <vt:lpstr>Example 5: Sketching a Curve Using Concavity (cont.)</vt:lpstr>
      <vt:lpstr>Example 5: Sketching a Curve Using Concavity (cont.)</vt:lpstr>
      <vt:lpstr>Example 5: Sketching a Curve Using Concavity (cont.)</vt:lpstr>
      <vt:lpstr>Points of Inflection </vt:lpstr>
      <vt:lpstr>Points of Inflection </vt:lpstr>
      <vt:lpstr>Points of Inflection </vt:lpstr>
      <vt:lpstr>Points of Inflection </vt:lpstr>
      <vt:lpstr>Points of Inflection </vt:lpstr>
      <vt:lpstr>Example 6: Finding Points of Inflection</vt:lpstr>
      <vt:lpstr>Example 6: Finding Points of Inflection (cont.)</vt:lpstr>
      <vt:lpstr>Example 6: Finding Points of Inflection (cont.)</vt:lpstr>
      <vt:lpstr>Example 6: Finding Points of Inflection (cont.)</vt:lpstr>
      <vt:lpstr>Example 6: Finding Points of Inflection (cont.)</vt:lpstr>
      <vt:lpstr>Example 6: Finding Points of Inflection (cont.)</vt:lpstr>
      <vt:lpstr>Second Derivative Test for Local Extrema</vt:lpstr>
      <vt:lpstr>Second Derivative Test for Local Extrema</vt:lpstr>
      <vt:lpstr>Second Derivative Test for Local Extrema</vt:lpstr>
      <vt:lpstr>Example 7: Using the Second Derivative Test</vt:lpstr>
      <vt:lpstr>Example 7: Using the Second Derivative Test (cont.)</vt:lpstr>
      <vt:lpstr>Example 7: Using the Second Derivative Test (cont.)</vt:lpstr>
      <vt:lpstr>Example 7: Using the Second Derivative Test (cont.)</vt:lpstr>
      <vt:lpstr>Example 7: Using the Second Derivative Test (cont.)</vt:lpstr>
      <vt:lpstr>Example 7: Using the Second Derivative Test (cont.)</vt:lpstr>
      <vt:lpstr>Example 7: Using the Second Derivative Test (cont.)</vt:lpstr>
      <vt:lpstr>Example 8: Locating Local Extrema </vt:lpstr>
      <vt:lpstr>Example 8: Locating Local Extrema (cont.) </vt:lpstr>
      <vt:lpstr>Example 8: Locating Local Extrema (cont.) </vt:lpstr>
      <vt:lpstr>Example 8: Locating Local Extrema (cont.) </vt:lpstr>
      <vt:lpstr>Example 8: Locating Local Extrema (cont.) </vt:lpstr>
      <vt:lpstr>Example 8: Locating Local Extrema (cont.) </vt:lpstr>
      <vt:lpstr>Example 8: Locating Local Extrema (cont.) </vt:lpstr>
      <vt:lpstr>Second Derivative Test for Local Extrema</vt:lpstr>
      <vt:lpstr>Application: Point of Diminishing Returns</vt:lpstr>
      <vt:lpstr>Example 9: Point of Diminishing Returns </vt:lpstr>
      <vt:lpstr>Example 9: Point of Diminishing Returns (cont.)</vt:lpstr>
      <vt:lpstr>Example 9: Point of Diminishing Returns (cont.)</vt:lpstr>
      <vt:lpstr>Example 9: Point of Diminishing Returns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dc:title>
  <dc:creator>Hawkes Learning Systems</dc:creator>
  <cp:lastModifiedBy>Claudia Vance</cp:lastModifiedBy>
  <cp:revision>86</cp:revision>
  <dcterms:created xsi:type="dcterms:W3CDTF">2013-04-26T14:43:13Z</dcterms:created>
  <dcterms:modified xsi:type="dcterms:W3CDTF">2021-04-28T19:27:34Z</dcterms:modified>
</cp:coreProperties>
</file>