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0"/>
      <p:bold r:id="rId31"/>
      <p:italic r:id="rId32"/>
      <p:boldItalic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7D9F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819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7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5/11/2021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9061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35B97F-0710-4411-8204-9108B02C4DAD}" type="datetimeFigureOut">
              <a:rPr lang="en-US" smtClean="0"/>
              <a:pPr/>
              <a:t>5/11/2021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6816CE-EE76-40F9-86CF-915C2D3D1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033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2D7D9F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    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sp>
        <p:nvSpPr>
          <p:cNvPr id="12" name="Title 1"/>
          <p:cNvSpPr>
            <a:spLocks noGrp="1"/>
          </p:cNvSpPr>
          <p:nvPr userDrawn="1"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endParaRPr lang="en-US" b="1" i="1" dirty="0">
              <a:solidFill>
                <a:srgbClr val="1F497D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45683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2D7D9F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 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oleObject" Target="../embeddings/oleObject3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wmf"/><Relationship Id="rId4" Type="http://schemas.openxmlformats.org/officeDocument/2006/relationships/oleObject" Target="../embeddings/oleObject32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3" Type="http://schemas.openxmlformats.org/officeDocument/2006/relationships/image" Target="../media/image35.wmf"/><Relationship Id="rId7" Type="http://schemas.openxmlformats.org/officeDocument/2006/relationships/image" Target="../media/image37.wmf"/><Relationship Id="rId2" Type="http://schemas.openxmlformats.org/officeDocument/2006/relationships/oleObject" Target="../embeddings/oleObject3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5.bin"/><Relationship Id="rId5" Type="http://schemas.openxmlformats.org/officeDocument/2006/relationships/image" Target="../media/image36.wmf"/><Relationship Id="rId4" Type="http://schemas.openxmlformats.org/officeDocument/2006/relationships/oleObject" Target="../embeddings/oleObject34.bin"/><Relationship Id="rId9" Type="http://schemas.openxmlformats.org/officeDocument/2006/relationships/image" Target="../media/image38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7" Type="http://schemas.openxmlformats.org/officeDocument/2006/relationships/image" Target="../media/image41.wmf"/><Relationship Id="rId2" Type="http://schemas.openxmlformats.org/officeDocument/2006/relationships/oleObject" Target="../embeddings/oleObject3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9.bin"/><Relationship Id="rId5" Type="http://schemas.openxmlformats.org/officeDocument/2006/relationships/image" Target="../media/image40.wmf"/><Relationship Id="rId4" Type="http://schemas.openxmlformats.org/officeDocument/2006/relationships/oleObject" Target="../embeddings/oleObject38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oleObject" Target="../embeddings/oleObject40.bin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13" Type="http://schemas.openxmlformats.org/officeDocument/2006/relationships/image" Target="../media/image48.wmf"/><Relationship Id="rId3" Type="http://schemas.openxmlformats.org/officeDocument/2006/relationships/image" Target="../media/image43.wmf"/><Relationship Id="rId7" Type="http://schemas.openxmlformats.org/officeDocument/2006/relationships/image" Target="../media/image45.wmf"/><Relationship Id="rId12" Type="http://schemas.openxmlformats.org/officeDocument/2006/relationships/oleObject" Target="../embeddings/oleObject46.bin"/><Relationship Id="rId2" Type="http://schemas.openxmlformats.org/officeDocument/2006/relationships/oleObject" Target="../embeddings/oleObject4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3.bin"/><Relationship Id="rId11" Type="http://schemas.openxmlformats.org/officeDocument/2006/relationships/image" Target="../media/image47.wmf"/><Relationship Id="rId5" Type="http://schemas.openxmlformats.org/officeDocument/2006/relationships/image" Target="../media/image44.wmf"/><Relationship Id="rId10" Type="http://schemas.openxmlformats.org/officeDocument/2006/relationships/oleObject" Target="../embeddings/oleObject45.bin"/><Relationship Id="rId4" Type="http://schemas.openxmlformats.org/officeDocument/2006/relationships/oleObject" Target="../embeddings/oleObject42.bin"/><Relationship Id="rId9" Type="http://schemas.openxmlformats.org/officeDocument/2006/relationships/image" Target="../media/image46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7" Type="http://schemas.openxmlformats.org/officeDocument/2006/relationships/image" Target="../media/image52.wmf"/><Relationship Id="rId2" Type="http://schemas.openxmlformats.org/officeDocument/2006/relationships/oleObject" Target="../embeddings/oleObject4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9.bin"/><Relationship Id="rId5" Type="http://schemas.openxmlformats.org/officeDocument/2006/relationships/image" Target="../media/image51.wmf"/><Relationship Id="rId4" Type="http://schemas.openxmlformats.org/officeDocument/2006/relationships/oleObject" Target="../embeddings/oleObject48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3.bin"/><Relationship Id="rId3" Type="http://schemas.openxmlformats.org/officeDocument/2006/relationships/image" Target="../media/image53.wmf"/><Relationship Id="rId7" Type="http://schemas.openxmlformats.org/officeDocument/2006/relationships/image" Target="../media/image55.wmf"/><Relationship Id="rId2" Type="http://schemas.openxmlformats.org/officeDocument/2006/relationships/oleObject" Target="../embeddings/oleObject5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2.bin"/><Relationship Id="rId11" Type="http://schemas.openxmlformats.org/officeDocument/2006/relationships/image" Target="../media/image57.wmf"/><Relationship Id="rId5" Type="http://schemas.openxmlformats.org/officeDocument/2006/relationships/image" Target="../media/image54.wmf"/><Relationship Id="rId10" Type="http://schemas.openxmlformats.org/officeDocument/2006/relationships/oleObject" Target="../embeddings/oleObject54.bin"/><Relationship Id="rId4" Type="http://schemas.openxmlformats.org/officeDocument/2006/relationships/oleObject" Target="../embeddings/oleObject51.bin"/><Relationship Id="rId9" Type="http://schemas.openxmlformats.org/officeDocument/2006/relationships/image" Target="../media/image56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3" Type="http://schemas.openxmlformats.org/officeDocument/2006/relationships/oleObject" Target="../embeddings/oleObject55.bin"/><Relationship Id="rId7" Type="http://schemas.openxmlformats.org/officeDocument/2006/relationships/oleObject" Target="../embeddings/oleObject57.bin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wmf"/><Relationship Id="rId5" Type="http://schemas.openxmlformats.org/officeDocument/2006/relationships/oleObject" Target="../embeddings/oleObject56.bin"/><Relationship Id="rId4" Type="http://schemas.openxmlformats.org/officeDocument/2006/relationships/image" Target="../media/image59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1.bin"/><Relationship Id="rId3" Type="http://schemas.openxmlformats.org/officeDocument/2006/relationships/image" Target="../media/image62.wmf"/><Relationship Id="rId7" Type="http://schemas.openxmlformats.org/officeDocument/2006/relationships/image" Target="../media/image64.wmf"/><Relationship Id="rId2" Type="http://schemas.openxmlformats.org/officeDocument/2006/relationships/oleObject" Target="../embeddings/oleObject5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0.bin"/><Relationship Id="rId11" Type="http://schemas.openxmlformats.org/officeDocument/2006/relationships/image" Target="../media/image66.wmf"/><Relationship Id="rId5" Type="http://schemas.openxmlformats.org/officeDocument/2006/relationships/image" Target="../media/image63.wmf"/><Relationship Id="rId10" Type="http://schemas.openxmlformats.org/officeDocument/2006/relationships/oleObject" Target="../embeddings/oleObject62.bin"/><Relationship Id="rId4" Type="http://schemas.openxmlformats.org/officeDocument/2006/relationships/oleObject" Target="../embeddings/oleObject59.bin"/><Relationship Id="rId9" Type="http://schemas.openxmlformats.org/officeDocument/2006/relationships/image" Target="../media/image65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6.bin"/><Relationship Id="rId3" Type="http://schemas.openxmlformats.org/officeDocument/2006/relationships/image" Target="../media/image67.wmf"/><Relationship Id="rId7" Type="http://schemas.openxmlformats.org/officeDocument/2006/relationships/image" Target="../media/image69.wmf"/><Relationship Id="rId2" Type="http://schemas.openxmlformats.org/officeDocument/2006/relationships/oleObject" Target="../embeddings/oleObject6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5.bin"/><Relationship Id="rId11" Type="http://schemas.openxmlformats.org/officeDocument/2006/relationships/image" Target="../media/image71.wmf"/><Relationship Id="rId5" Type="http://schemas.openxmlformats.org/officeDocument/2006/relationships/image" Target="../media/image68.wmf"/><Relationship Id="rId10" Type="http://schemas.openxmlformats.org/officeDocument/2006/relationships/oleObject" Target="../embeddings/oleObject67.bin"/><Relationship Id="rId4" Type="http://schemas.openxmlformats.org/officeDocument/2006/relationships/oleObject" Target="../embeddings/oleObject64.bin"/><Relationship Id="rId9" Type="http://schemas.openxmlformats.org/officeDocument/2006/relationships/image" Target="../media/image70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7" Type="http://schemas.openxmlformats.org/officeDocument/2006/relationships/image" Target="../media/image74.wmf"/><Relationship Id="rId2" Type="http://schemas.openxmlformats.org/officeDocument/2006/relationships/oleObject" Target="../embeddings/oleObject6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0.bin"/><Relationship Id="rId5" Type="http://schemas.openxmlformats.org/officeDocument/2006/relationships/image" Target="../media/image73.wmf"/><Relationship Id="rId4" Type="http://schemas.openxmlformats.org/officeDocument/2006/relationships/oleObject" Target="../embeddings/oleObject69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7.wmf"/><Relationship Id="rId3" Type="http://schemas.openxmlformats.org/officeDocument/2006/relationships/image" Target="../media/image2.wmf"/><Relationship Id="rId7" Type="http://schemas.openxmlformats.org/officeDocument/2006/relationships/image" Target="../media/image4.wmf"/><Relationship Id="rId12" Type="http://schemas.openxmlformats.org/officeDocument/2006/relationships/oleObject" Target="../embeddings/oleObject6.bin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6.wmf"/><Relationship Id="rId5" Type="http://schemas.openxmlformats.org/officeDocument/2006/relationships/image" Target="../media/image3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13.wmf"/><Relationship Id="rId3" Type="http://schemas.openxmlformats.org/officeDocument/2006/relationships/image" Target="../media/image8.wmf"/><Relationship Id="rId7" Type="http://schemas.openxmlformats.org/officeDocument/2006/relationships/image" Target="../media/image10.wmf"/><Relationship Id="rId12" Type="http://schemas.openxmlformats.org/officeDocument/2006/relationships/oleObject" Target="../embeddings/oleObject12.bin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12.wmf"/><Relationship Id="rId5" Type="http://schemas.openxmlformats.org/officeDocument/2006/relationships/image" Target="../media/image9.wmf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8.bin"/><Relationship Id="rId9" Type="http://schemas.openxmlformats.org/officeDocument/2006/relationships/image" Target="../media/image11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13" Type="http://schemas.openxmlformats.org/officeDocument/2006/relationships/image" Target="../media/image19.wmf"/><Relationship Id="rId3" Type="http://schemas.openxmlformats.org/officeDocument/2006/relationships/image" Target="../media/image14.wmf"/><Relationship Id="rId7" Type="http://schemas.openxmlformats.org/officeDocument/2006/relationships/image" Target="../media/image16.wmf"/><Relationship Id="rId12" Type="http://schemas.openxmlformats.org/officeDocument/2006/relationships/oleObject" Target="../embeddings/oleObject18.bin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18.wmf"/><Relationship Id="rId5" Type="http://schemas.openxmlformats.org/officeDocument/2006/relationships/image" Target="../media/image15.wmf"/><Relationship Id="rId10" Type="http://schemas.openxmlformats.org/officeDocument/2006/relationships/oleObject" Target="../embeddings/oleObject17.bin"/><Relationship Id="rId4" Type="http://schemas.openxmlformats.org/officeDocument/2006/relationships/oleObject" Target="../embeddings/oleObject14.bin"/><Relationship Id="rId9" Type="http://schemas.openxmlformats.org/officeDocument/2006/relationships/image" Target="../media/image17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image" Target="../media/image20.wmf"/><Relationship Id="rId7" Type="http://schemas.openxmlformats.org/officeDocument/2006/relationships/image" Target="../media/image22.wmf"/><Relationship Id="rId2" Type="http://schemas.openxmlformats.org/officeDocument/2006/relationships/oleObject" Target="../embeddings/oleObject1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21.wmf"/><Relationship Id="rId4" Type="http://schemas.openxmlformats.org/officeDocument/2006/relationships/oleObject" Target="../embeddings/oleObject20.bin"/><Relationship Id="rId9" Type="http://schemas.openxmlformats.org/officeDocument/2006/relationships/image" Target="../media/image23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7" Type="http://schemas.openxmlformats.org/officeDocument/2006/relationships/image" Target="../media/image26.wmf"/><Relationship Id="rId2" Type="http://schemas.openxmlformats.org/officeDocument/2006/relationships/oleObject" Target="../embeddings/oleObject2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25.wmf"/><Relationship Id="rId4" Type="http://schemas.openxmlformats.org/officeDocument/2006/relationships/oleObject" Target="../embeddings/oleObject24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3" Type="http://schemas.openxmlformats.org/officeDocument/2006/relationships/image" Target="../media/image27.wmf"/><Relationship Id="rId7" Type="http://schemas.openxmlformats.org/officeDocument/2006/relationships/image" Target="../media/image29.wmf"/><Relationship Id="rId2" Type="http://schemas.openxmlformats.org/officeDocument/2006/relationships/oleObject" Target="../embeddings/oleObject2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8.bin"/><Relationship Id="rId11" Type="http://schemas.openxmlformats.org/officeDocument/2006/relationships/image" Target="../media/image31.wmf"/><Relationship Id="rId5" Type="http://schemas.openxmlformats.org/officeDocument/2006/relationships/image" Target="../media/image28.wmf"/><Relationship Id="rId10" Type="http://schemas.openxmlformats.org/officeDocument/2006/relationships/oleObject" Target="../embeddings/oleObject30.bin"/><Relationship Id="rId4" Type="http://schemas.openxmlformats.org/officeDocument/2006/relationships/oleObject" Target="../embeddings/oleObject27.bin"/><Relationship Id="rId9" Type="http://schemas.openxmlformats.org/officeDocument/2006/relationships/image" Target="../media/image3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r>
              <a:rPr lang="en-US" b="1" dirty="0">
                <a:solidFill>
                  <a:srgbClr val="1F497D"/>
                </a:solidFill>
                <a:latin typeface="Arial" charset="0"/>
                <a:cs typeface="Arial" charset="0"/>
              </a:rPr>
              <a:t>Section 4.4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 algn="ctr">
              <a:buNone/>
              <a:defRPr/>
            </a:pPr>
            <a:r>
              <a:rPr lang="en-US" b="1" i="1" dirty="0">
                <a:solidFill>
                  <a:srgbClr val="1F497D"/>
                </a:solidFill>
              </a:rPr>
              <a:t>Business Applications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Minimizing Inventory Costs (cont.) </a:t>
            </a:r>
          </a:p>
        </p:txBody>
      </p:sp>
      <p:sp>
        <p:nvSpPr>
          <p:cNvPr id="8" name="Rectangle 7"/>
          <p:cNvSpPr/>
          <p:nvPr/>
        </p:nvSpPr>
        <p:spPr>
          <a:xfrm>
            <a:off x="609600" y="1752600"/>
            <a:ext cx="3048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Since we are dealing with the closed interval [1, 500] and </a:t>
            </a:r>
            <a:r>
              <a:rPr lang="en-US" sz="2000" i="1" dirty="0">
                <a:solidFill>
                  <a:srgbClr val="008080"/>
                </a:solidFill>
              </a:rPr>
              <a:t>C</a:t>
            </a:r>
            <a:r>
              <a:rPr lang="en-US" sz="2000" dirty="0">
                <a:solidFill>
                  <a:srgbClr val="008080"/>
                </a:solidFill>
              </a:rPr>
              <a:t>(1) = $1560 and </a:t>
            </a:r>
            <a:r>
              <a:rPr lang="en-US" sz="2000" i="1" dirty="0">
                <a:solidFill>
                  <a:srgbClr val="008080"/>
                </a:solidFill>
              </a:rPr>
              <a:t>C</a:t>
            </a:r>
            <a:r>
              <a:rPr lang="en-US" sz="2000" dirty="0">
                <a:solidFill>
                  <a:srgbClr val="008080"/>
                </a:solidFill>
              </a:rPr>
              <a:t>(500) = $30,003, </a:t>
            </a:r>
          </a:p>
          <a:p>
            <a:r>
              <a:rPr lang="en-US" sz="2000" i="1" dirty="0">
                <a:solidFill>
                  <a:srgbClr val="008080"/>
                </a:solidFill>
              </a:rPr>
              <a:t>C</a:t>
            </a:r>
            <a:r>
              <a:rPr lang="en-US" sz="2000" dirty="0">
                <a:solidFill>
                  <a:srgbClr val="008080"/>
                </a:solidFill>
              </a:rPr>
              <a:t>(100) = $600 is also the absolute minimum. </a:t>
            </a:r>
          </a:p>
        </p:txBody>
      </p:sp>
      <p:pic>
        <p:nvPicPr>
          <p:cNvPr id="7171" name="Picture 3" descr="C:\Documents and Settings\Nagesh\Desktop\Ch_4_sec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35557" y="1357312"/>
            <a:ext cx="4551243" cy="40528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Maximizing Revenue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Susan knows that she can sell </a:t>
            </a:r>
            <a:r>
              <a:rPr lang="en-US" dirty="0">
                <a:solidFill>
                  <a:srgbClr val="0000FF"/>
                </a:solidFill>
              </a:rPr>
              <a:t>440 tacos </a:t>
            </a:r>
            <a:r>
              <a:rPr lang="en-US" dirty="0"/>
              <a:t>a day at </a:t>
            </a:r>
            <a:r>
              <a:rPr lang="en-US" dirty="0">
                <a:solidFill>
                  <a:srgbClr val="0000FF"/>
                </a:solidFill>
              </a:rPr>
              <a:t>50 cents per taco</a:t>
            </a:r>
            <a:r>
              <a:rPr lang="en-US" dirty="0"/>
              <a:t>. What price should she charge to maximize her revenue if, for every increase of </a:t>
            </a:r>
            <a:r>
              <a:rPr lang="en-US" dirty="0">
                <a:solidFill>
                  <a:srgbClr val="0000FF"/>
                </a:solidFill>
              </a:rPr>
              <a:t>10 cents </a:t>
            </a:r>
            <a:r>
              <a:rPr lang="en-US" dirty="0"/>
              <a:t>in price, she sells </a:t>
            </a:r>
            <a:r>
              <a:rPr lang="en-US" dirty="0">
                <a:solidFill>
                  <a:srgbClr val="0000FF"/>
                </a:solidFill>
              </a:rPr>
              <a:t>40 fewer tacos</a:t>
            </a:r>
            <a:r>
              <a:rPr lang="en-US" dirty="0"/>
              <a:t>? What will this revenue be?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Maximizing Revenue (cont.)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Solution:</a:t>
            </a:r>
          </a:p>
          <a:p>
            <a:r>
              <a:rPr lang="en-US" dirty="0"/>
              <a:t>Let </a:t>
            </a:r>
            <a:r>
              <a:rPr lang="en-US" i="1" dirty="0"/>
              <a:t>x</a:t>
            </a:r>
            <a:r>
              <a:rPr lang="en-US" dirty="0"/>
              <a:t> = number of 10-cent increases in price. (The choice of </a:t>
            </a:r>
            <a:r>
              <a:rPr lang="en-US" i="1" dirty="0"/>
              <a:t>x</a:t>
            </a:r>
            <a:r>
              <a:rPr lang="en-US" dirty="0"/>
              <a:t> here does not represent the unknown price but the number of price increases. This choice for </a:t>
            </a:r>
            <a:r>
              <a:rPr lang="en-US" i="1" dirty="0"/>
              <a:t>x</a:t>
            </a:r>
            <a:r>
              <a:rPr lang="en-US" dirty="0"/>
              <a:t> makes the equation relatively easy to set up.) Then</a:t>
            </a:r>
          </a:p>
        </p:txBody>
      </p:sp>
      <p:graphicFrame>
        <p:nvGraphicFramePr>
          <p:cNvPr id="7171" name="Object 3"/>
          <p:cNvGraphicFramePr>
            <a:graphicFrameLocks noChangeAspect="1"/>
          </p:cNvGraphicFramePr>
          <p:nvPr/>
        </p:nvGraphicFramePr>
        <p:xfrm>
          <a:off x="2430639" y="3898900"/>
          <a:ext cx="43053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305240" imgH="368280" progId="Equation.DSMT4">
                  <p:embed/>
                </p:oleObj>
              </mc:Choice>
              <mc:Fallback>
                <p:oleObj name="Equation" r:id="rId2" imgW="4305240" imgH="3682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0639" y="3898900"/>
                        <a:ext cx="43053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2" name="Object 4"/>
          <p:cNvGraphicFramePr>
            <a:graphicFrameLocks noChangeAspect="1"/>
          </p:cNvGraphicFramePr>
          <p:nvPr/>
        </p:nvGraphicFramePr>
        <p:xfrm>
          <a:off x="2785533" y="4419600"/>
          <a:ext cx="3225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225600" imgH="304560" progId="Equation.DSMT4">
                  <p:embed/>
                </p:oleObj>
              </mc:Choice>
              <mc:Fallback>
                <p:oleObj name="Equation" r:id="rId4" imgW="3225600" imgH="3045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5533" y="4419600"/>
                        <a:ext cx="32258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Maximizing Revenue (cont.)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Therefore,</a:t>
            </a:r>
          </a:p>
          <a:p>
            <a:endParaRPr lang="en-US" dirty="0"/>
          </a:p>
        </p:txBody>
      </p:sp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2221089" y="1913466"/>
          <a:ext cx="30480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047760" imgH="469800" progId="Equation.DSMT4">
                  <p:embed/>
                </p:oleObj>
              </mc:Choice>
              <mc:Fallback>
                <p:oleObj name="Equation" r:id="rId2" imgW="3047760" imgH="469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1089" y="1913466"/>
                        <a:ext cx="30480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4"/>
          <p:cNvGraphicFramePr>
            <a:graphicFrameLocks noChangeAspect="1"/>
          </p:cNvGraphicFramePr>
          <p:nvPr/>
        </p:nvGraphicFramePr>
        <p:xfrm>
          <a:off x="2949222" y="2492022"/>
          <a:ext cx="39370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936960" imgH="469800" progId="Equation.DSMT4">
                  <p:embed/>
                </p:oleObj>
              </mc:Choice>
              <mc:Fallback>
                <p:oleObj name="Equation" r:id="rId4" imgW="3936960" imgH="4698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9222" y="2492022"/>
                        <a:ext cx="39370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Object 5"/>
          <p:cNvGraphicFramePr>
            <a:graphicFrameLocks noChangeAspect="1"/>
          </p:cNvGraphicFramePr>
          <p:nvPr/>
        </p:nvGraphicFramePr>
        <p:xfrm>
          <a:off x="2937228" y="3070578"/>
          <a:ext cx="33147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314520" imgH="380880" progId="Equation.DSMT4">
                  <p:embed/>
                </p:oleObj>
              </mc:Choice>
              <mc:Fallback>
                <p:oleObj name="Equation" r:id="rId6" imgW="3314520" imgH="3808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7228" y="3070578"/>
                        <a:ext cx="33147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8" name="Object 6"/>
          <p:cNvGraphicFramePr>
            <a:graphicFrameLocks noChangeAspect="1"/>
          </p:cNvGraphicFramePr>
          <p:nvPr/>
        </p:nvGraphicFramePr>
        <p:xfrm>
          <a:off x="2937933" y="3646311"/>
          <a:ext cx="24638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463480" imgH="380880" progId="Equation.DSMT4">
                  <p:embed/>
                </p:oleObj>
              </mc:Choice>
              <mc:Fallback>
                <p:oleObj name="Equation" r:id="rId8" imgW="2463480" imgH="3808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7933" y="3646311"/>
                        <a:ext cx="24638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Maximizing Revenue (cont.)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Differentiating </a:t>
            </a:r>
            <a:r>
              <a:rPr lang="en-US" i="1" dirty="0"/>
              <a:t>R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), we get</a:t>
            </a:r>
          </a:p>
          <a:p>
            <a:pPr algn="ctr"/>
            <a:r>
              <a:rPr lang="en-US" i="1" dirty="0">
                <a:solidFill>
                  <a:srgbClr val="000099"/>
                </a:solidFill>
              </a:rPr>
              <a:t>R</a:t>
            </a:r>
            <a:r>
              <a:rPr lang="en-US" dirty="0">
                <a:solidFill>
                  <a:srgbClr val="000099"/>
                </a:solidFill>
              </a:rPr>
              <a:t>′(</a:t>
            </a:r>
            <a:r>
              <a:rPr lang="en-US" i="1" dirty="0">
                <a:solidFill>
                  <a:srgbClr val="000099"/>
                </a:solidFill>
              </a:rPr>
              <a:t>x</a:t>
            </a:r>
            <a:r>
              <a:rPr lang="en-US" dirty="0">
                <a:solidFill>
                  <a:srgbClr val="000099"/>
                </a:solidFill>
              </a:rPr>
              <a:t>) = 24 − 8</a:t>
            </a:r>
            <a:r>
              <a:rPr lang="en-US" i="1" dirty="0">
                <a:solidFill>
                  <a:srgbClr val="000099"/>
                </a:solidFill>
              </a:rPr>
              <a:t>x</a:t>
            </a:r>
            <a:r>
              <a:rPr lang="en-US" dirty="0">
                <a:solidFill>
                  <a:srgbClr val="000099"/>
                </a:solidFill>
              </a:rPr>
              <a:t>.</a:t>
            </a:r>
          </a:p>
          <a:p>
            <a:r>
              <a:rPr lang="nb-NO" dirty="0"/>
              <a:t>Setting </a:t>
            </a:r>
            <a:r>
              <a:rPr lang="nb-NO" i="1" dirty="0"/>
              <a:t>R</a:t>
            </a:r>
            <a:r>
              <a:rPr lang="nb-NO" dirty="0"/>
              <a:t>′(</a:t>
            </a:r>
            <a:r>
              <a:rPr lang="nb-NO" i="1" dirty="0"/>
              <a:t>x</a:t>
            </a:r>
            <a:r>
              <a:rPr lang="nb-NO" dirty="0"/>
              <a:t>) = 0 gives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r>
              <a:rPr lang="en-US" dirty="0"/>
              <a:t>We can verify that </a:t>
            </a:r>
            <a:r>
              <a:rPr lang="en-US" i="1" dirty="0"/>
              <a:t>x</a:t>
            </a:r>
            <a:r>
              <a:rPr lang="en-US" dirty="0"/>
              <a:t> = 3 is a maximum by the Second Derivative Test: </a:t>
            </a:r>
            <a:r>
              <a:rPr lang="en-US" i="1" dirty="0"/>
              <a:t>R</a:t>
            </a:r>
            <a:r>
              <a:rPr lang="en-US" dirty="0"/>
              <a:t>′′(</a:t>
            </a:r>
            <a:r>
              <a:rPr lang="en-US" i="1" dirty="0"/>
              <a:t>x</a:t>
            </a:r>
            <a:r>
              <a:rPr lang="en-US" dirty="0"/>
              <a:t>) = −8 &lt; 0 for all </a:t>
            </a:r>
            <a:r>
              <a:rPr lang="en-US" i="1" dirty="0"/>
              <a:t>x</a:t>
            </a:r>
            <a:r>
              <a:rPr lang="en-US" dirty="0"/>
              <a:t>. Therefore, </a:t>
            </a:r>
            <a:r>
              <a:rPr lang="en-US" i="1" dirty="0">
                <a:solidFill>
                  <a:srgbClr val="FF0000"/>
                </a:solidFill>
              </a:rPr>
              <a:t>x</a:t>
            </a:r>
            <a:r>
              <a:rPr lang="en-US" dirty="0">
                <a:solidFill>
                  <a:srgbClr val="FF0000"/>
                </a:solidFill>
              </a:rPr>
              <a:t> = 3 </a:t>
            </a:r>
            <a:r>
              <a:rPr lang="en-US" dirty="0"/>
              <a:t>does indeed give a maximum revenue.</a:t>
            </a:r>
          </a:p>
        </p:txBody>
      </p:sp>
      <p:graphicFrame>
        <p:nvGraphicFramePr>
          <p:cNvPr id="9219" name="Object 3"/>
          <p:cNvGraphicFramePr>
            <a:graphicFrameLocks noChangeAspect="1"/>
          </p:cNvGraphicFramePr>
          <p:nvPr/>
        </p:nvGraphicFramePr>
        <p:xfrm>
          <a:off x="3592689" y="2895600"/>
          <a:ext cx="1574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74640" imgH="291960" progId="Equation.DSMT4">
                  <p:embed/>
                </p:oleObj>
              </mc:Choice>
              <mc:Fallback>
                <p:oleObj name="Equation" r:id="rId2" imgW="1574640" imgH="29196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2689" y="2895600"/>
                        <a:ext cx="15748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4"/>
          <p:cNvGraphicFramePr>
            <a:graphicFrameLocks noChangeAspect="1"/>
          </p:cNvGraphicFramePr>
          <p:nvPr/>
        </p:nvGraphicFramePr>
        <p:xfrm>
          <a:off x="4049889" y="3430411"/>
          <a:ext cx="1524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23880" imgH="291960" progId="Equation.DSMT4">
                  <p:embed/>
                </p:oleObj>
              </mc:Choice>
              <mc:Fallback>
                <p:oleObj name="Equation" r:id="rId4" imgW="1523880" imgH="2919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9889" y="3430411"/>
                        <a:ext cx="15240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1" name="Object 5"/>
          <p:cNvGraphicFramePr>
            <a:graphicFrameLocks noChangeAspect="1"/>
          </p:cNvGraphicFramePr>
          <p:nvPr/>
        </p:nvGraphicFramePr>
        <p:xfrm>
          <a:off x="4413956" y="3963811"/>
          <a:ext cx="812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12520" imgH="291960" progId="Equation.DSMT4">
                  <p:embed/>
                </p:oleObj>
              </mc:Choice>
              <mc:Fallback>
                <p:oleObj name="Equation" r:id="rId6" imgW="812520" imgH="2919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3956" y="3963811"/>
                        <a:ext cx="8128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Maximizing Revenue (cont.)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Thus there should be three 10-cent increases in price. The new price should be </a:t>
            </a:r>
          </a:p>
          <a:p>
            <a:pPr algn="ctr"/>
            <a:r>
              <a:rPr lang="it-IT" dirty="0">
                <a:solidFill>
                  <a:srgbClr val="000099"/>
                </a:solidFill>
              </a:rPr>
              <a:t>$0.50 + $0.10(3) = $0.80 per taco</a:t>
            </a:r>
            <a:r>
              <a:rPr lang="it-IT" dirty="0"/>
              <a:t>.</a:t>
            </a:r>
          </a:p>
          <a:p>
            <a:r>
              <a:rPr lang="en-US" dirty="0"/>
              <a:t>The sales will then be </a:t>
            </a:r>
          </a:p>
          <a:p>
            <a:pPr algn="ctr"/>
            <a:r>
              <a:rPr lang="en-US" dirty="0">
                <a:solidFill>
                  <a:srgbClr val="000099"/>
                </a:solidFill>
              </a:rPr>
              <a:t>440 − 40(3) = 320 tacos</a:t>
            </a:r>
            <a:r>
              <a:rPr lang="en-US" dirty="0"/>
              <a:t>,</a:t>
            </a:r>
          </a:p>
          <a:p>
            <a:r>
              <a:rPr lang="en-US" dirty="0"/>
              <a:t>and the maximum revenue will be </a:t>
            </a:r>
          </a:p>
          <a:p>
            <a:pPr algn="ctr"/>
            <a:r>
              <a:rPr lang="en-US" i="1" dirty="0">
                <a:solidFill>
                  <a:srgbClr val="0000FF"/>
                </a:solidFill>
              </a:rPr>
              <a:t>R</a:t>
            </a:r>
            <a:r>
              <a:rPr lang="en-US" dirty="0">
                <a:solidFill>
                  <a:srgbClr val="0000FF"/>
                </a:solidFill>
              </a:rPr>
              <a:t>(</a:t>
            </a:r>
            <a:r>
              <a:rPr lang="en-US" dirty="0">
                <a:solidFill>
                  <a:srgbClr val="FF0000"/>
                </a:solidFill>
              </a:rPr>
              <a:t>3</a:t>
            </a:r>
            <a:r>
              <a:rPr lang="en-US" dirty="0">
                <a:solidFill>
                  <a:srgbClr val="0000FF"/>
                </a:solidFill>
              </a:rPr>
              <a:t>) </a:t>
            </a:r>
            <a:r>
              <a:rPr lang="en-US" dirty="0">
                <a:solidFill>
                  <a:srgbClr val="000099"/>
                </a:solidFill>
              </a:rPr>
              <a:t>= (0.80)(320) = </a:t>
            </a:r>
            <a:r>
              <a:rPr lang="en-US" dirty="0">
                <a:solidFill>
                  <a:srgbClr val="FF0000"/>
                </a:solidFill>
              </a:rPr>
              <a:t>$256</a:t>
            </a:r>
            <a:r>
              <a:rPr lang="en-US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3: Finding Maximum Revenue With a Linear Demand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00"/>
              </a:spcBef>
            </a:pPr>
            <a:r>
              <a:rPr lang="en-US" dirty="0"/>
              <a:t>A company sells </a:t>
            </a:r>
            <a:r>
              <a:rPr lang="en-US" dirty="0">
                <a:solidFill>
                  <a:srgbClr val="0000FF"/>
                </a:solidFill>
              </a:rPr>
              <a:t>3000</a:t>
            </a:r>
            <a:r>
              <a:rPr lang="en-US" dirty="0"/>
              <a:t> calculators per month when the price is </a:t>
            </a:r>
            <a:r>
              <a:rPr lang="en-US" dirty="0">
                <a:solidFill>
                  <a:srgbClr val="0000FF"/>
                </a:solidFill>
              </a:rPr>
              <a:t>$7</a:t>
            </a:r>
            <a:r>
              <a:rPr lang="en-US" dirty="0"/>
              <a:t> per calculator. When the price is lowered to </a:t>
            </a:r>
            <a:r>
              <a:rPr lang="en-US" dirty="0">
                <a:solidFill>
                  <a:srgbClr val="0000FF"/>
                </a:solidFill>
              </a:rPr>
              <a:t>$4 </a:t>
            </a:r>
            <a:r>
              <a:rPr lang="en-US" dirty="0"/>
              <a:t>per calculator, </a:t>
            </a:r>
            <a:r>
              <a:rPr lang="en-US" dirty="0">
                <a:solidFill>
                  <a:srgbClr val="0000FF"/>
                </a:solidFill>
              </a:rPr>
              <a:t>6000</a:t>
            </a:r>
            <a:r>
              <a:rPr lang="en-US" dirty="0"/>
              <a:t> are sold. The maximum number of calculators the company can manufacture is </a:t>
            </a:r>
            <a:r>
              <a:rPr lang="en-US" dirty="0">
                <a:solidFill>
                  <a:srgbClr val="0000FF"/>
                </a:solidFill>
              </a:rPr>
              <a:t>7000 </a:t>
            </a:r>
            <a:r>
              <a:rPr lang="en-US" dirty="0"/>
              <a:t>per month. Assuming that the demand function is linear, determine how many calculators the company should produce and sell per month in order to maximize revenue.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3: Finding Maximum Revenue With a Linear Demand Function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Solution:</a:t>
            </a:r>
          </a:p>
          <a:p>
            <a:r>
              <a:rPr lang="en-US" dirty="0"/>
              <a:t>The two points (3000, 7) and (6000, 4) can be used to find the linear demand function.</a:t>
            </a:r>
          </a:p>
          <a:p>
            <a:r>
              <a:rPr lang="en-US" dirty="0"/>
              <a:t>First, we will use these points in the formula for slope, </a:t>
            </a:r>
          </a:p>
          <a:p>
            <a:endParaRPr lang="en-US" sz="1000" dirty="0"/>
          </a:p>
          <a:p>
            <a:r>
              <a:rPr lang="en-US" dirty="0"/>
              <a:t>                       and then we will use the point-slope </a:t>
            </a:r>
          </a:p>
          <a:p>
            <a:endParaRPr lang="en-US" sz="1000" dirty="0"/>
          </a:p>
          <a:p>
            <a:r>
              <a:rPr lang="en-US" dirty="0"/>
              <a:t>form for the equation of a line, </a:t>
            </a:r>
            <a:r>
              <a:rPr lang="en-US" i="1" dirty="0">
                <a:solidFill>
                  <a:srgbClr val="000099"/>
                </a:solidFill>
              </a:rPr>
              <a:t>y</a:t>
            </a:r>
            <a:r>
              <a:rPr lang="en-US" dirty="0">
                <a:solidFill>
                  <a:srgbClr val="000099"/>
                </a:solidFill>
              </a:rPr>
              <a:t> − </a:t>
            </a:r>
            <a:r>
              <a:rPr lang="en-US" i="1" dirty="0">
                <a:solidFill>
                  <a:srgbClr val="000099"/>
                </a:solidFill>
              </a:rPr>
              <a:t>y</a:t>
            </a:r>
            <a:r>
              <a:rPr lang="en-US" baseline="-25000" dirty="0">
                <a:solidFill>
                  <a:srgbClr val="000099"/>
                </a:solidFill>
              </a:rPr>
              <a:t>1</a:t>
            </a:r>
            <a:r>
              <a:rPr lang="en-US" dirty="0">
                <a:solidFill>
                  <a:srgbClr val="000099"/>
                </a:solidFill>
              </a:rPr>
              <a:t> = </a:t>
            </a:r>
            <a:r>
              <a:rPr lang="en-US" i="1" dirty="0">
                <a:solidFill>
                  <a:srgbClr val="000099"/>
                </a:solidFill>
              </a:rPr>
              <a:t>m</a:t>
            </a:r>
            <a:r>
              <a:rPr lang="en-US" dirty="0">
                <a:solidFill>
                  <a:srgbClr val="000099"/>
                </a:solidFill>
              </a:rPr>
              <a:t>(</a:t>
            </a:r>
            <a:r>
              <a:rPr lang="en-US" i="1" dirty="0">
                <a:solidFill>
                  <a:srgbClr val="000099"/>
                </a:solidFill>
              </a:rPr>
              <a:t>x</a:t>
            </a:r>
            <a:r>
              <a:rPr lang="en-US" dirty="0">
                <a:solidFill>
                  <a:srgbClr val="000099"/>
                </a:solidFill>
              </a:rPr>
              <a:t> − </a:t>
            </a:r>
            <a:r>
              <a:rPr lang="en-US" i="1" dirty="0">
                <a:solidFill>
                  <a:srgbClr val="000099"/>
                </a:solidFill>
              </a:rPr>
              <a:t>x</a:t>
            </a:r>
            <a:r>
              <a:rPr lang="en-US" baseline="-25000" dirty="0">
                <a:solidFill>
                  <a:srgbClr val="000099"/>
                </a:solidFill>
              </a:rPr>
              <a:t>1</a:t>
            </a:r>
            <a:r>
              <a:rPr lang="en-US" dirty="0">
                <a:solidFill>
                  <a:srgbClr val="000099"/>
                </a:solidFill>
              </a:rPr>
              <a:t>)</a:t>
            </a:r>
            <a:r>
              <a:rPr lang="en-US" dirty="0"/>
              <a:t>.</a:t>
            </a:r>
            <a:r>
              <a:rPr lang="en-US" dirty="0">
                <a:solidFill>
                  <a:srgbClr val="000099"/>
                </a:solidFill>
              </a:rPr>
              <a:t> </a:t>
            </a:r>
            <a:r>
              <a:rPr lang="en-US" dirty="0"/>
              <a:t>For this example we use the points in the form (</a:t>
            </a:r>
            <a:r>
              <a:rPr lang="en-US" i="1" dirty="0"/>
              <a:t>x</a:t>
            </a:r>
            <a:r>
              <a:rPr lang="en-US" dirty="0"/>
              <a:t>, </a:t>
            </a:r>
            <a:r>
              <a:rPr lang="en-US" i="1" dirty="0"/>
              <a:t>p</a:t>
            </a:r>
            <a:r>
              <a:rPr lang="en-US" dirty="0"/>
              <a:t>) instead of (</a:t>
            </a:r>
            <a:r>
              <a:rPr lang="en-US" i="1" dirty="0"/>
              <a:t>x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dirty="0"/>
              <a:t>). </a:t>
            </a:r>
          </a:p>
        </p:txBody>
      </p:sp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546100" y="3299178"/>
          <a:ext cx="17272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27200" imgH="927100" progId="Equation.DSMT4">
                  <p:embed/>
                </p:oleObj>
              </mc:Choice>
              <mc:Fallback>
                <p:oleObj name="Equation" r:id="rId2" imgW="1727200" imgH="9271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100" y="3299178"/>
                        <a:ext cx="1727200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3: Finding Maximum Revenue With a Linear Demand Function (cont.)</a:t>
            </a:r>
          </a:p>
        </p:txBody>
      </p:sp>
      <p:graphicFrame>
        <p:nvGraphicFramePr>
          <p:cNvPr id="11267" name="Object 3"/>
          <p:cNvGraphicFramePr>
            <a:graphicFrameLocks noChangeAspect="1"/>
          </p:cNvGraphicFramePr>
          <p:nvPr/>
        </p:nvGraphicFramePr>
        <p:xfrm>
          <a:off x="2350911" y="1524000"/>
          <a:ext cx="24257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25680" imgH="838080" progId="Equation.DSMT4">
                  <p:embed/>
                </p:oleObj>
              </mc:Choice>
              <mc:Fallback>
                <p:oleObj name="Equation" r:id="rId2" imgW="2425680" imgH="8380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0911" y="1524000"/>
                        <a:ext cx="24257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8" name="Object 4"/>
          <p:cNvGraphicFramePr>
            <a:graphicFrameLocks noChangeAspect="1"/>
          </p:cNvGraphicFramePr>
          <p:nvPr/>
        </p:nvGraphicFramePr>
        <p:xfrm>
          <a:off x="4799189" y="1521177"/>
          <a:ext cx="10795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79280" imgH="838080" progId="Equation.DSMT4">
                  <p:embed/>
                </p:oleObj>
              </mc:Choice>
              <mc:Fallback>
                <p:oleObj name="Equation" r:id="rId4" imgW="1079280" imgH="8380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9189" y="1521177"/>
                        <a:ext cx="10795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9" name="Object 5"/>
          <p:cNvGraphicFramePr>
            <a:graphicFrameLocks noChangeAspect="1"/>
          </p:cNvGraphicFramePr>
          <p:nvPr/>
        </p:nvGraphicFramePr>
        <p:xfrm>
          <a:off x="5888567" y="1524000"/>
          <a:ext cx="13081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07880" imgH="838080" progId="Equation.DSMT4">
                  <p:embed/>
                </p:oleObj>
              </mc:Choice>
              <mc:Fallback>
                <p:oleObj name="Equation" r:id="rId6" imgW="1307880" imgH="8380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8567" y="1524000"/>
                        <a:ext cx="13081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0" name="Object 6"/>
          <p:cNvGraphicFramePr>
            <a:graphicFrameLocks noChangeAspect="1"/>
          </p:cNvGraphicFramePr>
          <p:nvPr/>
        </p:nvGraphicFramePr>
        <p:xfrm>
          <a:off x="1940278" y="2460978"/>
          <a:ext cx="34925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492360" imgH="838080" progId="Equation.DSMT4">
                  <p:embed/>
                </p:oleObj>
              </mc:Choice>
              <mc:Fallback>
                <p:oleObj name="Equation" r:id="rId8" imgW="3492360" imgH="8380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0278" y="2460978"/>
                        <a:ext cx="34925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1" name="Object 7"/>
          <p:cNvGraphicFramePr>
            <a:graphicFrameLocks noChangeAspect="1"/>
          </p:cNvGraphicFramePr>
          <p:nvPr/>
        </p:nvGraphicFramePr>
        <p:xfrm>
          <a:off x="1954389" y="3397956"/>
          <a:ext cx="27051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705040" imgH="838080" progId="Equation.DSMT4">
                  <p:embed/>
                </p:oleObj>
              </mc:Choice>
              <mc:Fallback>
                <p:oleObj name="Equation" r:id="rId10" imgW="2705040" imgH="83808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4389" y="3397956"/>
                        <a:ext cx="27051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2" name="Object 8"/>
          <p:cNvGraphicFramePr>
            <a:graphicFrameLocks noChangeAspect="1"/>
          </p:cNvGraphicFramePr>
          <p:nvPr/>
        </p:nvGraphicFramePr>
        <p:xfrm>
          <a:off x="2427111" y="4354689"/>
          <a:ext cx="3429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429000" imgH="838080" progId="Equation.DSMT4">
                  <p:embed/>
                </p:oleObj>
              </mc:Choice>
              <mc:Fallback>
                <p:oleObj name="Equation" r:id="rId12" imgW="3429000" imgH="83808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7111" y="4354689"/>
                        <a:ext cx="34290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3: Finding Maximum Revenue With a Linear Demand Function (cont.)</a:t>
            </a:r>
          </a:p>
        </p:txBody>
      </p:sp>
      <p:sp>
        <p:nvSpPr>
          <p:cNvPr id="5" name="Rectangle 4"/>
          <p:cNvSpPr/>
          <p:nvPr/>
        </p:nvSpPr>
        <p:spPr>
          <a:xfrm>
            <a:off x="685800" y="1676400"/>
            <a:ext cx="2438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>
                <a:solidFill>
                  <a:srgbClr val="008080"/>
                </a:solidFill>
              </a:rPr>
              <a:t>D</a:t>
            </a:r>
            <a:r>
              <a:rPr lang="en-US" sz="2000" dirty="0">
                <a:solidFill>
                  <a:srgbClr val="008080"/>
                </a:solidFill>
              </a:rPr>
              <a:t>(</a:t>
            </a:r>
            <a:r>
              <a:rPr lang="en-US" sz="2000" i="1" dirty="0">
                <a:solidFill>
                  <a:srgbClr val="008080"/>
                </a:solidFill>
              </a:rPr>
              <a:t>x</a:t>
            </a:r>
            <a:r>
              <a:rPr lang="en-US" sz="2000" dirty="0">
                <a:solidFill>
                  <a:srgbClr val="008080"/>
                </a:solidFill>
              </a:rPr>
              <a:t>) is the demand function where</a:t>
            </a:r>
          </a:p>
          <a:p>
            <a:r>
              <a:rPr lang="en-US" sz="2000" i="1" dirty="0">
                <a:solidFill>
                  <a:srgbClr val="008080"/>
                </a:solidFill>
              </a:rPr>
              <a:t>x</a:t>
            </a:r>
            <a:r>
              <a:rPr lang="en-US" sz="2000" dirty="0">
                <a:solidFill>
                  <a:srgbClr val="008080"/>
                </a:solidFill>
              </a:rPr>
              <a:t> = number of calculators sold, and </a:t>
            </a:r>
            <a:r>
              <a:rPr lang="en-US" sz="2000" i="1" dirty="0">
                <a:solidFill>
                  <a:srgbClr val="008080"/>
                </a:solidFill>
              </a:rPr>
              <a:t>p</a:t>
            </a:r>
            <a:r>
              <a:rPr lang="en-US" sz="2000" dirty="0">
                <a:solidFill>
                  <a:srgbClr val="008080"/>
                </a:solidFill>
              </a:rPr>
              <a:t> = price per calculator.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A7E144-4661-4576-A17C-1BD9DC5D2C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1257112"/>
            <a:ext cx="4587638" cy="434377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Courier New" pitchFamily="49" charset="0"/>
              <a:buChar char="o"/>
            </a:pPr>
            <a:r>
              <a:rPr lang="en-US" dirty="0"/>
              <a:t>Minimize inventory costs of a business.</a:t>
            </a:r>
          </a:p>
          <a:p>
            <a:pPr marL="342900" indent="-342900">
              <a:buFont typeface="Courier New" pitchFamily="49" charset="0"/>
              <a:buChar char="o"/>
            </a:pPr>
            <a:r>
              <a:rPr lang="en-US" dirty="0"/>
              <a:t>Determine the price a company should charge for their product in order to maximize revenue.</a:t>
            </a:r>
          </a:p>
          <a:p>
            <a:pPr marL="342900" indent="-342900">
              <a:buFont typeface="Courier New" pitchFamily="49" charset="0"/>
              <a:buChar char="o"/>
            </a:pPr>
            <a:r>
              <a:rPr lang="en-US" dirty="0"/>
              <a:t>Find a company’s maximum profit assuming the demand function is linear.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3: Finding Maximum Revenue With a Linear Demand Function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revenue function is then,</a:t>
            </a:r>
          </a:p>
          <a:p>
            <a:endParaRPr lang="en-US" dirty="0"/>
          </a:p>
        </p:txBody>
      </p:sp>
      <p:graphicFrame>
        <p:nvGraphicFramePr>
          <p:cNvPr id="12291" name="Object 3"/>
          <p:cNvGraphicFramePr>
            <a:graphicFrameLocks noChangeAspect="1"/>
          </p:cNvGraphicFramePr>
          <p:nvPr/>
        </p:nvGraphicFramePr>
        <p:xfrm>
          <a:off x="2678289" y="2044700"/>
          <a:ext cx="20193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019240" imgH="469800" progId="Equation.DSMT4">
                  <p:embed/>
                </p:oleObj>
              </mc:Choice>
              <mc:Fallback>
                <p:oleObj name="Equation" r:id="rId2" imgW="2019240" imgH="469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8289" y="2044700"/>
                        <a:ext cx="20193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2" name="Object 4"/>
          <p:cNvGraphicFramePr>
            <a:graphicFrameLocks noChangeAspect="1"/>
          </p:cNvGraphicFramePr>
          <p:nvPr/>
        </p:nvGraphicFramePr>
        <p:xfrm>
          <a:off x="3402189" y="2652888"/>
          <a:ext cx="28575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857320" imgH="927000" progId="Equation.DSMT4">
                  <p:embed/>
                </p:oleObj>
              </mc:Choice>
              <mc:Fallback>
                <p:oleObj name="Equation" r:id="rId4" imgW="2857320" imgH="9270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2189" y="2652888"/>
                        <a:ext cx="2857500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3" name="Object 5"/>
          <p:cNvGraphicFramePr>
            <a:graphicFrameLocks noChangeAspect="1"/>
          </p:cNvGraphicFramePr>
          <p:nvPr/>
        </p:nvGraphicFramePr>
        <p:xfrm>
          <a:off x="3379611" y="3677355"/>
          <a:ext cx="25527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552400" imgH="838080" progId="Equation.DSMT4">
                  <p:embed/>
                </p:oleObj>
              </mc:Choice>
              <mc:Fallback>
                <p:oleObj name="Equation" r:id="rId6" imgW="2552400" imgH="8380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9611" y="3677355"/>
                        <a:ext cx="25527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3: Finding Maximum Revenue With a Linear Demand Function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Differentiating </a:t>
            </a:r>
            <a:r>
              <a:rPr lang="en-US" i="1" dirty="0"/>
              <a:t>R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gives</a:t>
            </a:r>
          </a:p>
          <a:p>
            <a:endParaRPr lang="en-US" dirty="0"/>
          </a:p>
          <a:p>
            <a:pPr>
              <a:lnSpc>
                <a:spcPct val="150000"/>
              </a:lnSpc>
            </a:pPr>
            <a:endParaRPr lang="en-US" dirty="0"/>
          </a:p>
          <a:p>
            <a:r>
              <a:rPr lang="en-US" dirty="0"/>
              <a:t>Setting </a:t>
            </a:r>
            <a:r>
              <a:rPr lang="en-US" i="1" dirty="0"/>
              <a:t>R</a:t>
            </a:r>
            <a:r>
              <a:rPr lang="en-US" dirty="0"/>
              <a:t>′(</a:t>
            </a:r>
            <a:r>
              <a:rPr lang="en-US" i="1" dirty="0"/>
              <a:t>x</a:t>
            </a:r>
            <a:r>
              <a:rPr lang="en-US" dirty="0"/>
              <a:t>) = 0 and solving for </a:t>
            </a:r>
            <a:r>
              <a:rPr lang="en-US" i="1" dirty="0"/>
              <a:t>x</a:t>
            </a:r>
            <a:r>
              <a:rPr lang="en-US" dirty="0"/>
              <a:t> gives</a:t>
            </a:r>
          </a:p>
        </p:txBody>
      </p:sp>
      <p:graphicFrame>
        <p:nvGraphicFramePr>
          <p:cNvPr id="13316" name="Object 4"/>
          <p:cNvGraphicFramePr>
            <a:graphicFrameLocks noChangeAspect="1"/>
          </p:cNvGraphicFramePr>
          <p:nvPr/>
        </p:nvGraphicFramePr>
        <p:xfrm>
          <a:off x="2971800" y="2099733"/>
          <a:ext cx="7874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87320" imgH="469800" progId="Equation.DSMT4">
                  <p:embed/>
                </p:oleObj>
              </mc:Choice>
              <mc:Fallback>
                <p:oleObj name="Equation" r:id="rId2" imgW="787320" imgH="4698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099733"/>
                        <a:ext cx="7874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7" name="Object 5"/>
          <p:cNvGraphicFramePr>
            <a:graphicFrameLocks noChangeAspect="1"/>
          </p:cNvGraphicFramePr>
          <p:nvPr/>
        </p:nvGraphicFramePr>
        <p:xfrm>
          <a:off x="3776133" y="1913466"/>
          <a:ext cx="2235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234880" imgH="838080" progId="Equation.DSMT4">
                  <p:embed/>
                </p:oleObj>
              </mc:Choice>
              <mc:Fallback>
                <p:oleObj name="Equation" r:id="rId4" imgW="2234880" imgH="8380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6133" y="1913466"/>
                        <a:ext cx="22352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8" name="Object 6"/>
          <p:cNvGraphicFramePr>
            <a:graphicFrameLocks noChangeAspect="1"/>
          </p:cNvGraphicFramePr>
          <p:nvPr/>
        </p:nvGraphicFramePr>
        <p:xfrm>
          <a:off x="2815167" y="3517900"/>
          <a:ext cx="24003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400120" imgH="838080" progId="Equation.DSMT4">
                  <p:embed/>
                </p:oleObj>
              </mc:Choice>
              <mc:Fallback>
                <p:oleObj name="Equation" r:id="rId6" imgW="2400120" imgH="8380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5167" y="3517900"/>
                        <a:ext cx="24003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9" name="Object 7"/>
          <p:cNvGraphicFramePr>
            <a:graphicFrameLocks noChangeAspect="1"/>
          </p:cNvGraphicFramePr>
          <p:nvPr/>
        </p:nvGraphicFramePr>
        <p:xfrm>
          <a:off x="4103511" y="4569178"/>
          <a:ext cx="21590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158920" imgH="330120" progId="Equation.DSMT4">
                  <p:embed/>
                </p:oleObj>
              </mc:Choice>
              <mc:Fallback>
                <p:oleObj name="Equation" r:id="rId8" imgW="2158920" imgH="33012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3511" y="4569178"/>
                        <a:ext cx="21590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0" name="Object 8"/>
          <p:cNvGraphicFramePr>
            <a:graphicFrameLocks noChangeAspect="1"/>
          </p:cNvGraphicFramePr>
          <p:nvPr/>
        </p:nvGraphicFramePr>
        <p:xfrm>
          <a:off x="4484511" y="5087056"/>
          <a:ext cx="1346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346040" imgH="291960" progId="Equation.DSMT4">
                  <p:embed/>
                </p:oleObj>
              </mc:Choice>
              <mc:Fallback>
                <p:oleObj name="Equation" r:id="rId10" imgW="1346040" imgH="29196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4511" y="5087056"/>
                        <a:ext cx="1346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3: Finding Maximum Revenue With a Linear Demand Function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company should produce 5000 calculators and sell them at a price of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for the maximum revenue of</a:t>
            </a:r>
          </a:p>
          <a:p>
            <a:pPr>
              <a:tabLst>
                <a:tab pos="1206500" algn="l"/>
              </a:tabLst>
            </a:pPr>
            <a:r>
              <a:rPr lang="en-US" i="1" dirty="0">
                <a:solidFill>
                  <a:srgbClr val="0000FF"/>
                </a:solidFill>
              </a:rPr>
              <a:t>R</a:t>
            </a:r>
            <a:r>
              <a:rPr lang="en-US" dirty="0">
                <a:solidFill>
                  <a:srgbClr val="0000FF"/>
                </a:solidFill>
              </a:rPr>
              <a:t>(</a:t>
            </a:r>
            <a:r>
              <a:rPr lang="en-US" dirty="0">
                <a:solidFill>
                  <a:srgbClr val="FF00FF"/>
                </a:solidFill>
              </a:rPr>
              <a:t>5000</a:t>
            </a:r>
            <a:r>
              <a:rPr lang="en-US" dirty="0">
                <a:solidFill>
                  <a:srgbClr val="0000FF"/>
                </a:solidFill>
              </a:rPr>
              <a:t>)	</a:t>
            </a:r>
            <a:r>
              <a:rPr lang="en-US" dirty="0">
                <a:solidFill>
                  <a:srgbClr val="000099"/>
                </a:solidFill>
              </a:rPr>
              <a:t>= 5000 ⋅ 5 </a:t>
            </a:r>
          </a:p>
          <a:p>
            <a:pPr>
              <a:tabLst>
                <a:tab pos="1206500" algn="l"/>
              </a:tabLst>
            </a:pPr>
            <a:r>
              <a:rPr lang="en-US" dirty="0">
                <a:solidFill>
                  <a:srgbClr val="000099"/>
                </a:solidFill>
              </a:rPr>
              <a:t>	= </a:t>
            </a:r>
            <a:r>
              <a:rPr lang="en-US" dirty="0">
                <a:solidFill>
                  <a:srgbClr val="FF0000"/>
                </a:solidFill>
              </a:rPr>
              <a:t>$25,000 per month</a:t>
            </a:r>
            <a:r>
              <a:rPr lang="en-US" dirty="0"/>
              <a:t>.</a:t>
            </a:r>
          </a:p>
        </p:txBody>
      </p:sp>
      <p:pic>
        <p:nvPicPr>
          <p:cNvPr id="5" name="Picture 3" descr="C:\Documents and Settings\Nagesh\Desktop\Ch_4_sec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0238" y="1981200"/>
            <a:ext cx="3749040" cy="3487121"/>
          </a:xfrm>
          <a:prstGeom prst="rect">
            <a:avLst/>
          </a:prstGeom>
          <a:noFill/>
        </p:spPr>
      </p:pic>
      <p:graphicFrame>
        <p:nvGraphicFramePr>
          <p:cNvPr id="14339" name="Object 3"/>
          <p:cNvGraphicFramePr>
            <a:graphicFrameLocks noChangeAspect="1"/>
          </p:cNvGraphicFramePr>
          <p:nvPr/>
        </p:nvGraphicFramePr>
        <p:xfrm>
          <a:off x="533400" y="2602089"/>
          <a:ext cx="4953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95000" imgH="304560" progId="Equation.DSMT4">
                  <p:embed/>
                </p:oleObj>
              </mc:Choice>
              <mc:Fallback>
                <p:oleObj name="Equation" r:id="rId3" imgW="495000" imgH="30456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602089"/>
                        <a:ext cx="4953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0" name="Object 4"/>
          <p:cNvGraphicFramePr>
            <a:graphicFrameLocks noChangeAspect="1"/>
          </p:cNvGraphicFramePr>
          <p:nvPr/>
        </p:nvGraphicFramePr>
        <p:xfrm>
          <a:off x="1035756" y="2274711"/>
          <a:ext cx="2641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641320" imgH="838080" progId="Equation.DSMT4">
                  <p:embed/>
                </p:oleObj>
              </mc:Choice>
              <mc:Fallback>
                <p:oleObj name="Equation" r:id="rId5" imgW="2641320" imgH="8380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5756" y="2274711"/>
                        <a:ext cx="26416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1" name="Object 5"/>
          <p:cNvGraphicFramePr>
            <a:graphicFrameLocks noChangeAspect="1"/>
          </p:cNvGraphicFramePr>
          <p:nvPr/>
        </p:nvGraphicFramePr>
        <p:xfrm>
          <a:off x="3745089" y="2514600"/>
          <a:ext cx="14478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447560" imgH="419040" progId="Equation.DSMT4">
                  <p:embed/>
                </p:oleObj>
              </mc:Choice>
              <mc:Fallback>
                <p:oleObj name="Equation" r:id="rId7" imgW="1447560" imgH="4190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5089" y="2514600"/>
                        <a:ext cx="14478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4: Finding Maximum Profit With a Linear Demand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that the company in Example 3 has a cost function </a:t>
            </a:r>
            <a:r>
              <a:rPr lang="en-US" i="1" dirty="0">
                <a:solidFill>
                  <a:srgbClr val="0000FF"/>
                </a:solidFill>
              </a:rPr>
              <a:t>C</a:t>
            </a:r>
            <a:r>
              <a:rPr lang="en-US" dirty="0">
                <a:solidFill>
                  <a:srgbClr val="0000FF"/>
                </a:solidFill>
              </a:rPr>
              <a:t>(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dirty="0">
                <a:solidFill>
                  <a:srgbClr val="0000FF"/>
                </a:solidFill>
              </a:rPr>
              <a:t>) = 5000 + 3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dirty="0"/>
              <a:t>. How many calculators should the company produce and sell to maximize profit?</a:t>
            </a:r>
          </a:p>
          <a:p>
            <a:r>
              <a:rPr lang="en-US" b="1" dirty="0"/>
              <a:t>Solution:</a:t>
            </a:r>
          </a:p>
          <a:p>
            <a:r>
              <a:rPr lang="en-US" dirty="0"/>
              <a:t>Find the profit function:</a:t>
            </a:r>
          </a:p>
          <a:p>
            <a:endParaRPr lang="en-US" dirty="0"/>
          </a:p>
        </p:txBody>
      </p:sp>
      <p:graphicFrame>
        <p:nvGraphicFramePr>
          <p:cNvPr id="15363" name="Object 3"/>
          <p:cNvGraphicFramePr>
            <a:graphicFrameLocks noChangeAspect="1"/>
          </p:cNvGraphicFramePr>
          <p:nvPr/>
        </p:nvGraphicFramePr>
        <p:xfrm>
          <a:off x="575733" y="3927122"/>
          <a:ext cx="6731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72840" imgH="469800" progId="Equation.DSMT4">
                  <p:embed/>
                </p:oleObj>
              </mc:Choice>
              <mc:Fallback>
                <p:oleObj name="Equation" r:id="rId2" imgW="672840" imgH="469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733" y="3927122"/>
                        <a:ext cx="6731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4" name="Object 4"/>
          <p:cNvGraphicFramePr>
            <a:graphicFrameLocks noChangeAspect="1"/>
          </p:cNvGraphicFramePr>
          <p:nvPr/>
        </p:nvGraphicFramePr>
        <p:xfrm>
          <a:off x="1293989" y="3927122"/>
          <a:ext cx="19177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17360" imgH="469800" progId="Equation.DSMT4">
                  <p:embed/>
                </p:oleObj>
              </mc:Choice>
              <mc:Fallback>
                <p:oleObj name="Equation" r:id="rId4" imgW="1917360" imgH="4698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3989" y="3927122"/>
                        <a:ext cx="19177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5" name="Object 5"/>
          <p:cNvGraphicFramePr>
            <a:graphicFrameLocks noChangeAspect="1"/>
          </p:cNvGraphicFramePr>
          <p:nvPr/>
        </p:nvGraphicFramePr>
        <p:xfrm>
          <a:off x="3300589" y="3733800"/>
          <a:ext cx="44069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406760" imgH="838080" progId="Equation.DSMT4">
                  <p:embed/>
                </p:oleObj>
              </mc:Choice>
              <mc:Fallback>
                <p:oleObj name="Equation" r:id="rId6" imgW="4406760" imgH="8380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0589" y="3733800"/>
                        <a:ext cx="44069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6" name="Object 6"/>
          <p:cNvGraphicFramePr>
            <a:graphicFrameLocks noChangeAspect="1"/>
          </p:cNvGraphicFramePr>
          <p:nvPr/>
        </p:nvGraphicFramePr>
        <p:xfrm>
          <a:off x="1272822" y="4670778"/>
          <a:ext cx="4165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165560" imgH="838080" progId="Equation.DSMT4">
                  <p:embed/>
                </p:oleObj>
              </mc:Choice>
              <mc:Fallback>
                <p:oleObj name="Equation" r:id="rId8" imgW="4165560" imgH="8380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2822" y="4670778"/>
                        <a:ext cx="41656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7" name="Object 7"/>
          <p:cNvGraphicFramePr>
            <a:graphicFrameLocks noChangeAspect="1"/>
          </p:cNvGraphicFramePr>
          <p:nvPr/>
        </p:nvGraphicFramePr>
        <p:xfrm>
          <a:off x="5479345" y="4670778"/>
          <a:ext cx="34163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416040" imgH="838080" progId="Equation.DSMT4">
                  <p:embed/>
                </p:oleObj>
              </mc:Choice>
              <mc:Fallback>
                <p:oleObj name="Equation" r:id="rId10" imgW="3416040" imgH="83808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9345" y="4670778"/>
                        <a:ext cx="34163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4: Finding Maximum Profit With a Linear Demand Function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Differentiate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):</a:t>
            </a:r>
          </a:p>
          <a:p>
            <a:endParaRPr lang="en-US" sz="1000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Set </a:t>
            </a:r>
            <a:r>
              <a:rPr lang="en-US" i="1" dirty="0"/>
              <a:t>P</a:t>
            </a:r>
            <a:r>
              <a:rPr lang="en-US" dirty="0"/>
              <a:t>′(</a:t>
            </a:r>
            <a:r>
              <a:rPr lang="en-US" i="1" dirty="0"/>
              <a:t>x</a:t>
            </a:r>
            <a:r>
              <a:rPr lang="en-US" dirty="0"/>
              <a:t>) equal to 0, and solve for </a:t>
            </a:r>
            <a:r>
              <a:rPr lang="en-US" i="1" dirty="0"/>
              <a:t>x</a:t>
            </a:r>
            <a:r>
              <a:rPr lang="en-US" dirty="0"/>
              <a:t>:</a:t>
            </a:r>
          </a:p>
        </p:txBody>
      </p:sp>
      <p:graphicFrame>
        <p:nvGraphicFramePr>
          <p:cNvPr id="16388" name="Object 4"/>
          <p:cNvGraphicFramePr>
            <a:graphicFrameLocks noChangeAspect="1"/>
          </p:cNvGraphicFramePr>
          <p:nvPr/>
        </p:nvGraphicFramePr>
        <p:xfrm>
          <a:off x="3177822" y="2187222"/>
          <a:ext cx="7747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74360" imgH="469800" progId="Equation.DSMT4">
                  <p:embed/>
                </p:oleObj>
              </mc:Choice>
              <mc:Fallback>
                <p:oleObj name="Equation" r:id="rId2" imgW="774360" imgH="4698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7822" y="2187222"/>
                        <a:ext cx="7747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9" name="Object 5"/>
          <p:cNvGraphicFramePr>
            <a:graphicFrameLocks noChangeAspect="1"/>
          </p:cNvGraphicFramePr>
          <p:nvPr/>
        </p:nvGraphicFramePr>
        <p:xfrm>
          <a:off x="3972278" y="1989666"/>
          <a:ext cx="19939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93680" imgH="838080" progId="Equation.DSMT4">
                  <p:embed/>
                </p:oleObj>
              </mc:Choice>
              <mc:Fallback>
                <p:oleObj name="Equation" r:id="rId4" imgW="1993680" imgH="8380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2278" y="1989666"/>
                        <a:ext cx="19939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0" name="Object 6"/>
          <p:cNvGraphicFramePr>
            <a:graphicFrameLocks noChangeAspect="1"/>
          </p:cNvGraphicFramePr>
          <p:nvPr/>
        </p:nvGraphicFramePr>
        <p:xfrm>
          <a:off x="3090333" y="3657600"/>
          <a:ext cx="2235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234880" imgH="838080" progId="Equation.DSMT4">
                  <p:embed/>
                </p:oleObj>
              </mc:Choice>
              <mc:Fallback>
                <p:oleObj name="Equation" r:id="rId6" imgW="2234880" imgH="8380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0333" y="3657600"/>
                        <a:ext cx="22352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1" name="Object 7"/>
          <p:cNvGraphicFramePr>
            <a:graphicFrameLocks noChangeAspect="1"/>
          </p:cNvGraphicFramePr>
          <p:nvPr/>
        </p:nvGraphicFramePr>
        <p:xfrm>
          <a:off x="4198056" y="4638322"/>
          <a:ext cx="1866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866600" imgH="291960" progId="Equation.DSMT4">
                  <p:embed/>
                </p:oleObj>
              </mc:Choice>
              <mc:Fallback>
                <p:oleObj name="Equation" r:id="rId8" imgW="1866600" imgH="29196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8056" y="4638322"/>
                        <a:ext cx="1866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2" name="Object 8"/>
          <p:cNvGraphicFramePr>
            <a:graphicFrameLocks noChangeAspect="1"/>
          </p:cNvGraphicFramePr>
          <p:nvPr/>
        </p:nvGraphicFramePr>
        <p:xfrm>
          <a:off x="4574822" y="5183011"/>
          <a:ext cx="1270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269720" imgH="291960" progId="Equation.DSMT4">
                  <p:embed/>
                </p:oleObj>
              </mc:Choice>
              <mc:Fallback>
                <p:oleObj name="Equation" r:id="rId10" imgW="1269720" imgH="29196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4822" y="5183011"/>
                        <a:ext cx="12700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4: Finding Maximum Profit With a Linear Demand Function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Thus, a maximum profit occurs if the company produces and sells 3500 calculators, which is only half its production capabilities. The price for each calculator would be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graph on the next slide illustrates the relationship between profit, revenue, and cost.</a:t>
            </a:r>
          </a:p>
        </p:txBody>
      </p:sp>
      <p:graphicFrame>
        <p:nvGraphicFramePr>
          <p:cNvPr id="17411" name="Object 3"/>
          <p:cNvGraphicFramePr>
            <a:graphicFrameLocks noChangeAspect="1"/>
          </p:cNvGraphicFramePr>
          <p:nvPr/>
        </p:nvGraphicFramePr>
        <p:xfrm>
          <a:off x="2384778" y="3527778"/>
          <a:ext cx="2286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28600" imgH="304560" progId="Equation.DSMT4">
                  <p:embed/>
                </p:oleObj>
              </mc:Choice>
              <mc:Fallback>
                <p:oleObj name="Equation" r:id="rId2" imgW="228600" imgH="30456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4778" y="3527778"/>
                        <a:ext cx="2286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2" name="Object 4"/>
          <p:cNvGraphicFramePr>
            <a:graphicFrameLocks noChangeAspect="1"/>
          </p:cNvGraphicFramePr>
          <p:nvPr/>
        </p:nvGraphicFramePr>
        <p:xfrm>
          <a:off x="2633133" y="3200400"/>
          <a:ext cx="2921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920680" imgH="838080" progId="Equation.DSMT4">
                  <p:embed/>
                </p:oleObj>
              </mc:Choice>
              <mc:Fallback>
                <p:oleObj name="Equation" r:id="rId4" imgW="2920680" imgH="8380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3133" y="3200400"/>
                        <a:ext cx="29210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3" name="Object 5"/>
          <p:cNvGraphicFramePr>
            <a:graphicFrameLocks noChangeAspect="1"/>
          </p:cNvGraphicFramePr>
          <p:nvPr/>
        </p:nvGraphicFramePr>
        <p:xfrm>
          <a:off x="5578122" y="3450166"/>
          <a:ext cx="11811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80800" imgH="368280" progId="Equation.DSMT4">
                  <p:embed/>
                </p:oleObj>
              </mc:Choice>
              <mc:Fallback>
                <p:oleObj name="Equation" r:id="rId6" imgW="1180800" imgH="3682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8122" y="3450166"/>
                        <a:ext cx="11811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4: Finding Maximum Profit With a Linear Demand Function (cont.)</a:t>
            </a:r>
          </a:p>
        </p:txBody>
      </p:sp>
      <p:pic>
        <p:nvPicPr>
          <p:cNvPr id="23554" name="Picture 2" descr="C:\Documents and Settings\Nagesh\Desktop\Ch_4_sec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1371600"/>
            <a:ext cx="4343400" cy="409945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09600" y="1905000"/>
            <a:ext cx="3048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Note that maximum revenue and maximum profit do not necessarily occur at the same level of production and sales.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Minimizing Inventory Costs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furniture dealer sells </a:t>
            </a:r>
            <a:r>
              <a:rPr lang="en-US" dirty="0">
                <a:solidFill>
                  <a:srgbClr val="0000FF"/>
                </a:solidFill>
              </a:rPr>
              <a:t>500</a:t>
            </a:r>
            <a:r>
              <a:rPr lang="en-US" dirty="0"/>
              <a:t> </a:t>
            </a:r>
            <a:r>
              <a:rPr lang="en-US" dirty="0">
                <a:solidFill>
                  <a:srgbClr val="0000FF"/>
                </a:solidFill>
              </a:rPr>
              <a:t>desks per year</a:t>
            </a:r>
            <a:r>
              <a:rPr lang="en-US" dirty="0"/>
              <a:t>. The desks take up floor space and warehouse space, and the dealer estimates his storage costs at </a:t>
            </a:r>
            <a:r>
              <a:rPr lang="en-US" dirty="0">
                <a:solidFill>
                  <a:srgbClr val="0000FF"/>
                </a:solidFill>
              </a:rPr>
              <a:t>$6</a:t>
            </a:r>
            <a:r>
              <a:rPr lang="en-US" dirty="0"/>
              <a:t> per desk. The distributor charges the dealer a </a:t>
            </a:r>
            <a:r>
              <a:rPr lang="en-US" dirty="0">
                <a:solidFill>
                  <a:srgbClr val="0000FF"/>
                </a:solidFill>
              </a:rPr>
              <a:t>$60 </a:t>
            </a:r>
            <a:r>
              <a:rPr lang="en-US" dirty="0"/>
              <a:t>fee for each order. How many times per year and in what lot size should the dealer order to minimize inventory costs?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Minimizing Inventory Costs (cont.)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Solution:</a:t>
            </a:r>
          </a:p>
          <a:p>
            <a:r>
              <a:rPr lang="en-US" dirty="0"/>
              <a:t>Using the given information, we can determine a function for the inventory costs, </a:t>
            </a:r>
            <a:r>
              <a:rPr lang="en-US" i="1" dirty="0">
                <a:solidFill>
                  <a:srgbClr val="000099"/>
                </a:solidFill>
              </a:rPr>
              <a:t>C</a:t>
            </a:r>
            <a:r>
              <a:rPr lang="en-US" dirty="0">
                <a:solidFill>
                  <a:srgbClr val="000099"/>
                </a:solidFill>
              </a:rPr>
              <a:t>(</a:t>
            </a:r>
            <a:r>
              <a:rPr lang="en-US" i="1" dirty="0">
                <a:solidFill>
                  <a:srgbClr val="000099"/>
                </a:solidFill>
              </a:rPr>
              <a:t>x</a:t>
            </a:r>
            <a:r>
              <a:rPr lang="en-US" dirty="0">
                <a:solidFill>
                  <a:srgbClr val="000099"/>
                </a:solidFill>
              </a:rPr>
              <a:t>)</a:t>
            </a:r>
            <a:r>
              <a:rPr lang="en-US" dirty="0"/>
              <a:t>. Let </a:t>
            </a:r>
            <a:r>
              <a:rPr lang="en-US" i="1" dirty="0"/>
              <a:t>x</a:t>
            </a:r>
            <a:r>
              <a:rPr lang="en-US" dirty="0"/>
              <a:t> = lot size. </a:t>
            </a:r>
          </a:p>
          <a:p>
            <a:endParaRPr lang="en-US" sz="1000" dirty="0"/>
          </a:p>
          <a:p>
            <a:r>
              <a:rPr lang="en-US" dirty="0"/>
              <a:t>Then           is the number of orders per year, and      is </a:t>
            </a:r>
          </a:p>
          <a:p>
            <a:endParaRPr lang="en-US" sz="1000" dirty="0"/>
          </a:p>
          <a:p>
            <a:r>
              <a:rPr lang="en-US" dirty="0"/>
              <a:t>average inventory.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409700" y="2743200"/>
          <a:ext cx="6223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22030" imgH="837836" progId="Equation.DSMT4">
                  <p:embed/>
                </p:oleObj>
              </mc:Choice>
              <mc:Fallback>
                <p:oleObj name="Equation" r:id="rId2" imgW="622030" imgH="837836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9700" y="2743200"/>
                        <a:ext cx="6223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7607300" y="2755900"/>
          <a:ext cx="279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79400" imgH="838200" progId="Equation.DSMT4">
                  <p:embed/>
                </p:oleObj>
              </mc:Choice>
              <mc:Fallback>
                <p:oleObj name="Equation" r:id="rId4" imgW="279400" imgH="83820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7300" y="2755900"/>
                        <a:ext cx="2794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609600" y="4419600"/>
          <a:ext cx="660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60240" imgH="457200" progId="Equation.DSMT4">
                  <p:embed/>
                </p:oleObj>
              </mc:Choice>
              <mc:Fallback>
                <p:oleObj name="Equation" r:id="rId6" imgW="660240" imgH="4572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419600"/>
                        <a:ext cx="6604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609600" y="5181600"/>
          <a:ext cx="660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60240" imgH="457200" progId="Equation.DSMT4">
                  <p:embed/>
                </p:oleObj>
              </mc:Choice>
              <mc:Fallback>
                <p:oleObj name="Equation" r:id="rId8" imgW="660240" imgH="4572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5181600"/>
                        <a:ext cx="6604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1" name="Object 7"/>
          <p:cNvGraphicFramePr>
            <a:graphicFrameLocks noChangeAspect="1"/>
          </p:cNvGraphicFramePr>
          <p:nvPr/>
        </p:nvGraphicFramePr>
        <p:xfrm>
          <a:off x="1295400" y="4203700"/>
          <a:ext cx="74041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7403760" imgH="901440" progId="Equation.DSMT4">
                  <p:embed/>
                </p:oleObj>
              </mc:Choice>
              <mc:Fallback>
                <p:oleObj name="Equation" r:id="rId10" imgW="7403760" imgH="90144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203700"/>
                        <a:ext cx="74041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2" name="Object 8"/>
          <p:cNvGraphicFramePr>
            <a:graphicFrameLocks noChangeAspect="1"/>
          </p:cNvGraphicFramePr>
          <p:nvPr/>
        </p:nvGraphicFramePr>
        <p:xfrm>
          <a:off x="1306689" y="4953000"/>
          <a:ext cx="26543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654280" imgH="901440" progId="Equation.DSMT4">
                  <p:embed/>
                </p:oleObj>
              </mc:Choice>
              <mc:Fallback>
                <p:oleObj name="Equation" r:id="rId12" imgW="2654280" imgH="90144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6689" y="4953000"/>
                        <a:ext cx="26543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Minimizing Inventory Costs (cont.)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number of desks ordered is between 1 and 500. At the extremes, one order for 500 desks would cost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and 500 orders for one desk at a time would cost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Now we need to differentiate </a:t>
            </a:r>
            <a:r>
              <a:rPr lang="en-US" i="1" dirty="0"/>
              <a:t>C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so we can determine the local minima.</a:t>
            </a:r>
          </a:p>
        </p:txBody>
      </p:sp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1828800" y="2513189"/>
          <a:ext cx="10287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28520" imgH="469800" progId="Equation.DSMT4">
                  <p:embed/>
                </p:oleObj>
              </mc:Choice>
              <mc:Fallback>
                <p:oleObj name="Equation" r:id="rId2" imgW="1028520" imgH="4698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513189"/>
                        <a:ext cx="10287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5"/>
          <p:cNvGraphicFramePr>
            <a:graphicFrameLocks noChangeAspect="1"/>
          </p:cNvGraphicFramePr>
          <p:nvPr/>
        </p:nvGraphicFramePr>
        <p:xfrm>
          <a:off x="2895600" y="2286000"/>
          <a:ext cx="30988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098520" imgH="927000" progId="Equation.DSMT4">
                  <p:embed/>
                </p:oleObj>
              </mc:Choice>
              <mc:Fallback>
                <p:oleObj name="Equation" r:id="rId4" imgW="3098520" imgH="9270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2286000"/>
                        <a:ext cx="3098800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6"/>
          <p:cNvGraphicFramePr>
            <a:graphicFrameLocks noChangeAspect="1"/>
          </p:cNvGraphicFramePr>
          <p:nvPr/>
        </p:nvGraphicFramePr>
        <p:xfrm>
          <a:off x="6019800" y="2559756"/>
          <a:ext cx="12827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82680" imgH="368280" progId="Equation.DSMT4">
                  <p:embed/>
                </p:oleObj>
              </mc:Choice>
              <mc:Fallback>
                <p:oleObj name="Equation" r:id="rId6" imgW="1282680" imgH="3682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2559756"/>
                        <a:ext cx="12827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5" name="Object 7"/>
          <p:cNvGraphicFramePr>
            <a:graphicFrameLocks noChangeAspect="1"/>
          </p:cNvGraphicFramePr>
          <p:nvPr/>
        </p:nvGraphicFramePr>
        <p:xfrm>
          <a:off x="2068689" y="4038600"/>
          <a:ext cx="6477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47640" imgH="469800" progId="Equation.DSMT4">
                  <p:embed/>
                </p:oleObj>
              </mc:Choice>
              <mc:Fallback>
                <p:oleObj name="Equation" r:id="rId8" imgW="647640" imgH="4698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8689" y="4038600"/>
                        <a:ext cx="6477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6" name="Object 8"/>
          <p:cNvGraphicFramePr>
            <a:graphicFrameLocks noChangeAspect="1"/>
          </p:cNvGraphicFramePr>
          <p:nvPr/>
        </p:nvGraphicFramePr>
        <p:xfrm>
          <a:off x="2747434" y="3817055"/>
          <a:ext cx="27305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730240" imgH="927000" progId="Equation.DSMT4">
                  <p:embed/>
                </p:oleObj>
              </mc:Choice>
              <mc:Fallback>
                <p:oleObj name="Equation" r:id="rId10" imgW="2730240" imgH="9270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7434" y="3817055"/>
                        <a:ext cx="2730500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7" name="Object 9"/>
          <p:cNvGraphicFramePr>
            <a:graphicFrameLocks noChangeAspect="1"/>
          </p:cNvGraphicFramePr>
          <p:nvPr/>
        </p:nvGraphicFramePr>
        <p:xfrm>
          <a:off x="5511800" y="4092222"/>
          <a:ext cx="15748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574640" imgH="368280" progId="Equation.DSMT4">
                  <p:embed/>
                </p:oleObj>
              </mc:Choice>
              <mc:Fallback>
                <p:oleObj name="Equation" r:id="rId12" imgW="1574640" imgH="36828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1800" y="4092222"/>
                        <a:ext cx="15748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Minimizing Inventory Costs (cont.)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Differentiating </a:t>
            </a:r>
            <a:r>
              <a:rPr lang="en-US" i="1" dirty="0"/>
              <a:t>C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gives the following results. </a:t>
            </a:r>
          </a:p>
        </p:txBody>
      </p:sp>
      <p:sp>
        <p:nvSpPr>
          <p:cNvPr id="7" name="Rectangle 6"/>
          <p:cNvSpPr/>
          <p:nvPr/>
        </p:nvSpPr>
        <p:spPr>
          <a:xfrm>
            <a:off x="5623560" y="3054350"/>
            <a:ext cx="32918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Rewrite </a:t>
            </a:r>
            <a:r>
              <a:rPr lang="en-US" sz="2000" i="1" dirty="0">
                <a:solidFill>
                  <a:srgbClr val="008080"/>
                </a:solidFill>
              </a:rPr>
              <a:t>C</a:t>
            </a:r>
            <a:r>
              <a:rPr lang="en-US" sz="2000" dirty="0">
                <a:solidFill>
                  <a:srgbClr val="008080"/>
                </a:solidFill>
              </a:rPr>
              <a:t>(</a:t>
            </a:r>
            <a:r>
              <a:rPr lang="en-US" sz="2000" i="1" dirty="0">
                <a:solidFill>
                  <a:srgbClr val="008080"/>
                </a:solidFill>
              </a:rPr>
              <a:t>x</a:t>
            </a:r>
            <a:r>
              <a:rPr lang="en-US" sz="2000" dirty="0">
                <a:solidFill>
                  <a:srgbClr val="008080"/>
                </a:solidFill>
              </a:rPr>
              <a:t>) using exponents. </a:t>
            </a:r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2079978" y="2208389"/>
          <a:ext cx="6858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85800" imgH="469800" progId="Equation.DSMT4">
                  <p:embed/>
                </p:oleObj>
              </mc:Choice>
              <mc:Fallback>
                <p:oleObj name="Equation" r:id="rId2" imgW="685800" imgH="469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9978" y="2208389"/>
                        <a:ext cx="6858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2808111" y="1989666"/>
          <a:ext cx="27432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743200" imgH="927000" progId="Equation.DSMT4">
                  <p:embed/>
                </p:oleObj>
              </mc:Choice>
              <mc:Fallback>
                <p:oleObj name="Equation" r:id="rId4" imgW="2743200" imgH="9270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8111" y="1989666"/>
                        <a:ext cx="2743200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2808111" y="3025422"/>
          <a:ext cx="23876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387520" imgH="419040" progId="Equation.DSMT4">
                  <p:embed/>
                </p:oleObj>
              </mc:Choice>
              <mc:Fallback>
                <p:oleObj name="Equation" r:id="rId6" imgW="2387520" imgH="4190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8111" y="3025422"/>
                        <a:ext cx="23876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8" name="Object 6"/>
          <p:cNvGraphicFramePr>
            <a:graphicFrameLocks noChangeAspect="1"/>
          </p:cNvGraphicFramePr>
          <p:nvPr/>
        </p:nvGraphicFramePr>
        <p:xfrm>
          <a:off x="1981200" y="3603978"/>
          <a:ext cx="7874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87320" imgH="469800" progId="Equation.DSMT4">
                  <p:embed/>
                </p:oleObj>
              </mc:Choice>
              <mc:Fallback>
                <p:oleObj name="Equation" r:id="rId8" imgW="787320" imgH="4698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603978"/>
                        <a:ext cx="7874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9" name="Object 7"/>
          <p:cNvGraphicFramePr>
            <a:graphicFrameLocks noChangeAspect="1"/>
          </p:cNvGraphicFramePr>
          <p:nvPr/>
        </p:nvGraphicFramePr>
        <p:xfrm>
          <a:off x="2808111" y="3596922"/>
          <a:ext cx="22098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209680" imgH="419040" progId="Equation.DSMT4">
                  <p:embed/>
                </p:oleObj>
              </mc:Choice>
              <mc:Fallback>
                <p:oleObj name="Equation" r:id="rId10" imgW="2209680" imgH="41904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8111" y="3596922"/>
                        <a:ext cx="22098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0" name="Object 8"/>
          <p:cNvGraphicFramePr>
            <a:graphicFrameLocks noChangeAspect="1"/>
          </p:cNvGraphicFramePr>
          <p:nvPr/>
        </p:nvGraphicFramePr>
        <p:xfrm>
          <a:off x="2796822" y="4185354"/>
          <a:ext cx="18415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841400" imgH="838080" progId="Equation.DSMT4">
                  <p:embed/>
                </p:oleObj>
              </mc:Choice>
              <mc:Fallback>
                <p:oleObj name="Equation" r:id="rId12" imgW="1841400" imgH="83808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6822" y="4185354"/>
                        <a:ext cx="18415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Minimizing Inventory Costs (cont.)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Setting </a:t>
            </a:r>
            <a:r>
              <a:rPr lang="nb-NO" i="1" dirty="0"/>
              <a:t>C′</a:t>
            </a:r>
            <a:r>
              <a:rPr lang="nb-NO" dirty="0"/>
              <a:t>(</a:t>
            </a:r>
            <a:r>
              <a:rPr lang="nb-NO" i="1" dirty="0"/>
              <a:t>x</a:t>
            </a:r>
            <a:r>
              <a:rPr lang="nb-NO" dirty="0"/>
              <a:t>) = 0 gives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124200" y="2133600"/>
          <a:ext cx="2082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082600" imgH="838080" progId="Equation.DSMT4">
                  <p:embed/>
                </p:oleObj>
              </mc:Choice>
              <mc:Fallback>
                <p:oleObj name="Equation" r:id="rId2" imgW="2082600" imgH="8380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2133600"/>
                        <a:ext cx="20828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4175478" y="3081867"/>
          <a:ext cx="18669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866600" imgH="419040" progId="Equation.DSMT4">
                  <p:embed/>
                </p:oleObj>
              </mc:Choice>
              <mc:Fallback>
                <p:oleObj name="Equation" r:id="rId4" imgW="1866600" imgH="4190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5478" y="3081867"/>
                        <a:ext cx="18669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5"/>
          <p:cNvGraphicFramePr>
            <a:graphicFrameLocks noChangeAspect="1"/>
          </p:cNvGraphicFramePr>
          <p:nvPr/>
        </p:nvGraphicFramePr>
        <p:xfrm>
          <a:off x="4330700" y="3661833"/>
          <a:ext cx="16891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688760" imgH="419040" progId="Equation.DSMT4">
                  <p:embed/>
                </p:oleObj>
              </mc:Choice>
              <mc:Fallback>
                <p:oleObj name="Equation" r:id="rId6" imgW="1688760" imgH="4190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0700" y="3661833"/>
                        <a:ext cx="16891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2" name="Object 6"/>
          <p:cNvGraphicFramePr>
            <a:graphicFrameLocks noChangeAspect="1"/>
          </p:cNvGraphicFramePr>
          <p:nvPr/>
        </p:nvGraphicFramePr>
        <p:xfrm>
          <a:off x="4464756" y="4271434"/>
          <a:ext cx="1371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71600" imgH="291960" progId="Equation.DSMT4">
                  <p:embed/>
                </p:oleObj>
              </mc:Choice>
              <mc:Fallback>
                <p:oleObj name="Equation" r:id="rId8" imgW="1371600" imgH="29196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4756" y="4271434"/>
                        <a:ext cx="13716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Minimizing Inventory Costs (cont.)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x</a:t>
            </a:r>
            <a:r>
              <a:rPr lang="en-US" dirty="0"/>
              <a:t> = −100 is not in the interval [1, 500], so </a:t>
            </a:r>
            <a:r>
              <a:rPr lang="en-US" i="1" dirty="0"/>
              <a:t>x</a:t>
            </a:r>
            <a:r>
              <a:rPr lang="en-US" dirty="0"/>
              <a:t> = 100. Substituting this value into the equation for the number of orders per year, we get: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350911" y="2964744"/>
          <a:ext cx="6223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22080" imgH="838080" progId="Equation.DSMT4">
                  <p:embed/>
                </p:oleObj>
              </mc:Choice>
              <mc:Fallback>
                <p:oleObj name="Equation" r:id="rId2" imgW="622080" imgH="8380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0911" y="2964744"/>
                        <a:ext cx="6223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3005667" y="2964744"/>
          <a:ext cx="9017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01440" imgH="838080" progId="Equation.DSMT4">
                  <p:embed/>
                </p:oleObj>
              </mc:Choice>
              <mc:Fallback>
                <p:oleObj name="Equation" r:id="rId4" imgW="901440" imgH="8380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5667" y="2964744"/>
                        <a:ext cx="9017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5" name="Object 5"/>
          <p:cNvGraphicFramePr>
            <a:graphicFrameLocks noChangeAspect="1"/>
          </p:cNvGraphicFramePr>
          <p:nvPr/>
        </p:nvGraphicFramePr>
        <p:xfrm>
          <a:off x="3922889" y="3244850"/>
          <a:ext cx="28702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869920" imgH="368280" progId="Equation.DSMT4">
                  <p:embed/>
                </p:oleObj>
              </mc:Choice>
              <mc:Fallback>
                <p:oleObj name="Equation" r:id="rId6" imgW="2869920" imgH="3682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2889" y="3244850"/>
                        <a:ext cx="28702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Minimizing Inventory Costs (cont.)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minimize inventory costs, the dealer should order 100 desks at a time, 5 times per year. The minimum inventory costs are </a:t>
            </a:r>
          </a:p>
        </p:txBody>
      </p:sp>
      <p:sp>
        <p:nvSpPr>
          <p:cNvPr id="6" name="Rectangle 5"/>
          <p:cNvSpPr/>
          <p:nvPr/>
        </p:nvSpPr>
        <p:spPr>
          <a:xfrm>
            <a:off x="5029200" y="3130550"/>
            <a:ext cx="37490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Substitute </a:t>
            </a:r>
            <a:r>
              <a:rPr lang="en-US" sz="2000" i="1" dirty="0">
                <a:solidFill>
                  <a:srgbClr val="008080"/>
                </a:solidFill>
              </a:rPr>
              <a:t>x</a:t>
            </a:r>
            <a:r>
              <a:rPr lang="en-US" sz="2000" dirty="0">
                <a:solidFill>
                  <a:srgbClr val="008080"/>
                </a:solidFill>
              </a:rPr>
              <a:t> = 100 into </a:t>
            </a:r>
            <a:r>
              <a:rPr lang="en-US" sz="2000" i="1" dirty="0">
                <a:solidFill>
                  <a:srgbClr val="008080"/>
                </a:solidFill>
              </a:rPr>
              <a:t>C</a:t>
            </a:r>
            <a:r>
              <a:rPr lang="en-US" sz="2000" dirty="0">
                <a:solidFill>
                  <a:srgbClr val="008080"/>
                </a:solidFill>
              </a:rPr>
              <a:t>(</a:t>
            </a:r>
            <a:r>
              <a:rPr lang="en-US" sz="2000" i="1" dirty="0">
                <a:solidFill>
                  <a:srgbClr val="008080"/>
                </a:solidFill>
              </a:rPr>
              <a:t>x</a:t>
            </a:r>
            <a:r>
              <a:rPr lang="en-US" sz="2000" dirty="0">
                <a:solidFill>
                  <a:srgbClr val="008080"/>
                </a:solidFill>
              </a:rPr>
              <a:t>) to find the minimum inventory costs.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609600" y="3115027"/>
          <a:ext cx="10160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15920" imgH="469800" progId="Equation.DSMT4">
                  <p:embed/>
                </p:oleObj>
              </mc:Choice>
              <mc:Fallback>
                <p:oleObj name="Equation" r:id="rId2" imgW="1015920" imgH="469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115027"/>
                        <a:ext cx="10160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4"/>
          <p:cNvGraphicFramePr>
            <a:graphicFrameLocks noChangeAspect="1"/>
          </p:cNvGraphicFramePr>
          <p:nvPr/>
        </p:nvGraphicFramePr>
        <p:xfrm>
          <a:off x="1687689" y="2909005"/>
          <a:ext cx="30861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085920" imgH="927000" progId="Equation.DSMT4">
                  <p:embed/>
                </p:oleObj>
              </mc:Choice>
              <mc:Fallback>
                <p:oleObj name="Equation" r:id="rId4" imgW="3085920" imgH="9270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7689" y="2909005"/>
                        <a:ext cx="3086100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9" name="Object 5"/>
          <p:cNvGraphicFramePr>
            <a:graphicFrameLocks noChangeAspect="1"/>
          </p:cNvGraphicFramePr>
          <p:nvPr/>
        </p:nvGraphicFramePr>
        <p:xfrm>
          <a:off x="1680634" y="3941234"/>
          <a:ext cx="21971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197080" imgH="469800" progId="Equation.DSMT4">
                  <p:embed/>
                </p:oleObj>
              </mc:Choice>
              <mc:Fallback>
                <p:oleObj name="Equation" r:id="rId6" imgW="2197080" imgH="4698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0634" y="3941234"/>
                        <a:ext cx="21971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0" name="Object 6"/>
          <p:cNvGraphicFramePr>
            <a:graphicFrameLocks noChangeAspect="1"/>
          </p:cNvGraphicFramePr>
          <p:nvPr/>
        </p:nvGraphicFramePr>
        <p:xfrm>
          <a:off x="1676400" y="4573411"/>
          <a:ext cx="1676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676160" imgH="291960" progId="Equation.DSMT4">
                  <p:embed/>
                </p:oleObj>
              </mc:Choice>
              <mc:Fallback>
                <p:oleObj name="Equation" r:id="rId8" imgW="1676160" imgH="29196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4573411"/>
                        <a:ext cx="16764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1" name="Object 7"/>
          <p:cNvGraphicFramePr>
            <a:graphicFrameLocks noChangeAspect="1"/>
          </p:cNvGraphicFramePr>
          <p:nvPr/>
        </p:nvGraphicFramePr>
        <p:xfrm>
          <a:off x="1676400" y="5105400"/>
          <a:ext cx="10922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091880" imgH="368280" progId="Equation.DSMT4">
                  <p:embed/>
                </p:oleObj>
              </mc:Choice>
              <mc:Fallback>
                <p:oleObj name="Equation" r:id="rId10" imgW="1091880" imgH="36828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5105400"/>
                        <a:ext cx="10922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1180</Words>
  <Application>Microsoft Office PowerPoint</Application>
  <PresentationFormat>On-screen Show (4:3)</PresentationFormat>
  <Paragraphs>103</Paragraphs>
  <Slides>26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Calibri</vt:lpstr>
      <vt:lpstr>Arial</vt:lpstr>
      <vt:lpstr>Courier New</vt:lpstr>
      <vt:lpstr>Office Theme</vt:lpstr>
      <vt:lpstr>Equation</vt:lpstr>
      <vt:lpstr>Section 4.4</vt:lpstr>
      <vt:lpstr>Objectives</vt:lpstr>
      <vt:lpstr>Example 1: Minimizing Inventory Costs </vt:lpstr>
      <vt:lpstr>Example 1: Minimizing Inventory Costs (cont.) </vt:lpstr>
      <vt:lpstr>Example 1: Minimizing Inventory Costs (cont.) </vt:lpstr>
      <vt:lpstr>Example 1: Minimizing Inventory Costs (cont.) </vt:lpstr>
      <vt:lpstr>Example 1: Minimizing Inventory Costs (cont.) </vt:lpstr>
      <vt:lpstr>Example 1: Minimizing Inventory Costs (cont.) </vt:lpstr>
      <vt:lpstr>Example 1: Minimizing Inventory Costs (cont.) </vt:lpstr>
      <vt:lpstr>Example 1: Minimizing Inventory Costs (cont.) </vt:lpstr>
      <vt:lpstr>Example 2: Maximizing Revenue </vt:lpstr>
      <vt:lpstr>Example 2: Maximizing Revenue (cont.) </vt:lpstr>
      <vt:lpstr>Example 2: Maximizing Revenue (cont.) </vt:lpstr>
      <vt:lpstr>Example 2: Maximizing Revenue (cont.) </vt:lpstr>
      <vt:lpstr>Example 2: Maximizing Revenue (cont.) </vt:lpstr>
      <vt:lpstr>Example 3: Finding Maximum Revenue With a Linear Demand Function</vt:lpstr>
      <vt:lpstr>Example 3: Finding Maximum Revenue With a Linear Demand Function (cont.)</vt:lpstr>
      <vt:lpstr>Example 3: Finding Maximum Revenue With a Linear Demand Function (cont.)</vt:lpstr>
      <vt:lpstr>Example 3: Finding Maximum Revenue With a Linear Demand Function (cont.)</vt:lpstr>
      <vt:lpstr>Example 3: Finding Maximum Revenue With a Linear Demand Function (cont.)</vt:lpstr>
      <vt:lpstr>Example 3: Finding Maximum Revenue With a Linear Demand Function (cont.)</vt:lpstr>
      <vt:lpstr>Example 3: Finding Maximum Revenue With a Linear Demand Function (cont.)</vt:lpstr>
      <vt:lpstr>Example 4: Finding Maximum Profit With a Linear Demand Function</vt:lpstr>
      <vt:lpstr>Example 4: Finding Maximum Profit With a Linear Demand Function (cont.)</vt:lpstr>
      <vt:lpstr>Example 4: Finding Maximum Profit With a Linear Demand Function (cont.)</vt:lpstr>
      <vt:lpstr>Example 4: Finding Maximum Profit With a Linear Demand Function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Essential Calculus</dc:title>
  <dc:creator>Hawkes Learning Systems</dc:creator>
  <cp:lastModifiedBy>Claudia Vance</cp:lastModifiedBy>
  <cp:revision>38</cp:revision>
  <dcterms:created xsi:type="dcterms:W3CDTF">2013-04-26T14:43:13Z</dcterms:created>
  <dcterms:modified xsi:type="dcterms:W3CDTF">2021-05-11T19:21:17Z</dcterms:modified>
</cp:coreProperties>
</file>