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81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63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FE87-F1AC-4AE9-826D-074DDB6ECE2B}" type="datetimeFigureOut">
              <a:rPr lang="en-US" smtClean="0"/>
              <a:pPr/>
              <a:t>5/13/2021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12770-B1AF-4FBB-A283-1478B7E2D0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1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45683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2D7D9F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7" Type="http://schemas.openxmlformats.org/officeDocument/2006/relationships/image" Target="../media/image32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8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33.wmf"/><Relationship Id="rId21" Type="http://schemas.openxmlformats.org/officeDocument/2006/relationships/image" Target="../media/image42.wmf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5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41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3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47.wmf"/><Relationship Id="rId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45.bin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52.wmf"/><Relationship Id="rId7" Type="http://schemas.openxmlformats.org/officeDocument/2006/relationships/image" Target="../media/image5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5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image" Target="../media/image58.wmf"/><Relationship Id="rId7" Type="http://schemas.openxmlformats.org/officeDocument/2006/relationships/oleObject" Target="../embeddings/oleObject53.bin"/><Relationship Id="rId2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10" Type="http://schemas.openxmlformats.org/officeDocument/2006/relationships/image" Target="../media/image62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8.wmf"/><Relationship Id="rId3" Type="http://schemas.openxmlformats.org/officeDocument/2006/relationships/image" Target="../media/image63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60.bin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9.bin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6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75.wmf"/><Relationship Id="rId3" Type="http://schemas.openxmlformats.org/officeDocument/2006/relationships/image" Target="../media/image70.wmf"/><Relationship Id="rId7" Type="http://schemas.openxmlformats.org/officeDocument/2006/relationships/image" Target="../media/image72.wmf"/><Relationship Id="rId12" Type="http://schemas.openxmlformats.org/officeDocument/2006/relationships/oleObject" Target="../embeddings/oleObject67.bin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11" Type="http://schemas.openxmlformats.org/officeDocument/2006/relationships/image" Target="../media/image74.wmf"/><Relationship Id="rId5" Type="http://schemas.openxmlformats.org/officeDocument/2006/relationships/image" Target="../media/image71.wmf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3.bin"/><Relationship Id="rId9" Type="http://schemas.openxmlformats.org/officeDocument/2006/relationships/image" Target="../media/image7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77.wmf"/><Relationship Id="rId4" Type="http://schemas.openxmlformats.org/officeDocument/2006/relationships/oleObject" Target="../embeddings/oleObject69.bin"/><Relationship Id="rId9" Type="http://schemas.openxmlformats.org/officeDocument/2006/relationships/image" Target="../media/image79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5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80.bin"/><Relationship Id="rId3" Type="http://schemas.openxmlformats.org/officeDocument/2006/relationships/image" Target="../media/image80.wmf"/><Relationship Id="rId21" Type="http://schemas.openxmlformats.org/officeDocument/2006/relationships/image" Target="../media/image89.wmf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77.bin"/><Relationship Id="rId17" Type="http://schemas.openxmlformats.org/officeDocument/2006/relationships/image" Target="../media/image87.wmf"/><Relationship Id="rId2" Type="http://schemas.openxmlformats.org/officeDocument/2006/relationships/oleObject" Target="../embeddings/oleObject72.bin"/><Relationship Id="rId16" Type="http://schemas.openxmlformats.org/officeDocument/2006/relationships/oleObject" Target="../embeddings/oleObject79.bin"/><Relationship Id="rId20" Type="http://schemas.openxmlformats.org/officeDocument/2006/relationships/oleObject" Target="../embeddings/oleObject8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4.bin"/><Relationship Id="rId11" Type="http://schemas.openxmlformats.org/officeDocument/2006/relationships/image" Target="../media/image84.wmf"/><Relationship Id="rId5" Type="http://schemas.openxmlformats.org/officeDocument/2006/relationships/image" Target="../media/image81.wmf"/><Relationship Id="rId15" Type="http://schemas.openxmlformats.org/officeDocument/2006/relationships/image" Target="../media/image86.wmf"/><Relationship Id="rId23" Type="http://schemas.openxmlformats.org/officeDocument/2006/relationships/image" Target="../media/image90.wmf"/><Relationship Id="rId10" Type="http://schemas.openxmlformats.org/officeDocument/2006/relationships/oleObject" Target="../embeddings/oleObject76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73.bin"/><Relationship Id="rId9" Type="http://schemas.openxmlformats.org/officeDocument/2006/relationships/image" Target="../media/image83.wmf"/><Relationship Id="rId14" Type="http://schemas.openxmlformats.org/officeDocument/2006/relationships/oleObject" Target="../embeddings/oleObject78.bin"/><Relationship Id="rId22" Type="http://schemas.openxmlformats.org/officeDocument/2006/relationships/oleObject" Target="../embeddings/oleObject8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7.wmf"/><Relationship Id="rId3" Type="http://schemas.openxmlformats.org/officeDocument/2006/relationships/image" Target="../media/image9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88.bin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8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0.bin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101.wmf"/><Relationship Id="rId7" Type="http://schemas.openxmlformats.org/officeDocument/2006/relationships/image" Target="../media/image103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3.bin"/><Relationship Id="rId11" Type="http://schemas.openxmlformats.org/officeDocument/2006/relationships/image" Target="../media/image105.wmf"/><Relationship Id="rId5" Type="http://schemas.openxmlformats.org/officeDocument/2006/relationships/image" Target="../media/image102.wmf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0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3" Type="http://schemas.openxmlformats.org/officeDocument/2006/relationships/image" Target="../media/image106.wmf"/><Relationship Id="rId7" Type="http://schemas.openxmlformats.org/officeDocument/2006/relationships/image" Target="../media/image108.wmf"/><Relationship Id="rId2" Type="http://schemas.openxmlformats.org/officeDocument/2006/relationships/oleObject" Target="../embeddings/oleObject9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8.bin"/><Relationship Id="rId5" Type="http://schemas.openxmlformats.org/officeDocument/2006/relationships/image" Target="../media/image107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10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3.bin"/><Relationship Id="rId3" Type="http://schemas.openxmlformats.org/officeDocument/2006/relationships/image" Target="../media/image110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2.bin"/><Relationship Id="rId5" Type="http://schemas.openxmlformats.org/officeDocument/2006/relationships/image" Target="../media/image111.wmf"/><Relationship Id="rId4" Type="http://schemas.openxmlformats.org/officeDocument/2006/relationships/oleObject" Target="../embeddings/oleObject101.bin"/><Relationship Id="rId9" Type="http://schemas.openxmlformats.org/officeDocument/2006/relationships/image" Target="../media/image11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image" Target="../media/image114.wmf"/><Relationship Id="rId7" Type="http://schemas.openxmlformats.org/officeDocument/2006/relationships/image" Target="../media/image116.wmf"/><Relationship Id="rId2" Type="http://schemas.openxmlformats.org/officeDocument/2006/relationships/oleObject" Target="../embeddings/oleObject10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6.bin"/><Relationship Id="rId11" Type="http://schemas.openxmlformats.org/officeDocument/2006/relationships/image" Target="../media/image118.wmf"/><Relationship Id="rId5" Type="http://schemas.openxmlformats.org/officeDocument/2006/relationships/image" Target="../media/image115.wmf"/><Relationship Id="rId10" Type="http://schemas.openxmlformats.org/officeDocument/2006/relationships/oleObject" Target="../embeddings/oleObject108.bin"/><Relationship Id="rId4" Type="http://schemas.openxmlformats.org/officeDocument/2006/relationships/oleObject" Target="../embeddings/oleObject105.bin"/><Relationship Id="rId9" Type="http://schemas.openxmlformats.org/officeDocument/2006/relationships/image" Target="../media/image11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image" Target="../media/image2.png"/><Relationship Id="rId16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6.wmf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5.wmf"/><Relationship Id="rId5" Type="http://schemas.openxmlformats.org/officeDocument/2006/relationships/image" Target="../media/image12.wmf"/><Relationship Id="rId15" Type="http://schemas.openxmlformats.org/officeDocument/2006/relationships/image" Target="../media/image1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3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12" Type="http://schemas.openxmlformats.org/officeDocument/2006/relationships/oleObject" Target="../embeddings/oleObject24.bin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8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4.5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Other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Differentiating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we have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Setting </a:t>
            </a:r>
            <a:r>
              <a:rPr lang="en-US" i="1" dirty="0"/>
              <a:t>C′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0 and solving for</a:t>
            </a:r>
            <a:r>
              <a:rPr lang="en-US" i="1" dirty="0"/>
              <a:t> x </a:t>
            </a:r>
            <a:r>
              <a:rPr lang="en-US" dirty="0"/>
              <a:t>gives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205826" name="Object 2"/>
          <p:cNvGraphicFramePr>
            <a:graphicFrameLocks noChangeAspect="1"/>
          </p:cNvGraphicFramePr>
          <p:nvPr/>
        </p:nvGraphicFramePr>
        <p:xfrm>
          <a:off x="3238500" y="2032000"/>
          <a:ext cx="2933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33700" imgH="482600" progId="Equation.DSMT4">
                  <p:embed/>
                </p:oleObj>
              </mc:Choice>
              <mc:Fallback>
                <p:oleObj name="Equation" r:id="rId2" imgW="2933700" imgH="482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2032000"/>
                        <a:ext cx="29337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3166533" y="3505200"/>
          <a:ext cx="1981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81080" imgH="838080" progId="Equation.DSMT4">
                  <p:embed/>
                </p:oleObj>
              </mc:Choice>
              <mc:Fallback>
                <p:oleObj name="Equation" r:id="rId4" imgW="1981080" imgH="8380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533" y="3505200"/>
                        <a:ext cx="1981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206522" y="4445001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85720" imgH="838080" progId="Equation.DSMT4">
                  <p:embed/>
                </p:oleObj>
              </mc:Choice>
              <mc:Fallback>
                <p:oleObj name="Equation" r:id="rId6" imgW="148572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522" y="4445001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So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Therefore, the dimensions of the box are </a:t>
            </a:r>
            <a:r>
              <a:rPr lang="en-US" dirty="0">
                <a:solidFill>
                  <a:srgbClr val="FF0000"/>
                </a:solidFill>
              </a:rPr>
              <a:t>5 cm by 5 cm by 10 cm</a:t>
            </a:r>
            <a:r>
              <a:rPr lang="en-US" dirty="0"/>
              <a:t>, and the minimum cost is 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3880556" y="1219200"/>
          <a:ext cx="157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380880" progId="Equation.DSMT4">
                  <p:embed/>
                </p:oleObj>
              </mc:Choice>
              <mc:Fallback>
                <p:oleObj name="Equation" r:id="rId2" imgW="157464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0556" y="1219200"/>
                        <a:ext cx="15748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4073878" y="1803399"/>
          <a:ext cx="1206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360" imgH="380880" progId="Equation.DSMT4">
                  <p:embed/>
                </p:oleObj>
              </mc:Choice>
              <mc:Fallback>
                <p:oleObj name="Equation" r:id="rId4" imgW="12063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878" y="1803399"/>
                        <a:ext cx="12065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4206522" y="24158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91960" progId="Equation.DSMT4">
                  <p:embed/>
                </p:oleObj>
              </mc:Choice>
              <mc:Fallback>
                <p:oleObj name="Equation" r:id="rId6" imgW="13334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522" y="2415822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3330222" y="3375378"/>
          <a:ext cx="2159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640" imgH="304560" progId="Equation.DSMT4">
                  <p:embed/>
                </p:oleObj>
              </mc:Choice>
              <mc:Fallback>
                <p:oleObj name="Equation" r:id="rId8" imgW="21564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0222" y="3375378"/>
                        <a:ext cx="2159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547533" y="3032478"/>
          <a:ext cx="88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838080" progId="Equation.DSMT4">
                  <p:embed/>
                </p:oleObj>
              </mc:Choice>
              <mc:Fallback>
                <p:oleObj name="Equation" r:id="rId10" imgW="888840" imgH="8380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533" y="3032478"/>
                        <a:ext cx="889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460522" y="3309055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31560" imgH="291960" progId="Equation.DSMT4">
                  <p:embed/>
                </p:oleObj>
              </mc:Choice>
              <mc:Fallback>
                <p:oleObj name="Equation" r:id="rId12" imgW="1231560" imgH="2919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522" y="3309055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1645356" y="5058833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72840" imgH="469800" progId="Equation.DSMT4">
                  <p:embed/>
                </p:oleObj>
              </mc:Choice>
              <mc:Fallback>
                <p:oleObj name="Equation" r:id="rId14" imgW="672840" imgH="469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5356" y="5058833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2359377" y="4868334"/>
          <a:ext cx="2120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0760" imgH="838080" progId="Equation.DSMT4">
                  <p:embed/>
                </p:oleObj>
              </mc:Choice>
              <mc:Fallback>
                <p:oleObj name="Equation" r:id="rId16" imgW="2120760" imgH="83808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9377" y="4868334"/>
                        <a:ext cx="2120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538133" y="5151967"/>
          <a:ext cx="166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63560" imgH="291960" progId="Equation.DSMT4">
                  <p:embed/>
                </p:oleObj>
              </mc:Choice>
              <mc:Fallback>
                <p:oleObj name="Equation" r:id="rId18" imgW="166356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133" y="5151967"/>
                        <a:ext cx="166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6234289" y="5118100"/>
          <a:ext cx="1092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1880" imgH="368280" progId="Equation.DSMT4">
                  <p:embed/>
                </p:oleObj>
              </mc:Choice>
              <mc:Fallback>
                <p:oleObj name="Equation" r:id="rId20" imgW="1091880" imgH="36828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4289" y="5118100"/>
                        <a:ext cx="1092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farmer wants to enclose a rectangular area next to his barn. If he has </a:t>
            </a:r>
            <a:r>
              <a:rPr lang="en-US" dirty="0">
                <a:solidFill>
                  <a:srgbClr val="0000FF"/>
                </a:solidFill>
              </a:rPr>
              <a:t>200 feet </a:t>
            </a:r>
            <a:r>
              <a:rPr lang="en-US" dirty="0"/>
              <a:t>of fencing to use, what dimensions of the rectangle will maximize the area? What is the maximum area? (Note that the fence is only three sides of the rectangle, </a:t>
            </a:r>
          </a:p>
          <a:p>
            <a:pPr>
              <a:spcBef>
                <a:spcPts val="0"/>
              </a:spcBef>
            </a:pPr>
            <a:r>
              <a:rPr lang="en-US" dirty="0"/>
              <a:t>since the barn serves as the fourth </a:t>
            </a:r>
          </a:p>
          <a:p>
            <a:pPr>
              <a:spcBef>
                <a:spcPts val="0"/>
              </a:spcBef>
            </a:pPr>
            <a:r>
              <a:rPr lang="en-US" dirty="0"/>
              <a:t>side of the enclosure.) </a:t>
            </a:r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096984"/>
            <a:ext cx="2743200" cy="269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Solution: </a:t>
            </a:r>
          </a:p>
          <a:p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= length of one of the two equal sides of the rectangle. </a:t>
            </a:r>
          </a:p>
          <a:p>
            <a:r>
              <a:rPr lang="en-US" dirty="0"/>
              <a:t>Then, since there is only 200 feet of fencing available, the length of the third side is 200 − 2</a:t>
            </a:r>
            <a:r>
              <a:rPr lang="en-US" i="1" dirty="0"/>
              <a:t>x.</a:t>
            </a:r>
          </a:p>
          <a:p>
            <a:r>
              <a:rPr lang="en-US" dirty="0"/>
              <a:t>The area of the rectangle is to be maximized; so we need a function representing the area:</a:t>
            </a:r>
            <a:r>
              <a:rPr lang="en-US" i="1" dirty="0"/>
              <a:t> </a:t>
            </a:r>
            <a:endParaRPr lang="en-US" dirty="0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3211689" y="4734278"/>
          <a:ext cx="698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469800" progId="Equation.DSMT4">
                  <p:embed/>
                </p:oleObj>
              </mc:Choice>
              <mc:Fallback>
                <p:oleObj name="Equation" r:id="rId2" imgW="6984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689" y="4734278"/>
                        <a:ext cx="698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3969456" y="4737101"/>
          <a:ext cx="194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42920" imgH="469800" progId="Equation.DSMT4">
                  <p:embed/>
                </p:oleObj>
              </mc:Choice>
              <mc:Fallback>
                <p:oleObj name="Equation" r:id="rId4" imgW="1942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9456" y="4737101"/>
                        <a:ext cx="194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3963811" y="5334000"/>
          <a:ext cx="1892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160" imgH="380880" progId="Equation.DSMT4">
                  <p:embed/>
                </p:oleObj>
              </mc:Choice>
              <mc:Fallback>
                <p:oleObj name="Equation" r:id="rId6" imgW="189216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811" y="5334000"/>
                        <a:ext cx="1892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r>
              <a:rPr lang="en-US" dirty="0"/>
              <a:t>Setting </a:t>
            </a:r>
            <a:r>
              <a:rPr lang="en-US" i="1" dirty="0"/>
              <a:t>A′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= 0 and solving for</a:t>
            </a:r>
            <a:r>
              <a:rPr lang="en-US" i="1" dirty="0"/>
              <a:t> x</a:t>
            </a:r>
            <a:r>
              <a:rPr lang="en-US" dirty="0"/>
              <a:t>, we have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3364089" y="1817511"/>
          <a:ext cx="800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99920" imgH="469800" progId="Equation.DSMT4">
                  <p:embed/>
                </p:oleObj>
              </mc:Choice>
              <mc:Fallback>
                <p:oleObj name="Equation" r:id="rId2" imgW="79992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4089" y="1817511"/>
                        <a:ext cx="800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4196645" y="1893711"/>
          <a:ext cx="1574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91960" progId="Equation.DSMT4">
                  <p:embed/>
                </p:oleObj>
              </mc:Choice>
              <mc:Fallback>
                <p:oleObj name="Equation" r:id="rId4" imgW="157464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6645" y="1893711"/>
                        <a:ext cx="1574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527778" y="3279423"/>
          <a:ext cx="175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480" imgH="291960" progId="Equation.DSMT4">
                  <p:embed/>
                </p:oleObj>
              </mc:Choice>
              <mc:Fallback>
                <p:oleObj name="Equation" r:id="rId6" imgW="17524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778" y="3279423"/>
                        <a:ext cx="1752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4368800" y="3811411"/>
          <a:ext cx="1270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291960" progId="Equation.DSMT4">
                  <p:embed/>
                </p:oleObj>
              </mc:Choice>
              <mc:Fallback>
                <p:oleObj name="Equation" r:id="rId8" imgW="126972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811411"/>
                        <a:ext cx="1270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4540956" y="4347634"/>
          <a:ext cx="914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14400" imgH="291960" progId="Equation.DSMT4">
                  <p:embed/>
                </p:oleObj>
              </mc:Choice>
              <mc:Fallback>
                <p:oleObj name="Equation" r:id="rId10" imgW="914400" imgH="2919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956" y="4347634"/>
                        <a:ext cx="914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Example 3: Fencing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apply the Second Derivative Test:</a:t>
            </a:r>
          </a:p>
          <a:p>
            <a:r>
              <a:rPr lang="en-US" i="1" dirty="0"/>
              <a:t>                                           </a:t>
            </a:r>
            <a:r>
              <a:rPr lang="en-US" dirty="0"/>
              <a:t>and</a:t>
            </a:r>
            <a:r>
              <a:rPr lang="en-US" i="1" dirty="0"/>
              <a:t> A </a:t>
            </a:r>
            <a:r>
              <a:rPr lang="en-US" dirty="0"/>
              <a:t>is concave down at</a:t>
            </a:r>
            <a:r>
              <a:rPr lang="en-US" i="1" dirty="0"/>
              <a:t>          x </a:t>
            </a:r>
            <a:r>
              <a:rPr lang="en-US" dirty="0"/>
              <a:t>= 50. Thus the critical value gives a maximum.</a:t>
            </a:r>
          </a:p>
          <a:p>
            <a:r>
              <a:rPr lang="en-US" dirty="0"/>
              <a:t>The rectangle should be </a:t>
            </a:r>
            <a:r>
              <a:rPr lang="en-US" dirty="0">
                <a:solidFill>
                  <a:srgbClr val="FF0000"/>
                </a:solidFill>
              </a:rPr>
              <a:t>50 ft. by 100 ft.</a:t>
            </a:r>
            <a:r>
              <a:rPr lang="en-US" dirty="0"/>
              <a:t>, and the maximum area is</a:t>
            </a:r>
          </a:p>
        </p:txBody>
      </p:sp>
      <p:graphicFrame>
        <p:nvGraphicFramePr>
          <p:cNvPr id="2099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360188"/>
              </p:ext>
            </p:extLst>
          </p:nvPr>
        </p:nvGraphicFramePr>
        <p:xfrm>
          <a:off x="533400" y="1885245"/>
          <a:ext cx="3378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77880" imgH="419040" progId="Equation.DSMT4">
                  <p:embed/>
                </p:oleObj>
              </mc:Choice>
              <mc:Fallback>
                <p:oleObj name="Equation" r:id="rId2" imgW="3377880" imgH="4190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85245"/>
                        <a:ext cx="3378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1382889" y="3831167"/>
          <a:ext cx="876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469800" progId="Equation.DSMT4">
                  <p:embed/>
                </p:oleObj>
              </mc:Choice>
              <mc:Fallback>
                <p:oleObj name="Equation" r:id="rId4" imgW="8762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3831167"/>
                        <a:ext cx="876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2278945" y="3831167"/>
          <a:ext cx="2425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25680" imgH="469800" progId="Equation.DSMT4">
                  <p:embed/>
                </p:oleObj>
              </mc:Choice>
              <mc:Fallback>
                <p:oleObj name="Equation" r:id="rId6" imgW="24256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945" y="3831167"/>
                        <a:ext cx="2425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744155" y="3831167"/>
          <a:ext cx="1447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47560" imgH="469800" progId="Equation.DSMT4">
                  <p:embed/>
                </p:oleObj>
              </mc:Choice>
              <mc:Fallback>
                <p:oleObj name="Equation" r:id="rId8" imgW="1447560" imgH="469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4155" y="3831167"/>
                        <a:ext cx="1447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6225822" y="3822700"/>
          <a:ext cx="15240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880" imgH="469800" progId="Equation.DSMT4">
                  <p:embed/>
                </p:oleObj>
              </mc:Choice>
              <mc:Fallback>
                <p:oleObj name="Equation" r:id="rId10" imgW="15238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5822" y="3822700"/>
                        <a:ext cx="15240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pAutoFit/>
          </a:bodyPr>
          <a:lstStyle/>
          <a:p>
            <a:r>
              <a:rPr lang="en-US" dirty="0"/>
              <a:t>An oil company wants to lay a pipeline from its offshore drilling rig to a storage tank on shore, as illustrated in the figure on the next slide. The rig (point </a:t>
            </a:r>
            <a:r>
              <a:rPr lang="en-US" i="1" dirty="0"/>
              <a:t>R</a:t>
            </a:r>
            <a:r>
              <a:rPr lang="en-US" dirty="0"/>
              <a:t>) is three miles offshore (point </a:t>
            </a:r>
            <a:r>
              <a:rPr lang="en-US" i="1" dirty="0"/>
              <a:t>A</a:t>
            </a:r>
            <a:r>
              <a:rPr lang="en-US" dirty="0"/>
              <a:t>), and the storage tank (point </a:t>
            </a:r>
            <a:r>
              <a:rPr lang="en-US" i="1" dirty="0"/>
              <a:t>B</a:t>
            </a:r>
            <a:r>
              <a:rPr lang="en-US" dirty="0"/>
              <a:t>) is 8 miles down the shoreline. The costs of laying pipe underwater are </a:t>
            </a:r>
            <a:r>
              <a:rPr lang="en-US" dirty="0">
                <a:solidFill>
                  <a:srgbClr val="0000FF"/>
                </a:solidFill>
              </a:rPr>
              <a:t>$800 </a:t>
            </a:r>
            <a:r>
              <a:rPr lang="en-US" dirty="0"/>
              <a:t>per mile and along the shoreline are </a:t>
            </a:r>
            <a:r>
              <a:rPr lang="en-US" dirty="0">
                <a:solidFill>
                  <a:srgbClr val="0000FF"/>
                </a:solidFill>
              </a:rPr>
              <a:t>$400 </a:t>
            </a:r>
            <a:r>
              <a:rPr lang="en-US" dirty="0"/>
              <a:t>per mile. Point </a:t>
            </a:r>
            <a:r>
              <a:rPr lang="en-US" i="1" dirty="0"/>
              <a:t>P</a:t>
            </a:r>
            <a:r>
              <a:rPr lang="en-US" dirty="0"/>
              <a:t> is the point on shore where the underwater pipe connects with the shoreline pipe. Where should point </a:t>
            </a:r>
            <a:r>
              <a:rPr lang="en-US" i="1" dirty="0"/>
              <a:t>P</a:t>
            </a:r>
            <a:r>
              <a:rPr lang="en-US" dirty="0"/>
              <a:t> be located so as to minimize the cost of laying pipe?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669" y="1295400"/>
            <a:ext cx="6804662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0"/>
              </a:spcBef>
            </a:pPr>
            <a:r>
              <a:rPr lang="en-US" dirty="0"/>
              <a:t>Let </a:t>
            </a:r>
            <a:r>
              <a:rPr lang="en-US" i="1" dirty="0"/>
              <a:t>x</a:t>
            </a:r>
            <a:r>
              <a:rPr lang="en-US" dirty="0"/>
              <a:t> be the distance from </a:t>
            </a:r>
            <a:r>
              <a:rPr lang="en-US" i="1" dirty="0"/>
              <a:t>A</a:t>
            </a:r>
            <a:r>
              <a:rPr lang="en-US" dirty="0"/>
              <a:t> to </a:t>
            </a:r>
            <a:r>
              <a:rPr lang="en-US" i="1" dirty="0"/>
              <a:t>P</a:t>
            </a:r>
            <a:r>
              <a:rPr lang="en-US" dirty="0"/>
              <a:t>.</a:t>
            </a:r>
          </a:p>
          <a:p>
            <a:pPr>
              <a:spcBef>
                <a:spcPts val="0"/>
              </a:spcBef>
            </a:pPr>
            <a:r>
              <a:rPr lang="en-US" dirty="0"/>
              <a:t>Since</a:t>
            </a:r>
            <a:endParaRPr lang="en-US" i="1" dirty="0"/>
          </a:p>
          <a:p>
            <a:pPr>
              <a:spcBef>
                <a:spcPts val="0"/>
              </a:spcBef>
            </a:pPr>
            <a:r>
              <a:rPr lang="en-US" dirty="0"/>
              <a:t>By the Pythagorean Theorem,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The total cost of laying pipe is</a:t>
            </a:r>
          </a:p>
        </p:txBody>
      </p:sp>
      <p:graphicFrame>
        <p:nvGraphicFramePr>
          <p:cNvPr id="2109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028074"/>
              </p:ext>
            </p:extLst>
          </p:nvPr>
        </p:nvGraphicFramePr>
        <p:xfrm>
          <a:off x="1435100" y="2144889"/>
          <a:ext cx="2603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160" imgH="495000" progId="Equation.DSMT4">
                  <p:embed/>
                </p:oleObj>
              </mc:Choice>
              <mc:Fallback>
                <p:oleObj name="Equation" r:id="rId2" imgW="2603160" imgH="4950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144889"/>
                        <a:ext cx="2603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821843"/>
              </p:ext>
            </p:extLst>
          </p:nvPr>
        </p:nvGraphicFramePr>
        <p:xfrm>
          <a:off x="1835150" y="3136900"/>
          <a:ext cx="1892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160" imgH="495000" progId="Equation.DSMT4">
                  <p:embed/>
                </p:oleObj>
              </mc:Choice>
              <mc:Fallback>
                <p:oleObj name="Equation" r:id="rId4" imgW="1892160" imgH="4950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136900"/>
                        <a:ext cx="18923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2362200"/>
            <a:ext cx="3627371" cy="2438400"/>
          </a:xfrm>
          <a:prstGeom prst="rect">
            <a:avLst/>
          </a:prstGeom>
        </p:spPr>
      </p:pic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730956" y="4481688"/>
          <a:ext cx="4406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06760" imgH="571320" progId="Equation.DSMT4">
                  <p:embed/>
                </p:oleObj>
              </mc:Choice>
              <mc:Fallback>
                <p:oleObj name="Equation" r:id="rId7" imgW="440676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956" y="4481688"/>
                        <a:ext cx="44069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/>
        </p:nvGraphicFramePr>
        <p:xfrm>
          <a:off x="1481667" y="5005211"/>
          <a:ext cx="4191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760" imgH="774360" progId="Equation.DSMT4">
                  <p:embed/>
                </p:oleObj>
              </mc:Choice>
              <mc:Fallback>
                <p:oleObj name="Equation" r:id="rId9" imgW="4190760" imgH="7743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667" y="5005211"/>
                        <a:ext cx="4191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Differentiating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 gives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2500" dirty="0"/>
          </a:p>
          <a:p>
            <a:pPr>
              <a:spcBef>
                <a:spcPts val="0"/>
              </a:spcBef>
            </a:pPr>
            <a:r>
              <a:rPr lang="en-US" dirty="0"/>
              <a:t>Setting              and solving for </a:t>
            </a:r>
            <a:r>
              <a:rPr lang="en-US" i="1" dirty="0"/>
              <a:t>x</a:t>
            </a:r>
            <a:r>
              <a:rPr lang="en-US" dirty="0"/>
              <a:t>, we have</a:t>
            </a:r>
          </a:p>
        </p:txBody>
      </p:sp>
      <p:graphicFrame>
        <p:nvGraphicFramePr>
          <p:cNvPr id="2119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278526"/>
              </p:ext>
            </p:extLst>
          </p:nvPr>
        </p:nvGraphicFramePr>
        <p:xfrm>
          <a:off x="1646745" y="3654777"/>
          <a:ext cx="990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90600" imgH="838200" progId="Equation.DSMT4">
                  <p:embed/>
                </p:oleObj>
              </mc:Choice>
              <mc:Fallback>
                <p:oleObj name="Equation" r:id="rId2" imgW="990600" imgH="8382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745" y="3654777"/>
                        <a:ext cx="990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230489" y="1837266"/>
          <a:ext cx="482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838080" progId="Equation.DSMT4">
                  <p:embed/>
                </p:oleObj>
              </mc:Choice>
              <mc:Fallback>
                <p:oleObj name="Equation" r:id="rId4" imgW="482400" imgH="8380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489" y="1837266"/>
                        <a:ext cx="482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752600" y="1783644"/>
          <a:ext cx="403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38480" imgH="888840" progId="Equation.DSMT4">
                  <p:embed/>
                </p:oleObj>
              </mc:Choice>
              <mc:Fallback>
                <p:oleObj name="Equation" r:id="rId6" imgW="4038480" imgH="88884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83644"/>
                        <a:ext cx="403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752600" y="2682523"/>
          <a:ext cx="2362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361960" imgH="939600" progId="Equation.DSMT4">
                  <p:embed/>
                </p:oleObj>
              </mc:Choice>
              <mc:Fallback>
                <p:oleObj name="Equation" r:id="rId8" imgW="2361960" imgH="939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682523"/>
                        <a:ext cx="23622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4363155" y="2652888"/>
          <a:ext cx="3733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733560" imgH="787320" progId="Equation.DSMT4">
                  <p:embed/>
                </p:oleObj>
              </mc:Choice>
              <mc:Fallback>
                <p:oleObj name="Equation" r:id="rId10" imgW="3733560" imgH="78732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3155" y="2652888"/>
                        <a:ext cx="37338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667000" y="4295422"/>
          <a:ext cx="2527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27200" imgH="939600" progId="Equation.DSMT4">
                  <p:embed/>
                </p:oleObj>
              </mc:Choice>
              <mc:Fallback>
                <p:oleObj name="Equation" r:id="rId12" imgW="2527200" imgH="9396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95422"/>
                        <a:ext cx="25273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4114800" y="5026377"/>
          <a:ext cx="20447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44440" imgH="939600" progId="Equation.DSMT4">
                  <p:embed/>
                </p:oleObj>
              </mc:Choice>
              <mc:Fallback>
                <p:oleObj name="Equation" r:id="rId14" imgW="2044440" imgH="939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026377"/>
                        <a:ext cx="20447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buFont typeface="Courier New" pitchFamily="49" charset="0"/>
              <a:buChar char="o"/>
            </a:pPr>
            <a:r>
              <a:rPr lang="en-US" dirty="0"/>
              <a:t>Use the concepts of maximum and minimum in applications related to geometry and science including the Pythagorean Theorem, volume, area, distance, and velocity.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dirty="0"/>
              <a:t>Note that                 is not a reasonable solution because distance cannot be negative. We have assumed </a:t>
            </a:r>
            <a:r>
              <a:rPr lang="en-US" i="1" dirty="0"/>
              <a:t>x</a:t>
            </a:r>
            <a:r>
              <a:rPr lang="en-US" dirty="0"/>
              <a:t> to be in the interval [0, 8]. </a:t>
            </a:r>
          </a:p>
        </p:txBody>
      </p:sp>
      <p:graphicFrame>
        <p:nvGraphicFramePr>
          <p:cNvPr id="212997" name="Object 5"/>
          <p:cNvGraphicFramePr>
            <a:graphicFrameLocks noChangeAspect="1"/>
          </p:cNvGraphicFramePr>
          <p:nvPr/>
        </p:nvGraphicFramePr>
        <p:xfrm>
          <a:off x="1981200" y="4316589"/>
          <a:ext cx="12065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5977" imgH="444307" progId="Equation.DSMT4">
                  <p:embed/>
                </p:oleObj>
              </mc:Choice>
              <mc:Fallback>
                <p:oleObj name="Equation" r:id="rId2" imgW="1205977" imgH="444307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16589"/>
                        <a:ext cx="12065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759200" y="1329267"/>
          <a:ext cx="1803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03240" imgH="495000" progId="Equation.DSMT4">
                  <p:embed/>
                </p:oleObj>
              </mc:Choice>
              <mc:Fallback>
                <p:oleObj name="Equation" r:id="rId4" imgW="1803240" imgH="495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1329267"/>
                        <a:ext cx="1803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603978" y="1992489"/>
          <a:ext cx="168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88760" imgH="380880" progId="Equation.DSMT4">
                  <p:embed/>
                </p:oleObj>
              </mc:Choice>
              <mc:Fallback>
                <p:oleObj name="Equation" r:id="rId6" imgW="1688760" imgH="3808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978" y="1992489"/>
                        <a:ext cx="1689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3626556" y="2590800"/>
          <a:ext cx="1041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1120" imgH="380880" progId="Equation.DSMT4">
                  <p:embed/>
                </p:oleObj>
              </mc:Choice>
              <mc:Fallback>
                <p:oleObj name="Equation" r:id="rId8" imgW="104112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556" y="2590800"/>
                        <a:ext cx="10414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1" name="Object 9"/>
          <p:cNvGraphicFramePr>
            <a:graphicFrameLocks noChangeAspect="1"/>
          </p:cNvGraphicFramePr>
          <p:nvPr/>
        </p:nvGraphicFramePr>
        <p:xfrm>
          <a:off x="3795889" y="3177822"/>
          <a:ext cx="863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380880" progId="Equation.DSMT4">
                  <p:embed/>
                </p:oleObj>
              </mc:Choice>
              <mc:Fallback>
                <p:oleObj name="Equation" r:id="rId10" imgW="863280" imgH="38088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889" y="3177822"/>
                        <a:ext cx="863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Object 10"/>
          <p:cNvGraphicFramePr>
            <a:graphicFrameLocks noChangeAspect="1"/>
          </p:cNvGraphicFramePr>
          <p:nvPr/>
        </p:nvGraphicFramePr>
        <p:xfrm>
          <a:off x="3930650" y="3746500"/>
          <a:ext cx="128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82680" imgH="444240" progId="Equation.DSMT4">
                  <p:embed/>
                </p:oleObj>
              </mc:Choice>
              <mc:Fallback>
                <p:oleObj name="Equation" r:id="rId12" imgW="1282680" imgH="44424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3746500"/>
                        <a:ext cx="1282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Now,</a:t>
            </a:r>
          </a:p>
          <a:p>
            <a:endParaRPr lang="en-US" dirty="0"/>
          </a:p>
          <a:p>
            <a:r>
              <a:rPr lang="en-US" dirty="0"/>
              <a:t>So the minimum cost is incurred if point </a:t>
            </a:r>
            <a:r>
              <a:rPr lang="en-US" i="1" dirty="0"/>
              <a:t>P</a:t>
            </a:r>
            <a:r>
              <a:rPr lang="en-US" dirty="0"/>
              <a:t> is located </a:t>
            </a:r>
          </a:p>
          <a:p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miles</a:t>
            </a:r>
            <a:r>
              <a:rPr lang="en-US" dirty="0"/>
              <a:t> (approximately 1.732 miles) along the </a:t>
            </a:r>
          </a:p>
          <a:p>
            <a:r>
              <a:rPr lang="en-US" dirty="0"/>
              <a:t>shoreline from point A (or                            miles from the storage tank at point </a:t>
            </a:r>
            <a:r>
              <a:rPr lang="en-US" i="1" dirty="0"/>
              <a:t>B</a:t>
            </a:r>
            <a:r>
              <a:rPr lang="en-US" dirty="0"/>
              <a:t>.)</a:t>
            </a:r>
          </a:p>
        </p:txBody>
      </p:sp>
      <p:graphicFrame>
        <p:nvGraphicFramePr>
          <p:cNvPr id="214018" name="Object 2"/>
          <p:cNvGraphicFramePr>
            <a:graphicFrameLocks noChangeAspect="1"/>
          </p:cNvGraphicFramePr>
          <p:nvPr/>
        </p:nvGraphicFramePr>
        <p:xfrm>
          <a:off x="519752" y="2832100"/>
          <a:ext cx="46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696" imgH="444307" progId="Equation.DSMT4">
                  <p:embed/>
                </p:oleObj>
              </mc:Choice>
              <mc:Fallback>
                <p:oleObj name="Equation" r:id="rId2" imgW="469696" imgH="444307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752" y="2832100"/>
                        <a:ext cx="469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40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280880"/>
              </p:ext>
            </p:extLst>
          </p:nvPr>
        </p:nvGraphicFramePr>
        <p:xfrm>
          <a:off x="4394200" y="3354211"/>
          <a:ext cx="20828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800" imgH="444500" progId="Equation.DSMT4">
                  <p:embed/>
                </p:oleObj>
              </mc:Choice>
              <mc:Fallback>
                <p:oleObj name="Equation" r:id="rId4" imgW="2082800" imgH="4445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4200" y="3354211"/>
                        <a:ext cx="20828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8"/>
          <p:cNvGraphicFramePr>
            <a:graphicFrameLocks noChangeAspect="1"/>
          </p:cNvGraphicFramePr>
          <p:nvPr/>
        </p:nvGraphicFramePr>
        <p:xfrm>
          <a:off x="1436511" y="1261533"/>
          <a:ext cx="28194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19160" imgH="660240" progId="Equation.DSMT4">
                  <p:embed/>
                </p:oleObj>
              </mc:Choice>
              <mc:Fallback>
                <p:oleObj name="Equation" r:id="rId6" imgW="2819160" imgH="660240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511" y="1261533"/>
                        <a:ext cx="28194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39"/>
          <p:cNvGraphicFramePr>
            <a:graphicFrameLocks noChangeAspect="1"/>
          </p:cNvGraphicFramePr>
          <p:nvPr/>
        </p:nvGraphicFramePr>
        <p:xfrm>
          <a:off x="4343400" y="1295400"/>
          <a:ext cx="3962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62400" imgH="508000" progId="Equation.DSMT4">
                  <p:embed/>
                </p:oleObj>
              </mc:Choice>
              <mc:Fallback>
                <p:oleObj name="Equation" r:id="rId8" imgW="3962400" imgH="508000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39624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Oil Pipeline (cont.)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check the endpoints </a:t>
            </a:r>
            <a:r>
              <a:rPr lang="en-US" i="1" dirty="0"/>
              <a:t>x </a:t>
            </a:r>
            <a:r>
              <a:rPr lang="en-US" dirty="0"/>
              <a:t>= 0 and </a:t>
            </a:r>
            <a:r>
              <a:rPr lang="en-US" i="1" dirty="0"/>
              <a:t>x </a:t>
            </a:r>
            <a:r>
              <a:rPr lang="en-US" dirty="0"/>
              <a:t>= 8 to be sure that they do not give an absolute minimum: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039056" y="2308578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2840" imgH="469800" progId="Equation.DSMT4">
                  <p:embed/>
                </p:oleObj>
              </mc:Choice>
              <mc:Fallback>
                <p:oleObj name="Equation" r:id="rId2" imgW="67284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9056" y="2308578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2770717" y="2218266"/>
          <a:ext cx="3670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70200" imgH="571320" progId="Equation.DSMT4">
                  <p:embed/>
                </p:oleObj>
              </mc:Choice>
              <mc:Fallback>
                <p:oleObj name="Equation" r:id="rId4" imgW="367020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717" y="2218266"/>
                        <a:ext cx="3670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502400" y="2362200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368280" progId="Equation.DSMT4">
                  <p:embed/>
                </p:oleObj>
              </mc:Choice>
              <mc:Fallback>
                <p:oleObj name="Equation" r:id="rId6" imgW="1193760" imgH="3682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0" y="2362200"/>
                        <a:ext cx="1193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015067" y="2983089"/>
          <a:ext cx="6731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72840" imgH="469800" progId="Equation.DSMT4">
                  <p:embed/>
                </p:oleObj>
              </mc:Choice>
              <mc:Fallback>
                <p:oleObj name="Equation" r:id="rId8" imgW="67284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067" y="2983089"/>
                        <a:ext cx="6731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564444" y="3048000"/>
          <a:ext cx="558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58720" imgH="304560" progId="Equation.DSMT4">
                  <p:embed/>
                </p:oleObj>
              </mc:Choice>
              <mc:Fallback>
                <p:oleObj name="Equation" r:id="rId10" imgW="558720" imgH="30456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444" y="3048000"/>
                        <a:ext cx="558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2765778" y="2895600"/>
          <a:ext cx="3657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57600" imgH="571320" progId="Equation.DSMT4">
                  <p:embed/>
                </p:oleObj>
              </mc:Choice>
              <mc:Fallback>
                <p:oleObj name="Equation" r:id="rId12" imgW="365760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778" y="2895600"/>
                        <a:ext cx="3657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6491111" y="3025422"/>
          <a:ext cx="1270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69720" imgH="368280" progId="Equation.DSMT4">
                  <p:embed/>
                </p:oleObj>
              </mc:Choice>
              <mc:Fallback>
                <p:oleObj name="Equation" r:id="rId14" imgW="1269720" imgH="36828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1111" y="3025422"/>
                        <a:ext cx="1270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571500" y="3817055"/>
          <a:ext cx="17145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14320" imgH="622080" progId="Equation.DSMT4">
                  <p:embed/>
                </p:oleObj>
              </mc:Choice>
              <mc:Fallback>
                <p:oleObj name="Equation" r:id="rId16" imgW="1714320" imgH="622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817055"/>
                        <a:ext cx="17145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2317044" y="3651956"/>
          <a:ext cx="4419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19360" imgH="812520" progId="Equation.DSMT4">
                  <p:embed/>
                </p:oleObj>
              </mc:Choice>
              <mc:Fallback>
                <p:oleObj name="Equation" r:id="rId18" imgW="4419360" imgH="81252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044" y="3651956"/>
                        <a:ext cx="4419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6770511" y="3932767"/>
          <a:ext cx="1193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93760" imgH="368280" progId="Equation.DSMT4">
                  <p:embed/>
                </p:oleObj>
              </mc:Choice>
              <mc:Fallback>
                <p:oleObj name="Equation" r:id="rId20" imgW="1193760" imgH="36828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0511" y="3932767"/>
                        <a:ext cx="1193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4" name="Object 14"/>
          <p:cNvGraphicFramePr>
            <a:graphicFrameLocks noChangeAspect="1"/>
          </p:cNvGraphicFramePr>
          <p:nvPr/>
        </p:nvGraphicFramePr>
        <p:xfrm>
          <a:off x="609600" y="4572000"/>
          <a:ext cx="41148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4114800" imgH="304560" progId="Equation.DSMT4">
                  <p:embed/>
                </p:oleObj>
              </mc:Choice>
              <mc:Fallback>
                <p:oleObj name="Equation" r:id="rId22" imgW="4114800" imgH="3045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0"/>
                        <a:ext cx="41148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Helicopter Lift-Off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5867400" cy="4572000"/>
          </a:xfrm>
        </p:spPr>
        <p:txBody>
          <a:bodyPr/>
          <a:lstStyle/>
          <a:p>
            <a:r>
              <a:rPr lang="en-US" dirty="0"/>
              <a:t>Suppose that a helicopter is rising from the ground in such a way that its distance </a:t>
            </a:r>
            <a:r>
              <a:rPr lang="en-US" i="1" dirty="0"/>
              <a:t>s</a:t>
            </a:r>
            <a:r>
              <a:rPr lang="en-US" dirty="0"/>
              <a:t> in feet from the ground is given by </a:t>
            </a:r>
            <a:r>
              <a:rPr lang="en-US" i="1" dirty="0">
                <a:solidFill>
                  <a:srgbClr val="0000FF"/>
                </a:solidFill>
              </a:rPr>
              <a:t>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dirty="0">
                <a:solidFill>
                  <a:srgbClr val="0000FF"/>
                </a:solidFill>
              </a:rPr>
              <a:t>) = 5</a:t>
            </a:r>
            <a:r>
              <a:rPr lang="en-US" i="1" dirty="0">
                <a:solidFill>
                  <a:srgbClr val="0000FF"/>
                </a:solidFill>
              </a:rPr>
              <a:t>t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/>
              <a:t>, where </a:t>
            </a:r>
            <a:r>
              <a:rPr lang="en-US" i="1" dirty="0"/>
              <a:t>t</a:t>
            </a:r>
            <a:r>
              <a:rPr lang="en-US" dirty="0"/>
              <a:t> is time after take off in seconds and 0 ≤ </a:t>
            </a:r>
            <a:r>
              <a:rPr lang="en-US" i="1" dirty="0"/>
              <a:t>t</a:t>
            </a:r>
            <a:r>
              <a:rPr lang="en-US" dirty="0"/>
              <a:t> ≤ 6. How fast is the helicopter rising  3 seconds after takeoff? How high is the helicopter at that time?</a:t>
            </a:r>
          </a:p>
        </p:txBody>
      </p:sp>
      <p:pic>
        <p:nvPicPr>
          <p:cNvPr id="229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371600"/>
            <a:ext cx="2458526" cy="338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Helicopter Lift-Off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816703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0"/>
              </a:spcBef>
            </a:pPr>
            <a:r>
              <a:rPr lang="en-US" dirty="0"/>
              <a:t>Differentiating the distance function with respect to time gives the velocity function: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sz="4000" dirty="0"/>
          </a:p>
          <a:p>
            <a:pPr>
              <a:spcBef>
                <a:spcPts val="0"/>
              </a:spcBef>
            </a:pPr>
            <a:r>
              <a:rPr lang="en-US" dirty="0"/>
              <a:t>Three seconds after lift-off, the helicopter is rising at </a:t>
            </a:r>
            <a:r>
              <a:rPr lang="en-US" dirty="0">
                <a:solidFill>
                  <a:srgbClr val="FF0000"/>
                </a:solidFill>
              </a:rPr>
              <a:t>30 ft./sec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</a:pPr>
            <a:endParaRPr lang="en-US" sz="3800" dirty="0"/>
          </a:p>
          <a:p>
            <a:pPr>
              <a:spcBef>
                <a:spcPts val="0"/>
              </a:spcBef>
            </a:pPr>
            <a:r>
              <a:rPr lang="en-US" dirty="0"/>
              <a:t>In 3 seconds the helicopter has risen to an altitude of </a:t>
            </a:r>
            <a:r>
              <a:rPr lang="en-US" dirty="0">
                <a:solidFill>
                  <a:srgbClr val="FF0000"/>
                </a:solidFill>
              </a:rPr>
              <a:t>45 feet</a:t>
            </a:r>
            <a:r>
              <a:rPr lang="en-US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43400" y="3257490"/>
            <a:ext cx="466344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t = </a:t>
            </a:r>
            <a:r>
              <a:rPr lang="en-US" sz="2000" dirty="0">
                <a:solidFill>
                  <a:srgbClr val="008080"/>
                </a:solidFill>
              </a:rPr>
              <a:t>3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into</a:t>
            </a:r>
            <a:r>
              <a:rPr lang="en-US" sz="2000" i="1" dirty="0">
                <a:solidFill>
                  <a:srgbClr val="008080"/>
                </a:solidFill>
              </a:rPr>
              <a:t> v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to find the velocity. </a:t>
            </a:r>
          </a:p>
        </p:txBody>
      </p:sp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670052" y="4495800"/>
          <a:ext cx="2781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81300" imgH="533400" progId="Equation.DSMT4">
                  <p:embed/>
                </p:oleObj>
              </mc:Choice>
              <mc:Fallback>
                <p:oleObj name="Equation" r:id="rId2" imgW="2781300" imgH="533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52" y="4495800"/>
                        <a:ext cx="2781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343400" y="4405980"/>
            <a:ext cx="434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To find the height of the helicopter after 3 seconds, substitute </a:t>
            </a:r>
            <a:r>
              <a:rPr lang="en-US" sz="2000" i="1" dirty="0">
                <a:solidFill>
                  <a:srgbClr val="008080"/>
                </a:solidFill>
              </a:rPr>
              <a:t>t </a:t>
            </a:r>
            <a:r>
              <a:rPr lang="en-US" sz="2000" dirty="0">
                <a:solidFill>
                  <a:srgbClr val="008080"/>
                </a:solidFill>
              </a:rPr>
              <a:t>= 3 into</a:t>
            </a:r>
            <a:r>
              <a:rPr lang="en-US" sz="2000" i="1" dirty="0">
                <a:solidFill>
                  <a:srgbClr val="008080"/>
                </a:solidFill>
              </a:rPr>
              <a:t> s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 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670052" y="2675466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69800" progId="Equation.DSMT4">
                  <p:embed/>
                </p:oleObj>
              </mc:Choice>
              <mc:Fallback>
                <p:oleObj name="Equation" r:id="rId4" imgW="685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52" y="2675466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435100" y="2667000"/>
          <a:ext cx="863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63280" imgH="469800" progId="Equation.DSMT4">
                  <p:embed/>
                </p:oleObj>
              </mc:Choice>
              <mc:Fallback>
                <p:oleObj name="Equation" r:id="rId6" imgW="8632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2667000"/>
                        <a:ext cx="863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2425700" y="2743200"/>
          <a:ext cx="850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291960" progId="Equation.DSMT4">
                  <p:embed/>
                </p:oleObj>
              </mc:Choice>
              <mc:Fallback>
                <p:oleObj name="Equation" r:id="rId8" imgW="85068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2743200"/>
                        <a:ext cx="850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670052" y="3222271"/>
          <a:ext cx="62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22080" imgH="469800" progId="Equation.DSMT4">
                  <p:embed/>
                </p:oleObj>
              </mc:Choice>
              <mc:Fallback>
                <p:oleObj name="Equation" r:id="rId10" imgW="62208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052" y="3222271"/>
                        <a:ext cx="62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435100" y="3210982"/>
          <a:ext cx="1079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280" imgH="469800" progId="Equation.DSMT4">
                  <p:embed/>
                </p:oleObj>
              </mc:Choice>
              <mc:Fallback>
                <p:oleObj name="Equation" r:id="rId12" imgW="1079280" imgH="4698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100" y="3210982"/>
                        <a:ext cx="1079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2578100" y="3262488"/>
          <a:ext cx="1663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63560" imgH="419040" progId="Equation.DSMT4">
                  <p:embed/>
                </p:oleObj>
              </mc:Choice>
              <mc:Fallback>
                <p:oleObj name="Equation" r:id="rId14" imgW="1663560" imgH="41904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262488"/>
                        <a:ext cx="1663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projectile is fired vertically (straight up) from the top corner of the 176-foot tall building. The height of the projectile at time </a:t>
            </a:r>
            <a:r>
              <a:rPr lang="en-US" i="1" dirty="0"/>
              <a:t>t </a:t>
            </a:r>
            <a:r>
              <a:rPr lang="en-US" dirty="0"/>
              <a:t>(in seconds) is given by the function</a:t>
            </a:r>
          </a:p>
          <a:p>
            <a:endParaRPr lang="en-US" dirty="0"/>
          </a:p>
          <a:p>
            <a:pPr marL="463550" indent="-463550"/>
            <a:r>
              <a:rPr lang="en-US" b="1" dirty="0"/>
              <a:t>a.	</a:t>
            </a:r>
            <a:r>
              <a:rPr lang="en-US" dirty="0"/>
              <a:t>What is the maximum height of the</a:t>
            </a:r>
          </a:p>
          <a:p>
            <a:pPr marL="463550" indent="-463550"/>
            <a:r>
              <a:rPr lang="en-US" dirty="0"/>
              <a:t>	projectile?</a:t>
            </a:r>
          </a:p>
          <a:p>
            <a:pPr marL="463550" indent="-463550"/>
            <a:r>
              <a:rPr lang="en-US" b="1" dirty="0"/>
              <a:t>b.</a:t>
            </a:r>
            <a:r>
              <a:rPr lang="en-US" dirty="0"/>
              <a:t>	When does the projectile hit the </a:t>
            </a:r>
          </a:p>
          <a:p>
            <a:pPr marL="463550" indent="-463550"/>
            <a:r>
              <a:rPr lang="en-US" dirty="0"/>
              <a:t>	ground?</a:t>
            </a:r>
          </a:p>
          <a:p>
            <a:pPr marL="463550" indent="-463550"/>
            <a:r>
              <a:rPr lang="en-US" b="1" dirty="0"/>
              <a:t>c.	</a:t>
            </a:r>
            <a:r>
              <a:rPr lang="en-US" dirty="0"/>
              <a:t>How fast is the projectile moving </a:t>
            </a:r>
          </a:p>
          <a:p>
            <a:pPr marL="463550" indent="-463550"/>
            <a:r>
              <a:rPr lang="en-US" dirty="0"/>
              <a:t>	when it hits the ground?</a:t>
            </a:r>
          </a:p>
          <a:p>
            <a:endParaRPr lang="en-US" dirty="0"/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712720"/>
            <a:ext cx="2830875" cy="2926080"/>
          </a:xfrm>
          <a:prstGeom prst="rect">
            <a:avLst/>
          </a:prstGeom>
        </p:spPr>
      </p:pic>
      <p:graphicFrame>
        <p:nvGraphicFramePr>
          <p:cNvPr id="2314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147989"/>
              </p:ext>
            </p:extLst>
          </p:nvPr>
        </p:nvGraphicFramePr>
        <p:xfrm>
          <a:off x="533400" y="2514600"/>
          <a:ext cx="36449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44640" imgH="495000" progId="Equation.DSMT4">
                  <p:embed/>
                </p:oleObj>
              </mc:Choice>
              <mc:Fallback>
                <p:oleObj name="Equation" r:id="rId3" imgW="3644640" imgH="4950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514600"/>
                        <a:ext cx="36449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3550" indent="-463550">
              <a:spcBef>
                <a:spcPts val="0"/>
              </a:spcBef>
            </a:pPr>
            <a:r>
              <a:rPr lang="en-US" b="1" dirty="0"/>
              <a:t>Solutions: </a:t>
            </a:r>
          </a:p>
          <a:p>
            <a:pPr marL="463550" indent="-463550">
              <a:spcBef>
                <a:spcPts val="0"/>
              </a:spcBef>
            </a:pPr>
            <a:r>
              <a:rPr lang="en-US" b="1" dirty="0"/>
              <a:t>a.	</a:t>
            </a:r>
            <a:r>
              <a:rPr lang="en-US" dirty="0"/>
              <a:t>The maximum height of the projectile occurs at the point where its velocity is 0.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91200" y="3553361"/>
            <a:ext cx="27432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Differentiate </a:t>
            </a:r>
            <a:r>
              <a:rPr lang="en-US" sz="2000" i="1" dirty="0">
                <a:solidFill>
                  <a:srgbClr val="008080"/>
                </a:solidFill>
              </a:rPr>
              <a:t>s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 to determine </a:t>
            </a:r>
            <a:r>
              <a:rPr lang="en-US" sz="2000" i="1" dirty="0">
                <a:solidFill>
                  <a:srgbClr val="008080"/>
                </a:solidFill>
              </a:rPr>
              <a:t>v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). Then set </a:t>
            </a:r>
            <a:r>
              <a:rPr lang="en-US" sz="2000" i="1" dirty="0">
                <a:solidFill>
                  <a:srgbClr val="008080"/>
                </a:solidFill>
              </a:rPr>
              <a:t>v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 equal to 0 and solve for 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. 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133600" y="2915355"/>
          <a:ext cx="3454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54200" imgH="431640" progId="Equation.DSMT4">
                  <p:embed/>
                </p:oleObj>
              </mc:Choice>
              <mc:Fallback>
                <p:oleObj name="Equation" r:id="rId2" imgW="3454200" imgH="4316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915355"/>
                        <a:ext cx="3454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122311" y="3489677"/>
          <a:ext cx="3352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52680" imgH="469800" progId="Equation.DSMT4">
                  <p:embed/>
                </p:oleObj>
              </mc:Choice>
              <mc:Fallback>
                <p:oleObj name="Equation" r:id="rId4" imgW="335268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311" y="3489677"/>
                        <a:ext cx="3352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1078089" y="4104922"/>
          <a:ext cx="2070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70000" imgH="291960" progId="Equation.DSMT4">
                  <p:embed/>
                </p:oleObj>
              </mc:Choice>
              <mc:Fallback>
                <p:oleObj name="Equation" r:id="rId6" imgW="2070000" imgH="2919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089" y="4104922"/>
                        <a:ext cx="2070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905000" y="4629856"/>
          <a:ext cx="1803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291960" progId="Equation.DSMT4">
                  <p:embed/>
                </p:oleObj>
              </mc:Choice>
              <mc:Fallback>
                <p:oleObj name="Equation" r:id="rId8" imgW="1803240" imgH="29196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629856"/>
                        <a:ext cx="1803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460978" y="5171722"/>
          <a:ext cx="673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72840" imgH="291960" progId="Equation.DSMT4">
                  <p:embed/>
                </p:oleObj>
              </mc:Choice>
              <mc:Fallback>
                <p:oleObj name="Equation" r:id="rId10" imgW="672840" imgH="29196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978" y="5171722"/>
                        <a:ext cx="673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61963" algn="l"/>
              </a:tabLst>
            </a:pPr>
            <a:r>
              <a:rPr lang="en-US" dirty="0"/>
              <a:t>Since  </a:t>
            </a:r>
            <a:r>
              <a:rPr lang="en-US" i="1" dirty="0"/>
              <a:t>s</a:t>
            </a:r>
            <a:r>
              <a:rPr lang="en-US" dirty="0">
                <a:sym typeface="Symbol"/>
              </a:rPr>
              <a:t> </a:t>
            </a:r>
            <a:r>
              <a:rPr lang="en-US" dirty="0"/>
              <a:t>= −32 (a constant), the curve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is concave down everywhere. By the Second Derivative Test, 	the maximum height occurs when </a:t>
            </a:r>
            <a:r>
              <a:rPr lang="en-US" i="1" dirty="0"/>
              <a:t>t</a:t>
            </a:r>
            <a:r>
              <a:rPr lang="en-US" dirty="0"/>
              <a:t> = 5 seconds. Insert this </a:t>
            </a:r>
            <a:r>
              <a:rPr lang="en-US" i="1" dirty="0"/>
              <a:t>t</a:t>
            </a:r>
            <a:r>
              <a:rPr lang="en-US" dirty="0"/>
              <a:t>-value into the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to calculate the maximum height. 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537178" y="3340100"/>
          <a:ext cx="622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469800" progId="Equation.DSMT4">
                  <p:embed/>
                </p:oleObj>
              </mc:Choice>
              <mc:Fallback>
                <p:oleObj name="Equation" r:id="rId2" imgW="62208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178" y="3340100"/>
                        <a:ext cx="622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189111" y="3285066"/>
          <a:ext cx="3416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16040" imgH="533160" progId="Equation.DSMT4">
                  <p:embed/>
                </p:oleObj>
              </mc:Choice>
              <mc:Fallback>
                <p:oleObj name="Equation" r:id="rId4" imgW="3416040" imgH="5331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111" y="3285066"/>
                        <a:ext cx="34163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189111" y="3973689"/>
          <a:ext cx="2743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380880" progId="Equation.DSMT4">
                  <p:embed/>
                </p:oleObj>
              </mc:Choice>
              <mc:Fallback>
                <p:oleObj name="Equation" r:id="rId6" imgW="2743200" imgH="38088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111" y="3973689"/>
                        <a:ext cx="2743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3169356" y="4484511"/>
          <a:ext cx="1231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31560" imgH="406080" progId="Equation.DSMT4">
                  <p:embed/>
                </p:oleObj>
              </mc:Choice>
              <mc:Fallback>
                <p:oleObj name="Equation" r:id="rId8" imgW="1231560" imgH="406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356" y="4484511"/>
                        <a:ext cx="1231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b.	</a:t>
            </a:r>
            <a:r>
              <a:rPr lang="en-US" dirty="0"/>
              <a:t>The projectile hits the ground when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0. (This 	fact is not related to calculus.)</a:t>
            </a:r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spcBef>
                <a:spcPts val="1800"/>
              </a:spcBef>
              <a:tabLst>
                <a:tab pos="463550" algn="l"/>
              </a:tabLst>
            </a:pPr>
            <a:r>
              <a:rPr lang="en-US" dirty="0"/>
              <a:t>	Thus the projectile hits the ground </a:t>
            </a:r>
            <a:r>
              <a:rPr lang="en-US" dirty="0">
                <a:solidFill>
                  <a:srgbClr val="FF0000"/>
                </a:solidFill>
              </a:rPr>
              <a:t>11 seconds </a:t>
            </a:r>
            <a:r>
              <a:rPr lang="en-US" dirty="0"/>
              <a:t>after 	it is fired.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50519" y="2272734"/>
            <a:ext cx="2131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Solve </a:t>
            </a:r>
            <a:r>
              <a:rPr lang="en-US" sz="2000" i="1" dirty="0">
                <a:solidFill>
                  <a:srgbClr val="008080"/>
                </a:solidFill>
              </a:rPr>
              <a:t>s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= 0 for</a:t>
            </a:r>
            <a:r>
              <a:rPr lang="en-US" sz="2000" i="1" dirty="0">
                <a:solidFill>
                  <a:srgbClr val="008080"/>
                </a:solidFill>
              </a:rPr>
              <a:t> t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48400" y="3810000"/>
            <a:ext cx="283464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Time cannot be negative, so we discard the </a:t>
            </a:r>
            <a:r>
              <a:rPr lang="en-US" sz="2000" i="1" dirty="0">
                <a:solidFill>
                  <a:srgbClr val="008080"/>
                </a:solidFill>
              </a:rPr>
              <a:t>t</a:t>
            </a:r>
            <a:r>
              <a:rPr lang="en-US" sz="2000" dirty="0">
                <a:solidFill>
                  <a:srgbClr val="008080"/>
                </a:solidFill>
              </a:rPr>
              <a:t> = −1. 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326444" y="2198511"/>
          <a:ext cx="3175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4840" imgH="380880" progId="Equation.DSMT4">
                  <p:embed/>
                </p:oleObj>
              </mc:Choice>
              <mc:Fallback>
                <p:oleObj name="Equation" r:id="rId2" imgW="3174840" imgH="3808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444" y="2198511"/>
                        <a:ext cx="3175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1440744" y="2754489"/>
          <a:ext cx="3060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60360" imgH="571320" progId="Equation.DSMT4">
                  <p:embed/>
                </p:oleObj>
              </mc:Choice>
              <mc:Fallback>
                <p:oleObj name="Equation" r:id="rId4" imgW="3060360" imgH="57132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0744" y="2754489"/>
                        <a:ext cx="3060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1504244" y="3450167"/>
          <a:ext cx="2997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97000" imgH="469800" progId="Equation.DSMT4">
                  <p:embed/>
                </p:oleObj>
              </mc:Choice>
              <mc:Fallback>
                <p:oleObj name="Equation" r:id="rId6" imgW="299700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244" y="3450167"/>
                        <a:ext cx="2997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3807530" y="4136144"/>
          <a:ext cx="2146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45960" imgH="380880" progId="Equation.DSMT4">
                  <p:embed/>
                </p:oleObj>
              </mc:Choice>
              <mc:Fallback>
                <p:oleObj name="Equation" r:id="rId8" imgW="2145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7530" y="4136144"/>
                        <a:ext cx="2146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082822" y="4061178"/>
            <a:ext cx="762000" cy="457200"/>
            <a:chOff x="4876800" y="5943600"/>
            <a:chExt cx="762000" cy="457200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4921956" y="6008511"/>
              <a:ext cx="609600" cy="381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4876800" y="5943600"/>
              <a:ext cx="762000" cy="457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Vertical Projectile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tabLst>
                <a:tab pos="463550" algn="l"/>
              </a:tabLst>
            </a:pPr>
            <a:r>
              <a:rPr lang="en-US" b="1" dirty="0"/>
              <a:t>c.	</a:t>
            </a:r>
            <a:r>
              <a:rPr lang="en-US" dirty="0"/>
              <a:t>The projectile’s velocity when it hits the ground is 	</a:t>
            </a:r>
            <a:r>
              <a:rPr lang="en-US" i="1" dirty="0"/>
              <a:t>v</a:t>
            </a:r>
            <a:r>
              <a:rPr lang="en-US" dirty="0"/>
              <a:t>(11). From part </a:t>
            </a:r>
            <a:r>
              <a:rPr lang="en-US" b="1" dirty="0"/>
              <a:t>a.</a:t>
            </a:r>
            <a:r>
              <a:rPr lang="en-US" dirty="0"/>
              <a:t> we know</a:t>
            </a:r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endParaRPr lang="en-US" i="1" dirty="0"/>
          </a:p>
          <a:p>
            <a:pPr>
              <a:spcBef>
                <a:spcPts val="2400"/>
              </a:spcBef>
              <a:tabLst>
                <a:tab pos="463550" algn="l"/>
              </a:tabLst>
            </a:pPr>
            <a:endParaRPr lang="en-US" i="1" dirty="0"/>
          </a:p>
          <a:p>
            <a:pPr>
              <a:tabLst>
                <a:tab pos="463550" algn="l"/>
              </a:tabLst>
            </a:pPr>
            <a:r>
              <a:rPr lang="en-US" dirty="0"/>
              <a:t>	The projectile will be falling at a rate of </a:t>
            </a:r>
            <a:r>
              <a:rPr lang="en-US" dirty="0">
                <a:solidFill>
                  <a:srgbClr val="FF0000"/>
                </a:solidFill>
              </a:rPr>
              <a:t>192 ft./sec 	</a:t>
            </a:r>
            <a:r>
              <a:rPr lang="en-US" dirty="0"/>
              <a:t>when it hits the ground.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62600" y="3864114"/>
            <a:ext cx="312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negative sign indicates the projectile is falling. 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2525889" y="2197100"/>
          <a:ext cx="25273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27200" imgH="469800" progId="Equation.DSMT4">
                  <p:embed/>
                </p:oleObj>
              </mc:Choice>
              <mc:Fallback>
                <p:oleObj name="Equation" r:id="rId2" imgW="2527200" imgH="469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889" y="2197100"/>
                        <a:ext cx="25273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979311" y="27432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291960" progId="Equation.DSMT4">
                  <p:embed/>
                </p:oleObj>
              </mc:Choice>
              <mc:Fallback>
                <p:oleObj name="Equation" r:id="rId4" imgW="380880" imgH="29196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311" y="27432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328333" y="2994378"/>
          <a:ext cx="31115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111480" imgH="469800" progId="Equation.DSMT4">
                  <p:embed/>
                </p:oleObj>
              </mc:Choice>
              <mc:Fallback>
                <p:oleObj name="Equation" r:id="rId6" imgW="311148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8333" y="2994378"/>
                        <a:ext cx="31115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3146778" y="3625145"/>
          <a:ext cx="1866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6600" imgH="330120" progId="Equation.DSMT4">
                  <p:embed/>
                </p:oleObj>
              </mc:Choice>
              <mc:Fallback>
                <p:oleObj name="Equation" r:id="rId8" imgW="1866600" imgH="33012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778" y="3625145"/>
                        <a:ext cx="1866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3146778" y="409645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33360" imgH="406080" progId="Equation.DSMT4">
                  <p:embed/>
                </p:oleObj>
              </mc:Choice>
              <mc:Fallback>
                <p:oleObj name="Equation" r:id="rId10" imgW="2133360" imgH="406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778" y="409645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rectangular box with no top is to be made from a rectangular piece of cardboard that is </a:t>
            </a:r>
            <a:r>
              <a:rPr lang="en-US" dirty="0">
                <a:solidFill>
                  <a:srgbClr val="0000FF"/>
                </a:solidFill>
              </a:rPr>
              <a:t>18 in. </a:t>
            </a:r>
            <a:r>
              <a:rPr lang="en-US" dirty="0"/>
              <a:t>long by    </a:t>
            </a:r>
            <a:r>
              <a:rPr lang="en-US" dirty="0">
                <a:solidFill>
                  <a:srgbClr val="0000FF"/>
                </a:solidFill>
              </a:rPr>
              <a:t>12 in. </a:t>
            </a:r>
            <a:r>
              <a:rPr lang="en-US" dirty="0"/>
              <a:t>wide. Small squares (all the same size) are to be cut from each corner and the sides folded to form the box. What size should the squares be to give a maximum volume to the box?</a:t>
            </a:r>
          </a:p>
          <a:p>
            <a:r>
              <a:rPr lang="en-US" b="1" dirty="0"/>
              <a:t>Solution: </a:t>
            </a:r>
          </a:p>
          <a:p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= length of one side of the square to be cut.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Differentiating </a:t>
            </a:r>
            <a:r>
              <a:rPr lang="en-US" i="1" dirty="0"/>
              <a:t>V</a:t>
            </a:r>
            <a:r>
              <a:rPr lang="en-US" dirty="0"/>
              <a:t>, we obtain </a:t>
            </a:r>
          </a:p>
        </p:txBody>
      </p:sp>
      <p:pic>
        <p:nvPicPr>
          <p:cNvPr id="6" name="Picture 5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280160"/>
            <a:ext cx="2926080" cy="1821809"/>
          </a:xfrm>
          <a:prstGeom prst="rect">
            <a:avLst/>
          </a:prstGeom>
        </p:spPr>
      </p:pic>
      <p:pic>
        <p:nvPicPr>
          <p:cNvPr id="7" name="Picture 6" descr="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52" y="3225111"/>
            <a:ext cx="2926080" cy="1783430"/>
          </a:xfrm>
          <a:prstGeom prst="rect">
            <a:avLst/>
          </a:prstGeom>
        </p:spPr>
      </p:pic>
      <p:pic>
        <p:nvPicPr>
          <p:cNvPr id="8" name="Picture 7" descr="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20" y="5131682"/>
            <a:ext cx="2926080" cy="831673"/>
          </a:xfrm>
          <a:prstGeom prst="rect">
            <a:avLst/>
          </a:prstGeom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903111" y="1447800"/>
          <a:ext cx="4419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419360" imgH="368280" progId="Equation.DSMT4">
                  <p:embed/>
                </p:oleObj>
              </mc:Choice>
              <mc:Fallback>
                <p:oleObj name="Equation" r:id="rId5" imgW="4419360" imgH="3682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111" y="1447800"/>
                        <a:ext cx="4419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817511" y="1938867"/>
          <a:ext cx="35306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30520" imgH="469800" progId="Equation.DSMT4">
                  <p:embed/>
                </p:oleObj>
              </mc:Choice>
              <mc:Fallback>
                <p:oleObj name="Equation" r:id="rId7" imgW="3530520" imgH="4698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511" y="1938867"/>
                        <a:ext cx="35306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094089" y="2540001"/>
          <a:ext cx="279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793960" imgH="380880" progId="Equation.DSMT4">
                  <p:embed/>
                </p:oleObj>
              </mc:Choice>
              <mc:Fallback>
                <p:oleObj name="Equation" r:id="rId9" imgW="2793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4089" y="2540001"/>
                        <a:ext cx="279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1752600" y="3962400"/>
          <a:ext cx="50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507960" imgH="838080" progId="Equation.DSMT4">
                  <p:embed/>
                </p:oleObj>
              </mc:Choice>
              <mc:Fallback>
                <p:oleObj name="Equation" r:id="rId11" imgW="50796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962400"/>
                        <a:ext cx="508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2281767" y="4148667"/>
          <a:ext cx="278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781000" imgH="380880" progId="Equation.DSMT4">
                  <p:embed/>
                </p:oleObj>
              </mc:Choice>
              <mc:Fallback>
                <p:oleObj name="Equation" r:id="rId13" imgW="278100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1767" y="4148667"/>
                        <a:ext cx="278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267656" y="4907844"/>
          <a:ext cx="28067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806560" imgH="571320" progId="Equation.DSMT4">
                  <p:embed/>
                </p:oleObj>
              </mc:Choice>
              <mc:Fallback>
                <p:oleObj name="Equation" r:id="rId15" imgW="2806560" imgH="571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656" y="4907844"/>
                        <a:ext cx="28067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Setting               gives </a:t>
            </a:r>
          </a:p>
        </p:txBody>
      </p:sp>
      <p:graphicFrame>
        <p:nvGraphicFramePr>
          <p:cNvPr id="201730" name="Object 2"/>
          <p:cNvGraphicFramePr>
            <a:graphicFrameLocks noChangeAspect="1"/>
          </p:cNvGraphicFramePr>
          <p:nvPr/>
        </p:nvGraphicFramePr>
        <p:xfrm>
          <a:off x="1676400" y="1154289"/>
          <a:ext cx="1016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838200" progId="Equation.DSMT4">
                  <p:embed/>
                </p:oleObj>
              </mc:Choice>
              <mc:Fallback>
                <p:oleObj name="Equation" r:id="rId2" imgW="1016000" imgH="8382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54289"/>
                        <a:ext cx="1016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001889" y="2319867"/>
          <a:ext cx="2959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58840" imgH="571320" progId="Equation.DSMT4">
                  <p:embed/>
                </p:oleObj>
              </mc:Choice>
              <mc:Fallback>
                <p:oleObj name="Equation" r:id="rId4" imgW="2958840" imgH="57132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889" y="2319867"/>
                        <a:ext cx="2959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1600200" y="3002844"/>
          <a:ext cx="236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61960" imgH="380880" progId="Equation.DSMT4">
                  <p:embed/>
                </p:oleObj>
              </mc:Choice>
              <mc:Fallback>
                <p:oleObj name="Equation" r:id="rId6" imgW="236196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3002844"/>
                        <a:ext cx="23622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3238500" y="3561645"/>
          <a:ext cx="2705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05040" imgH="914400" progId="Equation.DSMT4">
                  <p:embed/>
                </p:oleObj>
              </mc:Choice>
              <mc:Fallback>
                <p:oleObj name="Equation" r:id="rId8" imgW="2705040" imgH="9144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0" y="3561645"/>
                        <a:ext cx="2705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265311" y="5127978"/>
          <a:ext cx="215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5640" imgH="228600" progId="Equation.DSMT4">
                  <p:embed/>
                </p:oleObj>
              </mc:Choice>
              <mc:Fallback>
                <p:oleObj name="Equation" r:id="rId10" imgW="21564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5311" y="5127978"/>
                        <a:ext cx="215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513667" y="4724400"/>
          <a:ext cx="1625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25400" imgH="914400" progId="Equation.DSMT4">
                  <p:embed/>
                </p:oleObj>
              </mc:Choice>
              <mc:Fallback>
                <p:oleObj name="Equation" r:id="rId12" imgW="1625400" imgH="9144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667" y="4724400"/>
                        <a:ext cx="16256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5157611" y="4724400"/>
          <a:ext cx="1612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914400" progId="Equation.DSMT4">
                  <p:embed/>
                </p:oleObj>
              </mc:Choice>
              <mc:Fallback>
                <p:oleObj name="Equation" r:id="rId14" imgW="1612800" imgH="914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7611" y="4724400"/>
                        <a:ext cx="1612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781800" y="4965700"/>
          <a:ext cx="128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82680" imgH="444240" progId="Equation.DSMT4">
                  <p:embed/>
                </p:oleObj>
              </mc:Choice>
              <mc:Fallback>
                <p:oleObj name="Equation" r:id="rId16" imgW="1282680" imgH="44424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965700"/>
                        <a:ext cx="12827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Volume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know that the size of the square cannot be any larger than 6 in. or smaller than 0 in.; that is,</a:t>
            </a:r>
            <a:r>
              <a:rPr lang="en-US" i="1" dirty="0"/>
              <a:t> x </a:t>
            </a:r>
            <a:r>
              <a:rPr lang="en-US" dirty="0"/>
              <a:t>must be in the closed interval [0, 6].</a:t>
            </a: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136352"/>
              </p:ext>
            </p:extLst>
          </p:nvPr>
        </p:nvGraphicFramePr>
        <p:xfrm>
          <a:off x="561975" y="2959100"/>
          <a:ext cx="83693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69280" imgH="2489040" progId="Equation.DSMT4">
                  <p:embed/>
                </p:oleObj>
              </mc:Choice>
              <mc:Fallback>
                <p:oleObj name="Equation" r:id="rId2" imgW="8369280" imgH="2489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975" y="2959100"/>
                        <a:ext cx="83693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6400800" cy="3539430"/>
          </a:xfrm>
        </p:spPr>
        <p:txBody>
          <a:bodyPr>
            <a:spAutoFit/>
          </a:bodyPr>
          <a:lstStyle/>
          <a:p>
            <a:r>
              <a:rPr lang="en-US" dirty="0"/>
              <a:t>A rectangular box is to be made so that the top and bottom are squares. The volume is to be </a:t>
            </a:r>
            <a:r>
              <a:rPr lang="en-US" dirty="0">
                <a:solidFill>
                  <a:srgbClr val="0000FF"/>
                </a:solidFill>
              </a:rPr>
              <a:t>250 cm</a:t>
            </a:r>
            <a:r>
              <a:rPr lang="en-US" baseline="30000" dirty="0">
                <a:solidFill>
                  <a:srgbClr val="0000FF"/>
                </a:solidFill>
              </a:rPr>
              <a:t>3</a:t>
            </a:r>
            <a:r>
              <a:rPr lang="en-US" dirty="0"/>
              <a:t>. Material for the top and bottom costs </a:t>
            </a:r>
            <a:r>
              <a:rPr lang="en-US" dirty="0">
                <a:solidFill>
                  <a:srgbClr val="0000FF"/>
                </a:solidFill>
              </a:rPr>
              <a:t>$2</a:t>
            </a:r>
            <a:r>
              <a:rPr lang="en-US" dirty="0"/>
              <a:t> per square centimeter, but the material for the sides costs only </a:t>
            </a:r>
            <a:r>
              <a:rPr lang="en-US" dirty="0">
                <a:solidFill>
                  <a:srgbClr val="0000FF"/>
                </a:solidFill>
              </a:rPr>
              <a:t>$1</a:t>
            </a:r>
            <a:r>
              <a:rPr lang="en-US" dirty="0"/>
              <a:t> per square centimeter. What dimensions will give a minimum cost for the materials? What is the minimum cost? </a:t>
            </a:r>
          </a:p>
        </p:txBody>
      </p:sp>
      <p:pic>
        <p:nvPicPr>
          <p:cNvPr id="4" name="Picture 3" descr="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443579"/>
            <a:ext cx="1828800" cy="28998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b="1" dirty="0"/>
              <a:t>Solution: </a:t>
            </a:r>
          </a:p>
          <a:p>
            <a:pPr>
              <a:spcBef>
                <a:spcPts val="0"/>
              </a:spcBef>
            </a:pPr>
            <a:r>
              <a:rPr lang="en-US" dirty="0"/>
              <a:t>Let </a:t>
            </a:r>
            <a:r>
              <a:rPr lang="en-US" i="1" dirty="0"/>
              <a:t>x </a:t>
            </a:r>
            <a:r>
              <a:rPr lang="en-US" dirty="0"/>
              <a:t>= length of an edge along the square bottom.</a:t>
            </a:r>
            <a:r>
              <a:rPr lang="en-US" i="1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Let </a:t>
            </a:r>
            <a:r>
              <a:rPr lang="en-US" i="1" dirty="0"/>
              <a:t>y </a:t>
            </a:r>
            <a:r>
              <a:rPr lang="en-US" dirty="0"/>
              <a:t>= length of a vertical edge.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Note: We are assuming that cost only depends on surface area. The cost, </a:t>
            </a:r>
            <a:r>
              <a:rPr lang="en-US" i="1" dirty="0"/>
              <a:t>C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), of the materials is found by multiplying the areas of the faces of the box by $2 and $1 as follows:</a:t>
            </a:r>
          </a:p>
        </p:txBody>
      </p:sp>
      <p:graphicFrame>
        <p:nvGraphicFramePr>
          <p:cNvPr id="2037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28052"/>
              </p:ext>
            </p:extLst>
          </p:nvPr>
        </p:nvGraphicFramePr>
        <p:xfrm>
          <a:off x="2781300" y="2685366"/>
          <a:ext cx="3530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30520" imgH="444240" progId="Equation.DSMT4">
                  <p:embed/>
                </p:oleObj>
              </mc:Choice>
              <mc:Fallback>
                <p:oleObj name="Equation" r:id="rId2" imgW="3530520" imgH="44424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2685366"/>
                        <a:ext cx="35306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019800" y="4967596"/>
            <a:ext cx="27432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Cost of the top, bottom, and 4 sides.</a:t>
            </a:r>
          </a:p>
        </p:txBody>
      </p: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1382889" y="4901274"/>
          <a:ext cx="4127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27400" imgH="482400" progId="Equation.DSMT4">
                  <p:embed/>
                </p:oleObj>
              </mc:Choice>
              <mc:Fallback>
                <p:oleObj name="Equation" r:id="rId4" imgW="4127400" imgH="4824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889" y="4901274"/>
                        <a:ext cx="4127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2105378" y="5492529"/>
          <a:ext cx="1727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26920" imgH="444240" progId="Equation.DSMT4">
                  <p:embed/>
                </p:oleObj>
              </mc:Choice>
              <mc:Fallback>
                <p:oleObj name="Equation" r:id="rId6" imgW="1726920" imgH="4442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378" y="5492529"/>
                        <a:ext cx="17272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Surface Area of a Box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using the volume, solve for </a:t>
            </a:r>
            <a:r>
              <a:rPr lang="en-US" i="1" dirty="0"/>
              <a:t>y </a:t>
            </a:r>
            <a:r>
              <a:rPr lang="en-US" dirty="0"/>
              <a:t>and substitute into the cost function.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5115340" y="2489200"/>
            <a:ext cx="393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Solve volume for </a:t>
            </a:r>
            <a:r>
              <a:rPr lang="en-US" sz="2000" i="1" dirty="0">
                <a:solidFill>
                  <a:srgbClr val="008080"/>
                </a:solidFill>
              </a:rPr>
              <a:t>y.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15340" y="3556000"/>
            <a:ext cx="393192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Substitute </a:t>
            </a:r>
            <a:r>
              <a:rPr lang="en-US" sz="2000" i="1" dirty="0">
                <a:solidFill>
                  <a:srgbClr val="008080"/>
                </a:solidFill>
              </a:rPr>
              <a:t>y </a:t>
            </a:r>
            <a:r>
              <a:rPr lang="en-US" sz="2000" dirty="0">
                <a:solidFill>
                  <a:srgbClr val="008080"/>
                </a:solidFill>
              </a:rPr>
              <a:t>in the equation for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.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15340" y="5156200"/>
            <a:ext cx="3931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Rewrite </a:t>
            </a:r>
            <a:r>
              <a:rPr lang="en-US" sz="2000" i="1" dirty="0">
                <a:solidFill>
                  <a:srgbClr val="008080"/>
                </a:solidFill>
              </a:rPr>
              <a:t>C</a:t>
            </a:r>
            <a:r>
              <a:rPr lang="en-US" sz="2000" dirty="0">
                <a:solidFill>
                  <a:srgbClr val="008080"/>
                </a:solidFill>
              </a:rPr>
              <a:t>(</a:t>
            </a:r>
            <a:r>
              <a:rPr lang="en-US" sz="2000" i="1" dirty="0">
                <a:solidFill>
                  <a:srgbClr val="008080"/>
                </a:solidFill>
              </a:rPr>
              <a:t>x</a:t>
            </a:r>
            <a:r>
              <a:rPr lang="en-US" sz="2000" dirty="0">
                <a:solidFill>
                  <a:srgbClr val="008080"/>
                </a:solidFill>
              </a:rPr>
              <a:t>)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r>
              <a:rPr lang="en-US" sz="2000" dirty="0">
                <a:solidFill>
                  <a:srgbClr val="008080"/>
                </a:solidFill>
              </a:rPr>
              <a:t>using exponents.</a:t>
            </a:r>
            <a:r>
              <a:rPr lang="en-US" sz="2000" i="1" dirty="0">
                <a:solidFill>
                  <a:srgbClr val="008080"/>
                </a:solidFill>
              </a:rPr>
              <a:t> 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305755" y="2288823"/>
          <a:ext cx="1130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838080" progId="Equation.DSMT4">
                  <p:embed/>
                </p:oleObj>
              </mc:Choice>
              <mc:Fallback>
                <p:oleObj name="Equation" r:id="rId2" imgW="1130040" imgH="8380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755" y="2288823"/>
                        <a:ext cx="1130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1828800" y="3447344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85800" imgH="469800" progId="Equation.DSMT4">
                  <p:embed/>
                </p:oleObj>
              </mc:Choice>
              <mc:Fallback>
                <p:oleObj name="Equation" r:id="rId4" imgW="685800" imgH="469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447344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2552700" y="3221567"/>
          <a:ext cx="2476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440" imgH="927000" progId="Equation.DSMT4">
                  <p:embed/>
                </p:oleObj>
              </mc:Choice>
              <mc:Fallback>
                <p:oleObj name="Equation" r:id="rId6" imgW="2476440" imgH="927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3221567"/>
                        <a:ext cx="2476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545644" y="4255911"/>
          <a:ext cx="187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79560" imgH="838080" progId="Equation.DSMT4">
                  <p:embed/>
                </p:oleObj>
              </mc:Choice>
              <mc:Fallback>
                <p:oleObj name="Equation" r:id="rId8" imgW="1879560" imgH="8380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644" y="4255911"/>
                        <a:ext cx="187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828800" y="5211233"/>
          <a:ext cx="68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469800" progId="Equation.DSMT4">
                  <p:embed/>
                </p:oleObj>
              </mc:Choice>
              <mc:Fallback>
                <p:oleObj name="Equation" r:id="rId10" imgW="685800" imgH="469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211233"/>
                        <a:ext cx="685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552700" y="5201355"/>
          <a:ext cx="2247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47840" imgH="380880" progId="Equation.DSMT4">
                  <p:embed/>
                </p:oleObj>
              </mc:Choice>
              <mc:Fallback>
                <p:oleObj name="Equation" r:id="rId12" imgW="2247840" imgH="38088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5201355"/>
                        <a:ext cx="2247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1464</Words>
  <Application>Microsoft Office PowerPoint</Application>
  <PresentationFormat>On-screen Show (4:3)</PresentationFormat>
  <Paragraphs>143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Courier New</vt:lpstr>
      <vt:lpstr>Calibri</vt:lpstr>
      <vt:lpstr>Arial</vt:lpstr>
      <vt:lpstr>Office Theme</vt:lpstr>
      <vt:lpstr>Equation</vt:lpstr>
      <vt:lpstr>MathType 6.0 Equation</vt:lpstr>
      <vt:lpstr>Section 4.5</vt:lpstr>
      <vt:lpstr>Objectives</vt:lpstr>
      <vt:lpstr>Example 1: Volume of a Box</vt:lpstr>
      <vt:lpstr>Example 1: Volume of a Box (cont.)</vt:lpstr>
      <vt:lpstr>Example 1: Volume of a Box (cont.)</vt:lpstr>
      <vt:lpstr>Example 1: Volume of a Box (cont.)</vt:lpstr>
      <vt:lpstr>Example 2: Surface Area of a Box</vt:lpstr>
      <vt:lpstr>Example 2: Surface Area of a Box (cont.)</vt:lpstr>
      <vt:lpstr>Example 2: Surface Area of a Box (cont.)</vt:lpstr>
      <vt:lpstr>Example 2: Surface Area of a Box (cont.)</vt:lpstr>
      <vt:lpstr>Example 2: Surface Area of a Box (cont.)</vt:lpstr>
      <vt:lpstr>Example 3: Fencing </vt:lpstr>
      <vt:lpstr>Example 3: Fencing (cont.)</vt:lpstr>
      <vt:lpstr>Example 3: Fencing (cont.)</vt:lpstr>
      <vt:lpstr>Example 3: Fencing (cont.)</vt:lpstr>
      <vt:lpstr>Example 4: Oil Pipeline</vt:lpstr>
      <vt:lpstr>Example 4: Oil Pipeline (cont.)</vt:lpstr>
      <vt:lpstr>Example 4: Oil Pipeline (cont.)</vt:lpstr>
      <vt:lpstr>Example 4: Oil Pipeline (cont.)</vt:lpstr>
      <vt:lpstr>Example 4: Oil Pipeline (cont.)</vt:lpstr>
      <vt:lpstr>Example 4: Oil Pipeline (cont.)</vt:lpstr>
      <vt:lpstr>Example 4: Oil Pipeline (cont.)</vt:lpstr>
      <vt:lpstr>Example 5: Helicopter Lift-Off</vt:lpstr>
      <vt:lpstr>Example 5: Helicopter Lift-Off (cont.)</vt:lpstr>
      <vt:lpstr>Example 6: Vertical Projectile</vt:lpstr>
      <vt:lpstr>Example 6: Vertical Projectile (cont.)</vt:lpstr>
      <vt:lpstr>Example 6: Vertical Projectile (cont.)</vt:lpstr>
      <vt:lpstr>Example 6: Vertical Projectile (cont.)</vt:lpstr>
      <vt:lpstr>Example 6: Vertical Projectile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Calculus</dc:title>
  <dc:creator>Hawkes Learning Systems</dc:creator>
  <cp:lastModifiedBy>Claudia Vance</cp:lastModifiedBy>
  <cp:revision>48</cp:revision>
  <dcterms:created xsi:type="dcterms:W3CDTF">2013-04-26T14:43:13Z</dcterms:created>
  <dcterms:modified xsi:type="dcterms:W3CDTF">2021-05-13T15:10:19Z</dcterms:modified>
</cp:coreProperties>
</file>