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image" Target="../media/image87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12" Type="http://schemas.openxmlformats.org/officeDocument/2006/relationships/image" Target="../media/image86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4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12" Type="http://schemas.openxmlformats.org/officeDocument/2006/relationships/image" Target="../media/image73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92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62410-9220-44F9-B3FC-301932B55E69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384C5-B105-4C0D-A3E8-D837A05BA4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5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8996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6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72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4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7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2.wmf"/><Relationship Id="rId26" Type="http://schemas.openxmlformats.org/officeDocument/2006/relationships/image" Target="../media/image86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5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87.wmf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0.wmf"/><Relationship Id="rId22" Type="http://schemas.openxmlformats.org/officeDocument/2006/relationships/image" Target="../media/image84.wmf"/><Relationship Id="rId27" Type="http://schemas.openxmlformats.org/officeDocument/2006/relationships/oleObject" Target="../embeddings/oleObject8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89.png"/><Relationship Id="rId4" Type="http://schemas.openxmlformats.org/officeDocument/2006/relationships/image" Target="../media/image8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Differentials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1371600"/>
            <a:ext cx="32107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using exponents.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3000" y="4244644"/>
            <a:ext cx="3200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</a:t>
            </a:r>
            <a:r>
              <a:rPr lang="en-US" sz="2000" i="1" dirty="0" smtClean="0">
                <a:solidFill>
                  <a:srgbClr val="008080"/>
                </a:solidFill>
              </a:rPr>
              <a:t>dy</a:t>
            </a:r>
            <a:r>
              <a:rPr lang="en-US" sz="2000" dirty="0" smtClean="0">
                <a:solidFill>
                  <a:srgbClr val="008080"/>
                </a:solidFill>
              </a:rPr>
              <a:t>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16: substitute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16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dirty="0" smtClean="0">
                <a:solidFill>
                  <a:srgbClr val="9900CC"/>
                </a:solidFill>
                <a:sym typeface="Symbol"/>
              </a:rPr>
              <a:t></a:t>
            </a:r>
            <a:r>
              <a:rPr lang="en-US" sz="2000" i="1" dirty="0" smtClean="0">
                <a:solidFill>
                  <a:srgbClr val="9900CC"/>
                </a:solidFill>
              </a:rPr>
              <a:t>x</a:t>
            </a:r>
            <a:r>
              <a:rPr lang="en-US" sz="2000" dirty="0" smtClean="0">
                <a:solidFill>
                  <a:srgbClr val="9900CC"/>
                </a:solidFill>
              </a:rPr>
              <a:t> = −1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76867" y="1329267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3" imgW="685800" imgH="469800" progId="Equation.DSMT4">
                  <p:embed/>
                </p:oleObj>
              </mc:Choice>
              <mc:Fallback>
                <p:oleObj name="Equation" r:id="rId3" imgW="685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867" y="1329267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05000" y="1303866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5" imgW="761760" imgH="444240" progId="Equation.DSMT4">
                  <p:embed/>
                </p:oleObj>
              </mc:Choice>
              <mc:Fallback>
                <p:oleObj name="Equation" r:id="rId5" imgW="7617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03866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667000" y="1086555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7" imgW="634680" imgH="609480" progId="Equation.DSMT4">
                  <p:embed/>
                </p:oleObj>
              </mc:Choice>
              <mc:Fallback>
                <p:oleObj name="Equation" r:id="rId7" imgW="6346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86555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078089" y="2167467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9" imgW="787320" imgH="469800" progId="Equation.DSMT4">
                  <p:embed/>
                </p:oleObj>
              </mc:Choice>
              <mc:Fallback>
                <p:oleObj name="Equation" r:id="rId9" imgW="7873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089" y="2167467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96534" y="1927578"/>
          <a:ext cx="1028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1" imgW="1028520" imgH="888840" progId="Equation.DSMT4">
                  <p:embed/>
                </p:oleObj>
              </mc:Choice>
              <mc:Fallback>
                <p:oleObj name="Equation" r:id="rId11" imgW="102852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534" y="1927578"/>
                        <a:ext cx="1028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60511" y="19812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3" imgW="990360" imgH="888840" progId="Equation.DSMT4">
                  <p:embed/>
                </p:oleObj>
              </mc:Choice>
              <mc:Fallback>
                <p:oleObj name="Equation" r:id="rId13" imgW="99036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511" y="19812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1481667" y="3233561"/>
          <a:ext cx="381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5" imgW="380880" imgH="368280" progId="Equation.DSMT4">
                  <p:embed/>
                </p:oleObj>
              </mc:Choice>
              <mc:Fallback>
                <p:oleObj name="Equation" r:id="rId15" imgW="38088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667" y="3233561"/>
                        <a:ext cx="381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897945" y="3160183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7" imgW="1434960" imgH="469800" progId="Equation.DSMT4">
                  <p:embed/>
                </p:oleObj>
              </mc:Choice>
              <mc:Fallback>
                <p:oleObj name="Equation" r:id="rId17" imgW="143496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945" y="3160183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352800" y="2973211"/>
          <a:ext cx="1435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9" imgW="1434960" imgH="888840" progId="Equation.DSMT4">
                  <p:embed/>
                </p:oleObj>
              </mc:Choice>
              <mc:Fallback>
                <p:oleObj name="Equation" r:id="rId19" imgW="1434960" imgH="888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3211"/>
                        <a:ext cx="1435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891822" y="3876322"/>
          <a:ext cx="939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21" imgW="939600" imgH="1054080" progId="Equation.DSMT4">
                  <p:embed/>
                </p:oleObj>
              </mc:Choice>
              <mc:Fallback>
                <p:oleObj name="Equation" r:id="rId21" imgW="939600" imgH="1054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822" y="3876322"/>
                        <a:ext cx="939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882423" y="3975100"/>
          <a:ext cx="177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23" imgW="1777680" imgH="901440" progId="Equation.DSMT4">
                  <p:embed/>
                </p:oleObj>
              </mc:Choice>
              <mc:Fallback>
                <p:oleObj name="Equation" r:id="rId23" imgW="177768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23" y="3975100"/>
                        <a:ext cx="1778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1871133" y="503766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133" y="503766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2686755" y="531565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27" imgW="1307880" imgH="291960" progId="Equation.DSMT4">
                  <p:embed/>
                </p:oleObj>
              </mc:Choice>
              <mc:Fallback>
                <p:oleObj name="Equation" r:id="rId27" imgW="13078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755" y="531565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953000" y="3124200"/>
            <a:ext cx="38404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into the definition of differential.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53000" y="2209800"/>
            <a:ext cx="2867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Your calculator will give  </a:t>
            </a:r>
            <a:endParaRPr lang="en-US" dirty="0"/>
          </a:p>
        </p:txBody>
      </p:sp>
      <p:graphicFrame>
        <p:nvGraphicFramePr>
          <p:cNvPr id="2447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147567"/>
              </p:ext>
            </p:extLst>
          </p:nvPr>
        </p:nvGraphicFramePr>
        <p:xfrm>
          <a:off x="2895600" y="4648200"/>
          <a:ext cx="289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2895480" imgH="444240" progId="Equation.DSMT4">
                  <p:embed/>
                </p:oleObj>
              </mc:Choice>
              <mc:Fallback>
                <p:oleObj name="Equation" r:id="rId3" imgW="2895480" imgH="444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648200"/>
                        <a:ext cx="289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895600" y="1958622"/>
          <a:ext cx="223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2234880" imgH="482400" progId="Equation.DSMT4">
                  <p:embed/>
                </p:oleObj>
              </mc:Choice>
              <mc:Fallback>
                <p:oleObj name="Equation" r:id="rId5" imgW="2234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58622"/>
                        <a:ext cx="2235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571522" y="2599266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587240" imgH="291960" progId="Equation.DSMT4">
                  <p:embed/>
                </p:oleObj>
              </mc:Choice>
              <mc:Fallback>
                <p:oleObj name="Equation" r:id="rId7" imgW="1587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22" y="2599266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571522" y="3135489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1180800" imgH="291960" progId="Equation.DSMT4">
                  <p:embed/>
                </p:oleObj>
              </mc:Choice>
              <mc:Fallback>
                <p:oleObj name="Equation" r:id="rId9" imgW="1180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22" y="3135489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The volume of a cube with edge </a:t>
            </a:r>
            <a:r>
              <a:rPr lang="en-US" i="1" dirty="0" smtClean="0"/>
              <a:t>x </a:t>
            </a:r>
            <a:r>
              <a:rPr lang="en-US" dirty="0" smtClean="0"/>
              <a:t>is given by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/>
              <a:t>. </a:t>
            </a:r>
            <a:r>
              <a:rPr lang="en-US" dirty="0" smtClean="0"/>
              <a:t>Using differentials, approximate the change in</a:t>
            </a:r>
            <a:r>
              <a:rPr lang="en-US" i="1" dirty="0" smtClean="0"/>
              <a:t> V </a:t>
            </a:r>
            <a:r>
              <a:rPr lang="en-US" dirty="0" smtClean="0"/>
              <a:t>if</a:t>
            </a:r>
            <a:r>
              <a:rPr lang="en-US" i="1" dirty="0" smtClean="0"/>
              <a:t> x </a:t>
            </a:r>
            <a:r>
              <a:rPr lang="en-US" dirty="0" smtClean="0"/>
              <a:t>is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Changed from 5 cm to 5.01 cm.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Changed from 5 cm to 4.99 cm.</a:t>
            </a:r>
            <a:endParaRPr lang="en-US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2425" y="3191934"/>
            <a:ext cx="30341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If </a:t>
            </a:r>
            <a:r>
              <a:rPr lang="en-US" i="1" dirty="0" smtClean="0"/>
              <a:t>x </a:t>
            </a:r>
            <a:r>
              <a:rPr lang="en-US" dirty="0" smtClean="0"/>
              <a:t>= 5 and </a:t>
            </a:r>
            <a:r>
              <a:rPr lang="en-US" i="1" dirty="0" smtClean="0"/>
              <a:t>dx </a:t>
            </a:r>
            <a:r>
              <a:rPr lang="en-US" dirty="0" smtClean="0"/>
              <a:t>= 0.01, then 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54600" y="4419600"/>
            <a:ext cx="356616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in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5 </a:t>
            </a:r>
            <a:r>
              <a:rPr lang="en-US" sz="2000" dirty="0" smtClean="0">
                <a:solidFill>
                  <a:srgbClr val="008080"/>
                </a:solidFill>
              </a:rPr>
              <a:t>(original length of an edge) and </a:t>
            </a:r>
            <a:r>
              <a:rPr lang="en-US" sz="2000" i="1" dirty="0" smtClean="0">
                <a:solidFill>
                  <a:srgbClr val="9900CC"/>
                </a:solidFill>
              </a:rPr>
              <a:t>dx</a:t>
            </a:r>
            <a:r>
              <a:rPr lang="en-US" sz="2000" dirty="0" smtClean="0">
                <a:solidFill>
                  <a:srgbClr val="9900CC"/>
                </a:solidFill>
              </a:rPr>
              <a:t> = 0.01 </a:t>
            </a:r>
            <a:r>
              <a:rPr lang="en-US" sz="2000" dirty="0" smtClean="0">
                <a:solidFill>
                  <a:srgbClr val="008080"/>
                </a:solidFill>
              </a:rPr>
              <a:t>(the change in length).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44689" y="19812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3" imgW="1117440" imgH="291960" progId="Equation.DSMT4">
                  <p:embed/>
                </p:oleObj>
              </mc:Choice>
              <mc:Fallback>
                <p:oleObj name="Equation" r:id="rId3" imgW="1117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19812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87689" y="1914878"/>
          <a:ext cx="96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5" imgW="965160" imgH="469800" progId="Equation.DSMT4">
                  <p:embed/>
                </p:oleObj>
              </mc:Choice>
              <mc:Fallback>
                <p:oleObj name="Equation" r:id="rId5" imgW="965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689" y="1914878"/>
                        <a:ext cx="96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686755" y="1905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7" imgW="609480" imgH="368280" progId="Equation.DSMT4">
                  <p:embed/>
                </p:oleObj>
              </mc:Choice>
              <mc:Fallback>
                <p:oleObj name="Equation" r:id="rId7" imgW="6094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755" y="1905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883356" y="2514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9" imgW="787320" imgH="469800" progId="Equation.DSMT4">
                  <p:embed/>
                </p:oleObj>
              </mc:Choice>
              <mc:Fallback>
                <p:oleObj name="Equation" r:id="rId9" imgW="787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356" y="2514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87689" y="2503311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1" imgW="774360" imgH="380880" progId="Equation.DSMT4">
                  <p:embed/>
                </p:oleObj>
              </mc:Choice>
              <mc:Fallback>
                <p:oleObj name="Equation" r:id="rId11" imgW="774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689" y="2503311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105400" y="2590800"/>
          <a:ext cx="274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3" imgW="2743200" imgH="279360" progId="Equation.DSMT4">
                  <p:embed/>
                </p:oleObj>
              </mc:Choice>
              <mc:Fallback>
                <p:oleObj name="Equation" r:id="rId13" imgW="2743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90800"/>
                        <a:ext cx="274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219200" y="3166533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5" imgW="444240" imgH="304560" progId="Equation.DSMT4">
                  <p:embed/>
                </p:oleObj>
              </mc:Choice>
              <mc:Fallback>
                <p:oleObj name="Equation" r:id="rId15" imgW="44424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66533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698978" y="3115027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7" imgW="1434960" imgH="469800" progId="Equation.DSMT4">
                  <p:embed/>
                </p:oleObj>
              </mc:Choice>
              <mc:Fallback>
                <p:oleObj name="Equation" r:id="rId17" imgW="14349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3115027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158067" y="3101622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9" imgW="1130040" imgH="380880" progId="Equation.DSMT4">
                  <p:embed/>
                </p:oleObj>
              </mc:Choice>
              <mc:Fallback>
                <p:oleObj name="Equation" r:id="rId19" imgW="11300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067" y="3101622"/>
                        <a:ext cx="113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115278" y="3231444"/>
          <a:ext cx="2146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21" imgW="2145960" imgH="241200" progId="Equation.DSMT4">
                  <p:embed/>
                </p:oleObj>
              </mc:Choice>
              <mc:Fallback>
                <p:oleObj name="Equation" r:id="rId21" imgW="214596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5278" y="3231444"/>
                        <a:ext cx="2146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838200" y="4614333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23" imgW="444240" imgH="304560" progId="Equation.DSMT4">
                  <p:embed/>
                </p:oleObj>
              </mc:Choice>
              <mc:Fallback>
                <p:oleObj name="Equation" r:id="rId23" imgW="44424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14333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1305278" y="4495800"/>
          <a:ext cx="191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25" imgW="1917360" imgH="533160" progId="Equation.DSMT4">
                  <p:embed/>
                </p:oleObj>
              </mc:Choice>
              <mc:Fallback>
                <p:oleObj name="Equation" r:id="rId25" imgW="191736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278" y="4495800"/>
                        <a:ext cx="191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3333045" y="4549422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27" imgW="1625400" imgH="469800" progId="Equation.DSMT4">
                  <p:embed/>
                </p:oleObj>
              </mc:Choice>
              <mc:Fallback>
                <p:oleObj name="Equation" r:id="rId27" imgW="16254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045" y="4549422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Volume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55148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Using </a:t>
            </a:r>
            <a:r>
              <a:rPr lang="en-US" i="1" dirty="0" smtClean="0"/>
              <a:t>x </a:t>
            </a:r>
            <a:r>
              <a:rPr lang="en-US" dirty="0" smtClean="0"/>
              <a:t>= 5 and</a:t>
            </a:r>
            <a:r>
              <a:rPr lang="en-US" i="1" dirty="0" smtClean="0"/>
              <a:t> dx </a:t>
            </a:r>
            <a:r>
              <a:rPr lang="en-US" dirty="0" smtClean="0"/>
              <a:t>= −0.01,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b="1" i="1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Note that with a calculator, we can find the volume of each cube: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3200" dirty="0" smtClean="0"/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dirty="0" smtClean="0"/>
              <a:t>So our values of </a:t>
            </a:r>
            <a:r>
              <a:rPr lang="en-US" i="1" dirty="0" smtClean="0">
                <a:solidFill>
                  <a:srgbClr val="FF0000"/>
                </a:solidFill>
              </a:rPr>
              <a:t>dV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 </a:t>
            </a:r>
            <a:r>
              <a:rPr lang="en-US" dirty="0" smtClean="0">
                <a:solidFill>
                  <a:srgbClr val="FF0000"/>
                </a:solidFill>
              </a:rPr>
              <a:t>0.75 </a:t>
            </a:r>
            <a:r>
              <a:rPr lang="en-US" dirty="0" smtClean="0"/>
              <a:t>(calculated in parts </a:t>
            </a:r>
            <a:r>
              <a:rPr lang="en-US" b="1" dirty="0" smtClean="0"/>
              <a:t>a.</a:t>
            </a:r>
            <a:r>
              <a:rPr lang="en-US" dirty="0" smtClean="0"/>
              <a:t> and </a:t>
            </a:r>
            <a:r>
              <a:rPr lang="en-US" b="1" dirty="0" smtClean="0"/>
              <a:t>b.</a:t>
            </a:r>
            <a:r>
              <a:rPr lang="en-US" dirty="0" smtClean="0"/>
              <a:t>) are very close to the actual changes in volume.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003300" y="1950156"/>
          <a:ext cx="44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444240" imgH="304560" progId="Equation.DSMT4">
                  <p:embed/>
                </p:oleObj>
              </mc:Choice>
              <mc:Fallback>
                <p:oleObj name="Equation" r:id="rId3" imgW="44424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950156"/>
                        <a:ext cx="44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59089" y="1828800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2133360" imgH="533160" progId="Equation.DSMT4">
                  <p:embed/>
                </p:oleObj>
              </mc:Choice>
              <mc:Fallback>
                <p:oleObj name="Equation" r:id="rId5" imgW="21333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9089" y="1828800"/>
                        <a:ext cx="213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680178" y="1883834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1828800" imgH="469800" progId="Equation.DSMT4">
                  <p:embed/>
                </p:oleObj>
              </mc:Choice>
              <mc:Fallback>
                <p:oleObj name="Equation" r:id="rId7" imgW="1828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178" y="1883834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778500" y="1991078"/>
          <a:ext cx="283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2831760" imgH="241200" progId="Equation.DSMT4">
                  <p:embed/>
                </p:oleObj>
              </mc:Choice>
              <mc:Fallback>
                <p:oleObj name="Equation" r:id="rId9" imgW="28317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1991078"/>
                        <a:ext cx="283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103967" y="3364089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1" imgW="672840" imgH="469800" progId="Equation.DSMT4">
                  <p:embed/>
                </p:oleObj>
              </mc:Choice>
              <mc:Fallback>
                <p:oleObj name="Equation" r:id="rId11" imgW="672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967" y="3364089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819400" y="3359150"/>
          <a:ext cx="58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3" imgW="583920" imgH="380880" progId="Equation.DSMT4">
                  <p:embed/>
                </p:oleObj>
              </mc:Choice>
              <mc:Fallback>
                <p:oleObj name="Equation" r:id="rId13" imgW="583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359150"/>
                        <a:ext cx="58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450167" y="33655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5" imgW="1549080" imgH="469800" progId="Equation.DSMT4">
                  <p:embed/>
                </p:oleObj>
              </mc:Choice>
              <mc:Fallback>
                <p:oleObj name="Equation" r:id="rId15" imgW="15490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0167" y="33655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659467" y="3949700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7" imgW="1117440" imgH="469800" progId="Equation.DSMT4">
                  <p:embed/>
                </p:oleObj>
              </mc:Choice>
              <mc:Fallback>
                <p:oleObj name="Equation" r:id="rId17" imgW="11174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467" y="3949700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819400" y="3886200"/>
          <a:ext cx="127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9" imgW="1269720" imgH="533160" progId="Equation.DSMT4">
                  <p:embed/>
                </p:oleObj>
              </mc:Choice>
              <mc:Fallback>
                <p:oleObj name="Equation" r:id="rId19" imgW="126972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86200"/>
                        <a:ext cx="127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147255" y="3938411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21" imgW="3301920" imgH="469800" progId="Equation.DSMT4">
                  <p:embed/>
                </p:oleObj>
              </mc:Choice>
              <mc:Fallback>
                <p:oleObj name="Equation" r:id="rId21" imgW="330192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255" y="3938411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1646767" y="45593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23" imgW="1130040" imgH="469800" progId="Equation.DSMT4">
                  <p:embed/>
                </p:oleObj>
              </mc:Choice>
              <mc:Fallback>
                <p:oleObj name="Equation" r:id="rId23" imgW="113004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767" y="45593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2819400" y="4495800"/>
          <a:ext cx="128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25" imgW="1282680" imgH="533160" progId="Equation.DSMT4">
                  <p:embed/>
                </p:oleObj>
              </mc:Choice>
              <mc:Fallback>
                <p:oleObj name="Equation" r:id="rId25" imgW="128268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128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147255" y="4550834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27" imgW="2692080" imgH="469800" progId="Equation.DSMT4">
                  <p:embed/>
                </p:oleObj>
              </mc:Choice>
              <mc:Fallback>
                <p:oleObj name="Equation" r:id="rId27" imgW="269208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255" y="4550834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a company makes and sells </a:t>
            </a:r>
            <a:r>
              <a:rPr lang="en-US" i="1" dirty="0" smtClean="0"/>
              <a:t>x</a:t>
            </a:r>
            <a:r>
              <a:rPr lang="en-US" dirty="0" smtClean="0"/>
              <a:t> tennis rackets per week, and the corresponding revenue function (in hundreds of dollars) is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where </a:t>
            </a:r>
            <a:r>
              <a:rPr lang="en-US" i="1" dirty="0" smtClean="0"/>
              <a:t>x</a:t>
            </a:r>
            <a:r>
              <a:rPr lang="en-US" dirty="0" smtClean="0"/>
              <a:t> is between 0 and 600. Use </a:t>
            </a:r>
            <a:r>
              <a:rPr lang="en-US" i="1" dirty="0" smtClean="0"/>
              <a:t>dR</a:t>
            </a:r>
            <a:r>
              <a:rPr lang="en-US" dirty="0" smtClean="0"/>
              <a:t>                            to estimate the approximate change in                       revenue if production is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Increased from 150 to 160 rackets.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Increased from 480 to 490 rackets.</a:t>
            </a:r>
            <a:endParaRPr lang="en-US" dirty="0"/>
          </a:p>
        </p:txBody>
      </p:sp>
      <p:graphicFrame>
        <p:nvGraphicFramePr>
          <p:cNvPr id="2478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18975"/>
              </p:ext>
            </p:extLst>
          </p:nvPr>
        </p:nvGraphicFramePr>
        <p:xfrm>
          <a:off x="1974850" y="2514600"/>
          <a:ext cx="2413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2412720" imgH="888840" progId="Equation.DSMT4">
                  <p:embed/>
                </p:oleObj>
              </mc:Choice>
              <mc:Fallback>
                <p:oleObj name="Equation" r:id="rId3" imgW="241272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2514600"/>
                        <a:ext cx="2413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/>
          <p:nvPr/>
        </p:nvGrpSpPr>
        <p:grpSpPr>
          <a:xfrm>
            <a:off x="6629400" y="3352800"/>
            <a:ext cx="2064173" cy="1797429"/>
            <a:chOff x="6248400" y="3581400"/>
            <a:chExt cx="2064173" cy="1797429"/>
          </a:xfrm>
        </p:grpSpPr>
        <p:pic>
          <p:nvPicPr>
            <p:cNvPr id="247813" name="Picture 5" descr="C:\Documents and Settings\Nagesh\Desktop\TENNS077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248400" y="3581400"/>
              <a:ext cx="1759373" cy="1492629"/>
            </a:xfrm>
            <a:prstGeom prst="rect">
              <a:avLst/>
            </a:prstGeom>
            <a:noFill/>
          </p:spPr>
        </p:pic>
        <p:grpSp>
          <p:nvGrpSpPr>
            <p:cNvPr id="5" name="Group 9"/>
            <p:cNvGrpSpPr/>
            <p:nvPr/>
          </p:nvGrpSpPr>
          <p:grpSpPr>
            <a:xfrm>
              <a:off x="6400800" y="3733800"/>
              <a:ext cx="1911773" cy="1645029"/>
              <a:chOff x="6400800" y="3733800"/>
              <a:chExt cx="1911773" cy="1645029"/>
            </a:xfrm>
          </p:grpSpPr>
          <p:pic>
            <p:nvPicPr>
              <p:cNvPr id="9" name="Picture 5" descr="C:\Documents and Settings\Nagesh\Desktop\TENNS077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553200" y="3886200"/>
                <a:ext cx="1759373" cy="1492629"/>
              </a:xfrm>
              <a:prstGeom prst="rect">
                <a:avLst/>
              </a:prstGeom>
              <a:noFill/>
            </p:spPr>
          </p:pic>
          <p:pic>
            <p:nvPicPr>
              <p:cNvPr id="8" name="Picture 5" descr="C:\Documents and Settings\Nagesh\Desktop\TENNS077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400800" y="3733800"/>
                <a:ext cx="1759373" cy="1492629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 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2000955"/>
          <a:ext cx="119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3" imgW="1193760" imgH="469800" progId="Equation.DSMT4">
                  <p:embed/>
                </p:oleObj>
              </mc:Choice>
              <mc:Fallback>
                <p:oleObj name="Equation" r:id="rId3" imgW="1193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00955"/>
                        <a:ext cx="119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752600" y="175260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5" imgW="1562040" imgH="876240" progId="Equation.DSMT4">
                  <p:embed/>
                </p:oleObj>
              </mc:Choice>
              <mc:Fallback>
                <p:oleObj name="Equation" r:id="rId5" imgW="156204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5260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936978" y="2949222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978" y="2949222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746956" y="2751666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9" imgW="1346040" imgH="838080" progId="Equation.DSMT4">
                  <p:embed/>
                </p:oleObj>
              </mc:Choice>
              <mc:Fallback>
                <p:oleObj name="Equation" r:id="rId9" imgW="1346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956" y="2751666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779911" y="3079044"/>
          <a:ext cx="276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1" imgW="2768400" imgH="279360" progId="Equation.DSMT4">
                  <p:embed/>
                </p:oleObj>
              </mc:Choice>
              <mc:Fallback>
                <p:oleObj name="Equation" r:id="rId11" imgW="276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911" y="3079044"/>
                        <a:ext cx="276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306689" y="3973689"/>
          <a:ext cx="40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3" imgW="406080" imgH="304560" progId="Equation.DSMT4">
                  <p:embed/>
                </p:oleObj>
              </mc:Choice>
              <mc:Fallback>
                <p:oleObj name="Equation" r:id="rId13" imgW="40608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89" y="3973689"/>
                        <a:ext cx="40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765300" y="3918656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5" imgW="1434960" imgH="469800" progId="Equation.DSMT4">
                  <p:embed/>
                </p:oleObj>
              </mc:Choice>
              <mc:Fallback>
                <p:oleObj name="Equation" r:id="rId15" imgW="14349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918656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208867" y="3690056"/>
          <a:ext cx="2082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7" imgW="2082600" imgH="927000" progId="Equation.DSMT4">
                  <p:embed/>
                </p:oleObj>
              </mc:Choice>
              <mc:Fallback>
                <p:oleObj name="Equation" r:id="rId17" imgW="208260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3690056"/>
                        <a:ext cx="2082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789789" y="4034366"/>
          <a:ext cx="2146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9" imgW="2145960" imgH="241200" progId="Equation.DSMT4">
                  <p:embed/>
                </p:oleObj>
              </mc:Choice>
              <mc:Fallback>
                <p:oleObj name="Equation" r:id="rId19" imgW="21459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789" y="4034366"/>
                        <a:ext cx="2146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150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9900CC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9900CC"/>
                </a:solidFill>
              </a:rPr>
              <a:t>x</a:t>
            </a:r>
            <a:r>
              <a:rPr lang="en-US" dirty="0" smtClean="0">
                <a:solidFill>
                  <a:srgbClr val="9900CC"/>
                </a:solidFill>
              </a:rPr>
              <a:t> = 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>
                <a:solidFill>
                  <a:srgbClr val="9900CC"/>
                </a:solidFill>
              </a:rPr>
              <a:t> = 160 − 150 = 10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Then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change in revenue is approximately </a:t>
            </a:r>
            <a:r>
              <a:rPr lang="en-US" dirty="0" smtClean="0">
                <a:solidFill>
                  <a:srgbClr val="FF0000"/>
                </a:solidFill>
              </a:rPr>
              <a:t>100 hundred dollars </a:t>
            </a:r>
            <a:r>
              <a:rPr lang="en-US" dirty="0" smtClean="0"/>
              <a:t>(or $10,000).  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219450" y="2286000"/>
          <a:ext cx="2705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2705040" imgH="927000" progId="Equation.DSMT4">
                  <p:embed/>
                </p:oleObj>
              </mc:Choice>
              <mc:Fallback>
                <p:oleObj name="Equation" r:id="rId3" imgW="27050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2286000"/>
                        <a:ext cx="2705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668889" y="3425472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1904760" imgH="469800" progId="Equation.DSMT4">
                  <p:embed/>
                </p:oleObj>
              </mc:Choice>
              <mc:Fallback>
                <p:oleObj name="Equation" r:id="rId5" imgW="1904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889" y="3425472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657600" y="4107745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07745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Change in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Let 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</a:rPr>
              <a:t>= 480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9900CC"/>
                </a:solidFill>
              </a:rPr>
              <a:t>Δ</a:t>
            </a:r>
            <a:r>
              <a:rPr lang="en-US" i="1" dirty="0" smtClean="0">
                <a:solidFill>
                  <a:srgbClr val="9900CC"/>
                </a:solidFill>
              </a:rPr>
              <a:t>x </a:t>
            </a:r>
            <a:r>
              <a:rPr lang="en-US" dirty="0" smtClean="0">
                <a:solidFill>
                  <a:srgbClr val="9900CC"/>
                </a:solidFill>
              </a:rPr>
              <a:t>=</a:t>
            </a:r>
            <a:r>
              <a:rPr lang="en-US" i="1" dirty="0" smtClean="0">
                <a:solidFill>
                  <a:srgbClr val="9900CC"/>
                </a:solidFill>
              </a:rPr>
              <a:t> dx </a:t>
            </a:r>
            <a:r>
              <a:rPr lang="en-US" dirty="0" smtClean="0">
                <a:solidFill>
                  <a:srgbClr val="9900CC"/>
                </a:solidFill>
              </a:rPr>
              <a:t>= 490 − 480 = 10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Then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The change in revenue is </a:t>
            </a:r>
            <a:r>
              <a:rPr lang="en-US" dirty="0" smtClean="0">
                <a:solidFill>
                  <a:srgbClr val="FF0000"/>
                </a:solidFill>
              </a:rPr>
              <a:t>negative 120 hundred dollars</a:t>
            </a:r>
            <a:r>
              <a:rPr lang="en-US" dirty="0" smtClean="0"/>
              <a:t>, or a </a:t>
            </a:r>
            <a:r>
              <a:rPr lang="en-US" dirty="0" smtClean="0">
                <a:solidFill>
                  <a:srgbClr val="FF0000"/>
                </a:solidFill>
              </a:rPr>
              <a:t>loss of $12,000</a:t>
            </a:r>
            <a:r>
              <a:rPr lang="en-US" dirty="0" smtClean="0"/>
              <a:t>. In this case, the revenue is actually decreasing at a high level of production and sales because the corresponding price of rackets has been lowered to maintain sales. 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653822" y="2590800"/>
          <a:ext cx="40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406080" imgH="304560" progId="Equation.DSMT4">
                  <p:embed/>
                </p:oleObj>
              </mc:Choice>
              <mc:Fallback>
                <p:oleObj name="Equation" r:id="rId3" imgW="4060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822" y="2590800"/>
                        <a:ext cx="40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87503" y="2286000"/>
          <a:ext cx="2286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2286000" imgH="927000" progId="Equation.DSMT4">
                  <p:embed/>
                </p:oleObj>
              </mc:Choice>
              <mc:Fallback>
                <p:oleObj name="Equation" r:id="rId5" imgW="22860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03" y="2286000"/>
                        <a:ext cx="2286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400784" y="25146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1917360" imgH="469800" progId="Equation.DSMT4">
                  <p:embed/>
                </p:oleObj>
              </mc:Choice>
              <mc:Fallback>
                <p:oleObj name="Equation" r:id="rId7" imgW="1917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784" y="25146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345766" y="25908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1130040" imgH="291960" progId="Equation.DSMT4">
                  <p:embed/>
                </p:oleObj>
              </mc:Choice>
              <mc:Fallback>
                <p:oleObj name="Equation" r:id="rId9" imgW="1130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766" y="259080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Find the differential of a function.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differentials to approximate changes in volume, revenue, and other real-life applications.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lnSpc>
                <a:spcPts val="37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Differential </a:t>
            </a:r>
          </a:p>
          <a:p>
            <a:pPr>
              <a:lnSpc>
                <a:spcPts val="3700"/>
              </a:lnSpc>
            </a:pPr>
            <a:r>
              <a:rPr lang="en-US" dirty="0" smtClean="0">
                <a:solidFill>
                  <a:srgbClr val="000000"/>
                </a:solidFill>
              </a:rPr>
              <a:t>If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y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i="1" dirty="0" smtClean="0">
                <a:solidFill>
                  <a:srgbClr val="C00000"/>
                </a:solidFill>
              </a:rPr>
              <a:t> f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function and </a:t>
            </a:r>
            <a:r>
              <a:rPr lang="en-US" i="1" dirty="0" smtClean="0">
                <a:solidFill>
                  <a:srgbClr val="C00000"/>
                </a:solidFill>
              </a:rPr>
              <a:t>y′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i="1" dirty="0" smtClean="0">
                <a:solidFill>
                  <a:srgbClr val="C00000"/>
                </a:solidFill>
              </a:rPr>
              <a:t> f′</a:t>
            </a:r>
            <a:r>
              <a:rPr lang="en-US" dirty="0" smtClean="0">
                <a:solidFill>
                  <a:srgbClr val="C00000"/>
                </a:solidFill>
              </a:rPr>
              <a:t>(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exists, then the </a:t>
            </a:r>
            <a:r>
              <a:rPr lang="en-US" b="1" dirty="0" smtClean="0">
                <a:solidFill>
                  <a:srgbClr val="C00000"/>
                </a:solidFill>
              </a:rPr>
              <a:t>differential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r>
              <a:rPr lang="en-US" i="1" dirty="0" smtClean="0">
                <a:solidFill>
                  <a:srgbClr val="000000"/>
                </a:solidFill>
              </a:rPr>
              <a:t>dy </a:t>
            </a:r>
            <a:r>
              <a:rPr lang="en-US" dirty="0" smtClean="0">
                <a:solidFill>
                  <a:srgbClr val="000000"/>
                </a:solidFill>
              </a:rPr>
              <a:t>is defined as</a:t>
            </a:r>
          </a:p>
          <a:p>
            <a:pPr algn="ctr">
              <a:lnSpc>
                <a:spcPts val="3700"/>
              </a:lnSpc>
            </a:pPr>
            <a:r>
              <a:rPr lang="en-US" b="1" i="1" dirty="0" smtClean="0">
                <a:solidFill>
                  <a:srgbClr val="0000FF"/>
                </a:solidFill>
              </a:rPr>
              <a:t>dy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f′</a:t>
            </a:r>
            <a:r>
              <a:rPr lang="en-US" b="1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x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sym typeface="Symbol"/>
              </a:rPr>
              <a:t></a:t>
            </a:r>
            <a:r>
              <a:rPr lang="en-US" b="1" i="1" dirty="0" smtClean="0">
                <a:solidFill>
                  <a:srgbClr val="0000FF"/>
                </a:solidFill>
              </a:rPr>
              <a:t> dx 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i="1" dirty="0" smtClean="0"/>
              <a:t> </a:t>
            </a:r>
            <a:r>
              <a:rPr lang="en-US" dirty="0" smtClean="0"/>
              <a:t>for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</p:txBody>
      </p:sp>
      <p:sp>
        <p:nvSpPr>
          <p:cNvPr id="5" name="Rectangle 4"/>
          <p:cNvSpPr/>
          <p:nvPr/>
        </p:nvSpPr>
        <p:spPr>
          <a:xfrm>
            <a:off x="5257800" y="2514600"/>
            <a:ext cx="26242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57800" y="3581400"/>
            <a:ext cx="3108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f′</a:t>
            </a:r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)</a:t>
            </a:r>
            <a:r>
              <a:rPr lang="en-US" sz="2000" i="1" dirty="0" smtClean="0">
                <a:solidFill>
                  <a:srgbClr val="FF00FF"/>
                </a:solidFill>
              </a:rPr>
              <a:t> </a:t>
            </a:r>
            <a:r>
              <a:rPr lang="en-US" sz="2000" dirty="0" smtClean="0">
                <a:solidFill>
                  <a:srgbClr val="FF00FF"/>
                </a:solidFill>
              </a:rPr>
              <a:t>= 2</a:t>
            </a:r>
            <a:r>
              <a:rPr lang="en-US" sz="2000" i="1" dirty="0" smtClean="0">
                <a:solidFill>
                  <a:srgbClr val="FF00FF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into the definition of differential.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2438400"/>
          <a:ext cx="132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320480" imgH="482400" progId="Equation.DSMT4">
                  <p:embed/>
                </p:oleObj>
              </mc:Choice>
              <mc:Fallback>
                <p:oleObj name="Equation" r:id="rId3" imgW="13204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320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26998" y="25146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558720" imgH="304560" progId="Equation.DSMT4">
                  <p:embed/>
                </p:oleObj>
              </mc:Choice>
              <mc:Fallback>
                <p:oleObj name="Equation" r:id="rId5" imgW="558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6998" y="25146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61645" y="2458155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549080" imgH="469800" progId="Equation.DSMT4">
                  <p:embed/>
                </p:oleObj>
              </mc:Choice>
              <mc:Fallback>
                <p:oleObj name="Equation" r:id="rId7" imgW="1549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645" y="2458155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0352" y="32893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893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09800" y="3557411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1" imgW="1981080" imgH="469800" progId="Equation.DSMT4">
                  <p:embed/>
                </p:oleObj>
              </mc:Choice>
              <mc:Fallback>
                <p:oleObj name="Equation" r:id="rId11" imgW="1981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557411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610555" y="4179711"/>
          <a:ext cx="1219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3" imgW="1218960" imgH="304560" progId="Equation.DSMT4">
                  <p:embed/>
                </p:oleObj>
              </mc:Choice>
              <mc:Fallback>
                <p:oleObj name="Equation" r:id="rId13" imgW="12189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555" y="4179711"/>
                        <a:ext cx="1219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da-DK" b="1" dirty="0" smtClean="0"/>
              <a:t>b.	</a:t>
            </a:r>
            <a:r>
              <a:rPr lang="da-DK" dirty="0" smtClean="0"/>
              <a:t>Find </a:t>
            </a:r>
            <a:r>
              <a:rPr lang="da-DK" i="1" dirty="0" smtClean="0">
                <a:solidFill>
                  <a:srgbClr val="0000FF"/>
                </a:solidFill>
              </a:rPr>
              <a:t>du</a:t>
            </a:r>
            <a:r>
              <a:rPr lang="da-DK" i="1" dirty="0" smtClean="0"/>
              <a:t> </a:t>
            </a:r>
            <a:r>
              <a:rPr lang="da-DK" dirty="0" smtClean="0"/>
              <a:t>for</a:t>
            </a:r>
            <a:endParaRPr lang="da-DK" i="1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The differential </a:t>
            </a:r>
            <a:r>
              <a:rPr lang="en-US" i="1" dirty="0" smtClean="0"/>
              <a:t>du </a:t>
            </a:r>
            <a:r>
              <a:rPr lang="en-US" dirty="0" smtClean="0"/>
              <a:t>is found in the same way as</a:t>
            </a:r>
            <a:r>
              <a:rPr lang="en-US" i="1" dirty="0" smtClean="0"/>
              <a:t> dy, </a:t>
            </a:r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endParaRPr lang="en-US" i="1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So </a:t>
            </a:r>
            <a:endParaRPr lang="en-US" dirty="0"/>
          </a:p>
        </p:txBody>
      </p:sp>
      <p:graphicFrame>
        <p:nvGraphicFramePr>
          <p:cNvPr id="238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768422"/>
              </p:ext>
            </p:extLst>
          </p:nvPr>
        </p:nvGraphicFramePr>
        <p:xfrm>
          <a:off x="2672469" y="1219200"/>
          <a:ext cx="184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1841400" imgH="647640" progId="Equation.DSMT4">
                  <p:embed/>
                </p:oleObj>
              </mc:Choice>
              <mc:Fallback>
                <p:oleObj name="Equation" r:id="rId3" imgW="1841400" imgH="6476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469" y="1219200"/>
                        <a:ext cx="1841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438900" y="3048000"/>
            <a:ext cx="265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u.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8597" name="Object 5"/>
          <p:cNvGraphicFramePr>
            <a:graphicFrameLocks noChangeAspect="1"/>
          </p:cNvGraphicFramePr>
          <p:nvPr/>
        </p:nvGraphicFramePr>
        <p:xfrm>
          <a:off x="4572000" y="4775200"/>
          <a:ext cx="3556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3555720" imgH="711000" progId="Equation.DSMT4">
                  <p:embed/>
                </p:oleObj>
              </mc:Choice>
              <mc:Fallback>
                <p:oleObj name="Equation" r:id="rId5" imgW="3555720" imgH="711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75200"/>
                        <a:ext cx="3556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966" y="2904066"/>
          <a:ext cx="2171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2171520" imgH="634680" progId="Equation.DSMT4">
                  <p:embed/>
                </p:oleObj>
              </mc:Choice>
              <mc:Fallback>
                <p:oleObj name="Equation" r:id="rId7" imgW="21715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66" y="2904066"/>
                        <a:ext cx="2171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10933" y="307057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0933" y="307057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429000" y="2881489"/>
          <a:ext cx="2997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2997000" imgH="634680" progId="Equation.DSMT4">
                  <p:embed/>
                </p:oleObj>
              </mc:Choice>
              <mc:Fallback>
                <p:oleObj name="Equation" r:id="rId11" imgW="299700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881489"/>
                        <a:ext cx="2997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254500" y="3550355"/>
          <a:ext cx="196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1968480" imgH="634680" progId="Equation.DSMT4">
                  <p:embed/>
                </p:oleObj>
              </mc:Choice>
              <mc:Fallback>
                <p:oleObj name="Equation" r:id="rId13" imgW="196848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550355"/>
                        <a:ext cx="196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1371600" y="473286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5" imgW="1866600" imgH="469800" progId="Equation.DSMT4">
                  <p:embed/>
                </p:oleObj>
              </mc:Choice>
              <mc:Fallback>
                <p:oleObj name="Equation" r:id="rId15" imgW="18666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3286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801989" y="5317066"/>
          <a:ext cx="2247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7" imgW="2247840" imgH="634680" progId="Equation.DSMT4">
                  <p:embed/>
                </p:oleObj>
              </mc:Choice>
              <mc:Fallback>
                <p:oleObj name="Equation" r:id="rId17" imgW="224784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989" y="5317066"/>
                        <a:ext cx="2247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Differentials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Find </a:t>
            </a:r>
            <a:r>
              <a:rPr lang="en-US" i="1" dirty="0" smtClean="0">
                <a:solidFill>
                  <a:srgbClr val="0000FF"/>
                </a:solidFill>
              </a:rPr>
              <a:t>dv</a:t>
            </a:r>
            <a:r>
              <a:rPr lang="en-US" i="1" dirty="0" smtClean="0"/>
              <a:t> </a:t>
            </a:r>
            <a:r>
              <a:rPr lang="en-US" dirty="0" smtClean="0"/>
              <a:t>if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 smtClean="0"/>
              <a:t>So </a:t>
            </a:r>
            <a:r>
              <a:rPr lang="en-US" b="1" dirty="0" smtClean="0"/>
              <a:t> 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112421"/>
              </p:ext>
            </p:extLst>
          </p:nvPr>
        </p:nvGraphicFramePr>
        <p:xfrm>
          <a:off x="2443163" y="1089378"/>
          <a:ext cx="1485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1485720" imgH="888840" progId="Equation.DSMT4">
                  <p:embed/>
                </p:oleObj>
              </mc:Choice>
              <mc:Fallback>
                <p:oleObj name="Equation" r:id="rId3" imgW="1485720" imgH="8888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1089378"/>
                        <a:ext cx="1485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330440" y="2743200"/>
            <a:ext cx="1737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v.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9620" name="Object 4"/>
          <p:cNvGraphicFramePr>
            <a:graphicFrameLocks noChangeAspect="1"/>
          </p:cNvGraphicFramePr>
          <p:nvPr/>
        </p:nvGraphicFramePr>
        <p:xfrm>
          <a:off x="1600200" y="4724400"/>
          <a:ext cx="234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5" imgW="2349500" imgH="1079500" progId="Equation.DSMT4">
                  <p:embed/>
                </p:oleObj>
              </mc:Choice>
              <mc:Fallback>
                <p:oleObj name="Equation" r:id="rId5" imgW="2349500" imgH="1079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724400"/>
                        <a:ext cx="2349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381626"/>
              </p:ext>
            </p:extLst>
          </p:nvPr>
        </p:nvGraphicFramePr>
        <p:xfrm>
          <a:off x="5562600" y="4816475"/>
          <a:ext cx="3352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7" imgW="3352800" imgH="1104900" progId="Equation.DSMT4">
                  <p:embed/>
                </p:oleObj>
              </mc:Choice>
              <mc:Fallback>
                <p:oleObj name="Equation" r:id="rId7" imgW="3352800" imgH="11049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16475"/>
                        <a:ext cx="3352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352" y="2545644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9" imgW="1892160" imgH="876240" progId="Equation.DSMT4">
                  <p:embed/>
                </p:oleObj>
              </mc:Choice>
              <mc:Fallback>
                <p:oleObj name="Equation" r:id="rId9" imgW="18921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45644"/>
                        <a:ext cx="189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506726" y="2846211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1" imgW="558720" imgH="304560" progId="Equation.DSMT4">
                  <p:embed/>
                </p:oleObj>
              </mc:Choice>
              <mc:Fallback>
                <p:oleObj name="Equation" r:id="rId11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726" y="2846211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149600" y="2458155"/>
          <a:ext cx="4089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3" imgW="4089240" imgH="1218960" progId="Equation.DSMT4">
                  <p:embed/>
                </p:oleObj>
              </mc:Choice>
              <mc:Fallback>
                <p:oleObj name="Equation" r:id="rId13" imgW="4089240" imgH="1218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58155"/>
                        <a:ext cx="4089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962400" y="3615266"/>
          <a:ext cx="16383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5" imgW="1638000" imgH="1079280" progId="Equation.DSMT4">
                  <p:embed/>
                </p:oleObj>
              </mc:Choice>
              <mc:Fallback>
                <p:oleObj name="Equation" r:id="rId15" imgW="1638000" imgH="1079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15266"/>
                        <a:ext cx="16383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Differentials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                                         find </a:t>
            </a:r>
            <a:r>
              <a:rPr lang="en-US" b="1" dirty="0" smtClean="0"/>
              <a:t>a.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/>
              <a:t>, </a:t>
            </a:r>
            <a:r>
              <a:rPr lang="en-US" b="1" dirty="0" smtClean="0"/>
              <a:t>b.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dirty="0" smtClean="0"/>
              <a:t>, and </a:t>
            </a:r>
            <a:r>
              <a:rPr lang="en-US" b="1" dirty="0" smtClean="0"/>
              <a:t>c. 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</a:t>
            </a:r>
            <a:r>
              <a:rPr lang="en-US" i="1" dirty="0" smtClean="0">
                <a:solidFill>
                  <a:srgbClr val="0000FF"/>
                </a:solidFill>
              </a:rPr>
              <a:t>y </a:t>
            </a:r>
            <a:r>
              <a:rPr lang="en-US" dirty="0" smtClean="0">
                <a:solidFill>
                  <a:srgbClr val="0000FF"/>
                </a:solidFill>
              </a:rPr>
              <a:t>− </a:t>
            </a:r>
            <a:r>
              <a:rPr lang="en-US" i="1" dirty="0" smtClean="0">
                <a:solidFill>
                  <a:srgbClr val="0000FF"/>
                </a:solidFill>
              </a:rPr>
              <a:t>dy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Solutions: </a:t>
            </a:r>
            <a:endParaRPr lang="en-US" dirty="0"/>
          </a:p>
        </p:txBody>
      </p:sp>
      <p:graphicFrame>
        <p:nvGraphicFramePr>
          <p:cNvPr id="240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15090"/>
              </p:ext>
            </p:extLst>
          </p:nvPr>
        </p:nvGraphicFramePr>
        <p:xfrm>
          <a:off x="1143000" y="1305278"/>
          <a:ext cx="326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3" imgW="3263760" imgH="469800" progId="Equation.DSMT4">
                  <p:embed/>
                </p:oleObj>
              </mc:Choice>
              <mc:Fallback>
                <p:oleObj name="Equation" r:id="rId3" imgW="326376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05278"/>
                        <a:ext cx="326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2971800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" imgW="939600" imgH="380880" progId="Equation.DSMT4">
                  <p:embed/>
                </p:oleObj>
              </mc:Choice>
              <mc:Fallback>
                <p:oleObj name="Equation" r:id="rId5" imgW="939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93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515534" y="2906889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7" imgW="2616120" imgH="469800" progId="Equation.DSMT4">
                  <p:embed/>
                </p:oleObj>
              </mc:Choice>
              <mc:Fallback>
                <p:oleObj name="Equation" r:id="rId7" imgW="2616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534" y="2906889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105400" y="3035300"/>
          <a:ext cx="259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9" imgW="2590560" imgH="241200" progId="Equation.DSMT4">
                  <p:embed/>
                </p:oleObj>
              </mc:Choice>
              <mc:Fallback>
                <p:oleObj name="Equation" r:id="rId9" imgW="259056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035300"/>
                        <a:ext cx="259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501422" y="3481211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1" imgW="2628720" imgH="469800" progId="Equation.DSMT4">
                  <p:embed/>
                </p:oleObj>
              </mc:Choice>
              <mc:Fallback>
                <p:oleObj name="Equation" r:id="rId11" imgW="2628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422" y="3481211"/>
                        <a:ext cx="262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92700" y="3602567"/>
          <a:ext cx="313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3" imgW="3136680" imgH="241200" progId="Equation.DSMT4">
                  <p:embed/>
                </p:oleObj>
              </mc:Choice>
              <mc:Fallback>
                <p:oleObj name="Equation" r:id="rId13" imgW="313668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3602567"/>
                        <a:ext cx="313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497189" y="4080933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5" imgW="1942920" imgH="533160" progId="Equation.DSMT4">
                  <p:embed/>
                </p:oleObj>
              </mc:Choice>
              <mc:Fallback>
                <p:oleObj name="Equation" r:id="rId15" imgW="194292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189" y="4080933"/>
                        <a:ext cx="1943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103989" y="4258733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7" imgW="2070000" imgH="279360" progId="Equation.DSMT4">
                  <p:embed/>
                </p:oleObj>
              </mc:Choice>
              <mc:Fallback>
                <p:oleObj name="Equation" r:id="rId17" imgW="2070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989" y="4258733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501422" y="4737100"/>
          <a:ext cx="201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9" imgW="2019240" imgH="291960" progId="Equation.DSMT4">
                  <p:embed/>
                </p:oleObj>
              </mc:Choice>
              <mc:Fallback>
                <p:oleObj name="Equation" r:id="rId19" imgW="20192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422" y="4737100"/>
                        <a:ext cx="201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492956" y="5281789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21" imgW="901440" imgH="291960" progId="Equation.DSMT4">
                  <p:embed/>
                </p:oleObj>
              </mc:Choice>
              <mc:Fallback>
                <p:oleObj name="Equation" r:id="rId21" imgW="901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956" y="5281789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099756" y="5348111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23" imgW="2031840" imgH="279360" progId="Equation.DSMT4">
                  <p:embed/>
                </p:oleObj>
              </mc:Choice>
              <mc:Fallback>
                <p:oleObj name="Equation" r:id="rId23" imgW="20318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756" y="5348111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Differentials (cont.)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53000" y="1458258"/>
            <a:ext cx="3749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3000" y="4495800"/>
            <a:ext cx="36576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values found in parts </a:t>
            </a:r>
            <a:r>
              <a:rPr lang="en-US" sz="2000" b="1" dirty="0" smtClean="0">
                <a:solidFill>
                  <a:srgbClr val="008080"/>
                </a:solidFill>
              </a:rPr>
              <a:t>a. </a:t>
            </a:r>
            <a:r>
              <a:rPr lang="en-US" sz="2000" dirty="0" smtClean="0">
                <a:solidFill>
                  <a:srgbClr val="008080"/>
                </a:solidFill>
              </a:rPr>
              <a:t>and</a:t>
            </a:r>
            <a:r>
              <a:rPr lang="en-US" sz="2000" b="1" dirty="0" smtClean="0">
                <a:solidFill>
                  <a:srgbClr val="008080"/>
                </a:solidFill>
              </a:rPr>
              <a:t> b. </a:t>
            </a:r>
            <a:r>
              <a:rPr lang="en-US" sz="2000" dirty="0" smtClean="0">
                <a:solidFill>
                  <a:srgbClr val="008080"/>
                </a:solidFill>
              </a:rPr>
              <a:t>into the equation and solve.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1382889"/>
          <a:ext cx="424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4241520" imgH="482400" progId="Equation.DSMT4">
                  <p:embed/>
                </p:oleObj>
              </mc:Choice>
              <mc:Fallback>
                <p:oleObj name="Equation" r:id="rId3" imgW="42415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82889"/>
                        <a:ext cx="424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8222" y="19812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222" y="1981200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689100" y="2613378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613378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689100" y="3124200"/>
          <a:ext cx="161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9" imgW="1612800" imgH="469800" progId="Equation.DSMT4">
                  <p:embed/>
                </p:oleObj>
              </mc:Choice>
              <mc:Fallback>
                <p:oleObj name="Equation" r:id="rId9" imgW="1612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124200"/>
                        <a:ext cx="161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689100" y="3757789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757789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0352" y="4540956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3" imgW="1574640" imgH="380880" progId="Equation.DSMT4">
                  <p:embed/>
                </p:oleObj>
              </mc:Choice>
              <mc:Fallback>
                <p:oleObj name="Equation" r:id="rId13" imgW="15746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40956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149122" y="4553656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122" y="4553656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821289" y="455788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7" imgW="927000" imgH="291960" progId="Equation.DSMT4">
                  <p:embed/>
                </p:oleObj>
              </mc:Choice>
              <mc:Fallback>
                <p:oleObj name="Equation" r:id="rId17" imgW="9270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289" y="4557888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953000" y="3173896"/>
            <a:ext cx="3423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Substitute in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9 </a:t>
            </a:r>
            <a:r>
              <a:rPr lang="en-US" sz="2000" dirty="0" smtClean="0">
                <a:solidFill>
                  <a:srgbClr val="008080"/>
                </a:solidFill>
              </a:rPr>
              <a:t>and </a:t>
            </a:r>
            <a:r>
              <a:rPr lang="en-US" sz="2000" i="1" dirty="0" smtClean="0">
                <a:solidFill>
                  <a:srgbClr val="9900CC"/>
                </a:solidFill>
              </a:rPr>
              <a:t>dx</a:t>
            </a:r>
            <a:r>
              <a:rPr lang="en-US" sz="2000" dirty="0" smtClean="0">
                <a:solidFill>
                  <a:srgbClr val="9900CC"/>
                </a:solidFill>
              </a:rPr>
              <a:t> = 0.1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53000" y="2032000"/>
            <a:ext cx="3200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=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into the definition of differential.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Estimating Square Roots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differentials, estimate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Here we let </a:t>
            </a:r>
          </a:p>
          <a:p>
            <a:r>
              <a:rPr lang="en-US" dirty="0" smtClean="0"/>
              <a:t>We have chosen </a:t>
            </a:r>
            <a:r>
              <a:rPr lang="en-US" i="1" dirty="0" smtClean="0"/>
              <a:t>x</a:t>
            </a:r>
            <a:r>
              <a:rPr lang="en-US" dirty="0" smtClean="0"/>
              <a:t> = 16 because 16 is the closest square number to 15. This gives 15 = 16 +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x</a:t>
            </a:r>
            <a:r>
              <a:rPr lang="en-US" dirty="0" smtClean="0"/>
              <a:t>, which leads to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x</a:t>
            </a:r>
            <a:r>
              <a:rPr lang="en-US" dirty="0" smtClean="0"/>
              <a:t> = −1.</a:t>
            </a:r>
            <a:endParaRPr lang="en-US" dirty="0"/>
          </a:p>
        </p:txBody>
      </p:sp>
      <p:graphicFrame>
        <p:nvGraphicFramePr>
          <p:cNvPr id="242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334974"/>
              </p:ext>
            </p:extLst>
          </p:nvPr>
        </p:nvGraphicFramePr>
        <p:xfrm>
          <a:off x="4572000" y="1272822"/>
          <a:ext cx="69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698400" imgH="444240" progId="Equation.DSMT4">
                  <p:embed/>
                </p:oleObj>
              </mc:Choice>
              <mc:Fallback>
                <p:oleObj name="Equation" r:id="rId3" imgW="69840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72822"/>
                        <a:ext cx="69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647568"/>
              </p:ext>
            </p:extLst>
          </p:nvPr>
        </p:nvGraphicFramePr>
        <p:xfrm>
          <a:off x="2291644" y="2294466"/>
          <a:ext cx="467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4673520" imgH="533160" progId="Equation.DSMT4">
                  <p:embed/>
                </p:oleObj>
              </mc:Choice>
              <mc:Fallback>
                <p:oleObj name="Equation" r:id="rId5" imgW="4673520" imgH="533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644" y="2294466"/>
                        <a:ext cx="467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506</Words>
  <Application>Microsoft Office PowerPoint</Application>
  <PresentationFormat>On-screen Show (4:3)</PresentationFormat>
  <Paragraphs>98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Symbol</vt:lpstr>
      <vt:lpstr>Calibri</vt:lpstr>
      <vt:lpstr>Courier New</vt:lpstr>
      <vt:lpstr>Office Theme</vt:lpstr>
      <vt:lpstr>Equation</vt:lpstr>
      <vt:lpstr>Section 4.6</vt:lpstr>
      <vt:lpstr>Objectives</vt:lpstr>
      <vt:lpstr>Differentials </vt:lpstr>
      <vt:lpstr>Example 1: Finding Differentials</vt:lpstr>
      <vt:lpstr>Example 1: Finding Differentials (cont.)</vt:lpstr>
      <vt:lpstr>Example 1: Finding Differentials (cont.)</vt:lpstr>
      <vt:lpstr>Example 2: Using Differentials</vt:lpstr>
      <vt:lpstr>Example 2: Using Differentials (cont.)</vt:lpstr>
      <vt:lpstr>Example 3: Estimating Square Roots</vt:lpstr>
      <vt:lpstr>Example 3: Estimating Square Roots (cont.)</vt:lpstr>
      <vt:lpstr>Example 3: Estimating Square Roots (cont.)</vt:lpstr>
      <vt:lpstr>Example 4: Volume</vt:lpstr>
      <vt:lpstr>Example 4: Volume (cont.)</vt:lpstr>
      <vt:lpstr>Example 4: Volume (cont.)</vt:lpstr>
      <vt:lpstr>Example 5: Change in Revenue</vt:lpstr>
      <vt:lpstr>Example 5: Change in Revenue (cont.)</vt:lpstr>
      <vt:lpstr>Example 5: Change in Revenue (cont.)</vt:lpstr>
      <vt:lpstr>Example 5: Change in Revenue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48</cp:revision>
  <dcterms:created xsi:type="dcterms:W3CDTF">2013-04-26T14:43:13Z</dcterms:created>
  <dcterms:modified xsi:type="dcterms:W3CDTF">2017-08-03T14:44:14Z</dcterms:modified>
</cp:coreProperties>
</file>