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94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04FF6-913A-495D-9CDC-48C6B9A54EEE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EAD3E-0232-40C4-8E1F-EDD5C9779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0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Exponential Functions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Compound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70537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 smtClean="0"/>
              <a:t>Suppose that </a:t>
            </a:r>
            <a:r>
              <a:rPr lang="en-US" dirty="0" smtClean="0">
                <a:solidFill>
                  <a:srgbClr val="0000FF"/>
                </a:solidFill>
              </a:rPr>
              <a:t>$1000</a:t>
            </a:r>
            <a:r>
              <a:rPr lang="en-US" dirty="0" smtClean="0"/>
              <a:t> is invested at 12 percent compounded quarterly. What will be the value of the investment in    </a:t>
            </a:r>
            <a:r>
              <a:rPr lang="en-US" b="1" dirty="0" smtClean="0"/>
              <a:t>a. </a:t>
            </a:r>
            <a:r>
              <a:rPr lang="en-US" dirty="0" smtClean="0">
                <a:solidFill>
                  <a:srgbClr val="0000FF"/>
                </a:solidFill>
              </a:rPr>
              <a:t>1 year</a:t>
            </a:r>
            <a:r>
              <a:rPr lang="en-US" dirty="0" smtClean="0"/>
              <a:t>?     </a:t>
            </a:r>
            <a:r>
              <a:rPr lang="en-US" b="1" dirty="0" smtClean="0"/>
              <a:t>b.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3 years</a:t>
            </a:r>
            <a:r>
              <a:rPr lang="en-US" dirty="0" smtClean="0"/>
              <a:t>?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  </a:t>
            </a:r>
            <a:r>
              <a:rPr lang="en-US" dirty="0" smtClean="0"/>
              <a:t>Use </a:t>
            </a:r>
            <a:r>
              <a:rPr lang="en-US" i="1" dirty="0" smtClean="0">
                <a:solidFill>
                  <a:srgbClr val="009900"/>
                </a:solidFill>
              </a:rPr>
              <a:t>P</a:t>
            </a:r>
            <a:r>
              <a:rPr lang="en-US" dirty="0" smtClean="0">
                <a:solidFill>
                  <a:srgbClr val="009900"/>
                </a:solidFill>
              </a:rPr>
              <a:t> = 1000</a:t>
            </a:r>
            <a:r>
              <a:rPr lang="en-US" dirty="0" smtClean="0"/>
              <a:t>,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7030A0"/>
                </a:solidFill>
              </a:rPr>
              <a:t>r </a:t>
            </a:r>
            <a:r>
              <a:rPr lang="en-US" dirty="0" smtClean="0">
                <a:solidFill>
                  <a:srgbClr val="7030A0"/>
                </a:solidFill>
              </a:rPr>
              <a:t>= 0.12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FF"/>
                </a:solidFill>
              </a:rPr>
              <a:t>n</a:t>
            </a:r>
            <a:r>
              <a:rPr lang="en-US" dirty="0" smtClean="0">
                <a:solidFill>
                  <a:srgbClr val="FF00FF"/>
                </a:solidFill>
              </a:rPr>
              <a:t> = 4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000099"/>
                </a:solidFill>
              </a:rPr>
              <a:t>t</a:t>
            </a:r>
            <a:r>
              <a:rPr lang="en-US" dirty="0" smtClean="0">
                <a:solidFill>
                  <a:srgbClr val="000099"/>
                </a:solidFill>
              </a:rPr>
              <a:t> = 1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dirty="0" smtClean="0"/>
              <a:t>The amount is </a:t>
            </a:r>
            <a:r>
              <a:rPr lang="en-US" dirty="0" smtClean="0">
                <a:solidFill>
                  <a:srgbClr val="FF0000"/>
                </a:solidFill>
              </a:rPr>
              <a:t>$1125.51 </a:t>
            </a:r>
            <a:r>
              <a:rPr lang="en-US" dirty="0" smtClean="0"/>
              <a:t>at the end of 1 year.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177635" y="3810000"/>
          <a:ext cx="3175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3174840" imgH="1015920" progId="Equation.DSMT4">
                  <p:embed/>
                </p:oleObj>
              </mc:Choice>
              <mc:Fallback>
                <p:oleObj name="Equation" r:id="rId3" imgW="317484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635" y="3810000"/>
                        <a:ext cx="3175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419600" y="4087090"/>
          <a:ext cx="1993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993680" imgH="533160" progId="Equation.DSMT4">
                  <p:embed/>
                </p:oleObj>
              </mc:Choice>
              <mc:Fallback>
                <p:oleObj name="Equation" r:id="rId5" imgW="19936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087090"/>
                        <a:ext cx="1993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419600" y="4724400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2400120" imgH="469800" progId="Equation.DSMT4">
                  <p:embed/>
                </p:oleObj>
              </mc:Choice>
              <mc:Fallback>
                <p:oleObj name="Equation" r:id="rId7" imgW="2400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6883400" y="4759035"/>
          <a:ext cx="172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1726920" imgH="368280" progId="Equation.DSMT4">
                  <p:embed/>
                </p:oleObj>
              </mc:Choice>
              <mc:Fallback>
                <p:oleObj name="Equation" r:id="rId9" imgW="17269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4759035"/>
                        <a:ext cx="172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Compound Interest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Use </a:t>
            </a:r>
            <a:r>
              <a:rPr lang="en-US" i="1" dirty="0" smtClean="0">
                <a:solidFill>
                  <a:srgbClr val="009900"/>
                </a:solidFill>
              </a:rPr>
              <a:t>P</a:t>
            </a:r>
            <a:r>
              <a:rPr lang="en-US" dirty="0" smtClean="0">
                <a:solidFill>
                  <a:srgbClr val="009900"/>
                </a:solidFill>
              </a:rPr>
              <a:t> = 1000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7030A0"/>
                </a:solidFill>
              </a:rPr>
              <a:t>r</a:t>
            </a:r>
            <a:r>
              <a:rPr lang="en-US" dirty="0" smtClean="0">
                <a:solidFill>
                  <a:srgbClr val="7030A0"/>
                </a:solidFill>
              </a:rPr>
              <a:t> = 0.12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FF"/>
                </a:solidFill>
              </a:rPr>
              <a:t>n</a:t>
            </a:r>
            <a:r>
              <a:rPr lang="en-US" dirty="0" smtClean="0">
                <a:solidFill>
                  <a:srgbClr val="FF00FF"/>
                </a:solidFill>
              </a:rPr>
              <a:t> = 4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000099"/>
                </a:solidFill>
              </a:rPr>
              <a:t>t</a:t>
            </a:r>
            <a:r>
              <a:rPr lang="en-US" dirty="0" smtClean="0">
                <a:solidFill>
                  <a:srgbClr val="000099"/>
                </a:solidFill>
              </a:rPr>
              <a:t> = 3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	The amount is </a:t>
            </a:r>
            <a:r>
              <a:rPr lang="en-US" dirty="0" smtClean="0">
                <a:solidFill>
                  <a:srgbClr val="FF0000"/>
                </a:solidFill>
              </a:rPr>
              <a:t>$1425.76 </a:t>
            </a:r>
            <a:r>
              <a:rPr lang="en-US" dirty="0" smtClean="0"/>
              <a:t>at the end of 3 years.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028950" y="2057400"/>
          <a:ext cx="3086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3085920" imgH="990360" progId="Equation.DSMT4">
                  <p:embed/>
                </p:oleObj>
              </mc:Choice>
              <mc:Fallback>
                <p:oleObj name="Equation" r:id="rId3" imgW="308592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2057400"/>
                        <a:ext cx="3086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329710" y="3124200"/>
          <a:ext cx="208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5" imgW="2082600" imgH="533160" progId="Equation.DSMT4">
                  <p:embed/>
                </p:oleObj>
              </mc:Choice>
              <mc:Fallback>
                <p:oleObj name="Equation" r:id="rId5" imgW="20826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710" y="3124200"/>
                        <a:ext cx="2082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329710" y="3733800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7" imgW="2412720" imgH="469800" progId="Equation.DSMT4">
                  <p:embed/>
                </p:oleObj>
              </mc:Choice>
              <mc:Fallback>
                <p:oleObj name="Equation" r:id="rId7" imgW="2412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710" y="3733800"/>
                        <a:ext cx="241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329710" y="4343400"/>
          <a:ext cx="163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9" imgW="1638000" imgH="368280" progId="Equation.DSMT4">
                  <p:embed/>
                </p:oleObj>
              </mc:Choice>
              <mc:Fallback>
                <p:oleObj name="Equation" r:id="rId9" imgW="16380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710" y="4343400"/>
                        <a:ext cx="163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Number </a:t>
            </a:r>
            <a:r>
              <a:rPr lang="en-US" i="1" dirty="0" smtClean="0"/>
              <a:t>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 of </a:t>
            </a:r>
            <a:r>
              <a:rPr lang="en-US" b="1" i="1" dirty="0" smtClean="0">
                <a:solidFill>
                  <a:srgbClr val="000000"/>
                </a:solidFill>
              </a:rPr>
              <a:t>e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44393" name="Object 9"/>
          <p:cNvGraphicFramePr>
            <a:graphicFrameLocks noChangeAspect="1"/>
          </p:cNvGraphicFramePr>
          <p:nvPr/>
        </p:nvGraphicFramePr>
        <p:xfrm>
          <a:off x="3371850" y="2057400"/>
          <a:ext cx="2400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2400120" imgH="990360" progId="Equation.DSMT4">
                  <p:embed/>
                </p:oleObj>
              </mc:Choice>
              <mc:Fallback>
                <p:oleObj name="Equation" r:id="rId3" imgW="2400120" imgH="9903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2057400"/>
                        <a:ext cx="2400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hangingPunct="0"/>
            <a:r>
              <a:rPr lang="en-US" b="1" dirty="0" smtClean="0">
                <a:solidFill>
                  <a:srgbClr val="000000"/>
                </a:solidFill>
              </a:rPr>
              <a:t>Continuous Compound Interest Formula</a:t>
            </a:r>
            <a:endParaRPr lang="en-US" sz="4000" dirty="0" smtClean="0">
              <a:solidFill>
                <a:srgbClr val="000000"/>
              </a:solidFill>
            </a:endParaRPr>
          </a:p>
          <a:p>
            <a:pPr lvl="0" eaLnBrk="0" hangingPunct="0"/>
            <a:r>
              <a:rPr lang="en-US" dirty="0" smtClean="0">
                <a:solidFill>
                  <a:srgbClr val="000000"/>
                </a:solidFill>
              </a:rPr>
              <a:t>For principal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invested at annual rate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(in decimal form) compounded continuously for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years, the amount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given by</a:t>
            </a:r>
            <a:endParaRPr lang="en-US" sz="4000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Function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= </a:t>
            </a:r>
            <a:r>
              <a:rPr lang="en-US" i="1" dirty="0" smtClean="0"/>
              <a:t>e</a:t>
            </a:r>
            <a:r>
              <a:rPr lang="en-US" i="1" baseline="30000" dirty="0" smtClean="0"/>
              <a:t>x</a:t>
            </a:r>
            <a:endParaRPr lang="en-US" dirty="0"/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045772"/>
              </p:ext>
            </p:extLst>
          </p:nvPr>
        </p:nvGraphicFramePr>
        <p:xfrm>
          <a:off x="3956050" y="32004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1231560" imgH="380880" progId="Equation.DSMT4">
                  <p:embed/>
                </p:oleObj>
              </mc:Choice>
              <mc:Fallback>
                <p:oleObj name="Equation" r:id="rId3" imgW="123156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3200400"/>
                        <a:ext cx="123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Investment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If </a:t>
            </a:r>
            <a:r>
              <a:rPr lang="en-US" dirty="0" smtClean="0">
                <a:solidFill>
                  <a:srgbClr val="0000FF"/>
                </a:solidFill>
              </a:rPr>
              <a:t>$5000</a:t>
            </a:r>
            <a:r>
              <a:rPr lang="en-US" dirty="0" smtClean="0"/>
              <a:t> is invested at </a:t>
            </a:r>
            <a:r>
              <a:rPr lang="en-US" dirty="0" smtClean="0">
                <a:solidFill>
                  <a:srgbClr val="0000FF"/>
                </a:solidFill>
              </a:rPr>
              <a:t>8 percent</a:t>
            </a:r>
            <a:r>
              <a:rPr lang="en-US" dirty="0" smtClean="0"/>
              <a:t>, what will be the value of the investment at the end of </a:t>
            </a:r>
            <a:r>
              <a:rPr lang="en-US" dirty="0" smtClean="0">
                <a:solidFill>
                  <a:srgbClr val="0000FF"/>
                </a:solidFill>
              </a:rPr>
              <a:t>5 years</a:t>
            </a:r>
            <a:r>
              <a:rPr lang="en-US" dirty="0" smtClean="0"/>
              <a:t> if the interest is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compounded quarterly?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compounded continuously?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0" y="3870484"/>
            <a:ext cx="4267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compound interest formula.</a:t>
            </a:r>
          </a:p>
          <a:p>
            <a:r>
              <a:rPr lang="en-US" sz="2000" i="1" dirty="0" smtClean="0">
                <a:solidFill>
                  <a:srgbClr val="0000FF"/>
                </a:solidFill>
              </a:rPr>
              <a:t>P</a:t>
            </a:r>
            <a:r>
              <a:rPr lang="en-US" sz="2000" dirty="0" smtClean="0">
                <a:solidFill>
                  <a:srgbClr val="0000FF"/>
                </a:solidFill>
              </a:rPr>
              <a:t> = 5000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6600CC"/>
                </a:solidFill>
              </a:rPr>
              <a:t>r </a:t>
            </a:r>
            <a:r>
              <a:rPr lang="en-US" sz="2000" dirty="0" smtClean="0">
                <a:solidFill>
                  <a:srgbClr val="6600CC"/>
                </a:solidFill>
              </a:rPr>
              <a:t>= 0.08</a:t>
            </a:r>
            <a:r>
              <a:rPr lang="en-US" sz="2000" dirty="0" smtClean="0">
                <a:solidFill>
                  <a:srgbClr val="008080"/>
                </a:solidFill>
              </a:rPr>
              <a:t>,</a:t>
            </a:r>
          </a:p>
          <a:p>
            <a:r>
              <a:rPr lang="en-US" sz="2000" i="1" dirty="0" smtClean="0">
                <a:solidFill>
                  <a:srgbClr val="008080"/>
                </a:solidFill>
              </a:rPr>
              <a:t>n</a:t>
            </a:r>
            <a:r>
              <a:rPr lang="en-US" sz="2000" dirty="0" smtClean="0">
                <a:solidFill>
                  <a:srgbClr val="008080"/>
                </a:solidFill>
              </a:rPr>
              <a:t> = 4 (for quarterly compounding), and</a:t>
            </a:r>
          </a:p>
          <a:p>
            <a:r>
              <a:rPr lang="en-US" sz="2000" i="1" dirty="0" smtClean="0">
                <a:solidFill>
                  <a:srgbClr val="000099"/>
                </a:solidFill>
              </a:rPr>
              <a:t>t</a:t>
            </a:r>
            <a:r>
              <a:rPr lang="en-US" sz="2000" dirty="0" smtClean="0">
                <a:solidFill>
                  <a:srgbClr val="000099"/>
                </a:solidFill>
              </a:rPr>
              <a:t> = 5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3400" y="3718560"/>
          <a:ext cx="3581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3581280" imgH="990360" progId="Equation.DSMT4">
                  <p:embed/>
                </p:oleObj>
              </mc:Choice>
              <mc:Fallback>
                <p:oleObj name="Equation" r:id="rId3" imgW="35812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18560"/>
                        <a:ext cx="3581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274620" y="4800600"/>
          <a:ext cx="2108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2108160" imgH="533160" progId="Equation.DSMT4">
                  <p:embed/>
                </p:oleObj>
              </mc:Choice>
              <mc:Fallback>
                <p:oleObj name="Equation" r:id="rId5" imgW="2108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620" y="4800600"/>
                        <a:ext cx="2108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274620" y="5486400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7" imgW="3136680" imgH="469800" progId="Equation.DSMT4">
                  <p:embed/>
                </p:oleObj>
              </mc:Choice>
              <mc:Fallback>
                <p:oleObj name="Equation" r:id="rId7" imgW="3136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620" y="5486400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475015" y="5521035"/>
          <a:ext cx="163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9" imgW="1638000" imgH="368280" progId="Equation.DSMT4">
                  <p:embed/>
                </p:oleObj>
              </mc:Choice>
              <mc:Fallback>
                <p:oleObj name="Equation" r:id="rId9" imgW="16380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015" y="5521035"/>
                        <a:ext cx="163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Investment Value (cont.)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may find it interesting to note that the difference in interest is only about $30, even after </a:t>
            </a:r>
            <a:r>
              <a:rPr lang="en-US" dirty="0" smtClean="0">
                <a:solidFill>
                  <a:srgbClr val="0000FF"/>
                </a:solidFill>
              </a:rPr>
              <a:t>5 years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25704" y="1371600"/>
            <a:ext cx="388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continuous compound interest formula.</a:t>
            </a:r>
          </a:p>
          <a:p>
            <a:r>
              <a:rPr lang="en-US" sz="2000" i="1" dirty="0" smtClean="0">
                <a:solidFill>
                  <a:srgbClr val="0000FF"/>
                </a:solidFill>
              </a:rPr>
              <a:t>P</a:t>
            </a:r>
            <a:r>
              <a:rPr lang="en-US" sz="2000" dirty="0" smtClean="0">
                <a:solidFill>
                  <a:srgbClr val="0000FF"/>
                </a:solidFill>
              </a:rPr>
              <a:t> = 5000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6600CC"/>
                </a:solidFill>
              </a:rPr>
              <a:t>r</a:t>
            </a:r>
            <a:r>
              <a:rPr lang="en-US" sz="2000" dirty="0" smtClean="0">
                <a:solidFill>
                  <a:srgbClr val="6600CC"/>
                </a:solidFill>
              </a:rPr>
              <a:t> = 0.08</a:t>
            </a:r>
            <a:r>
              <a:rPr lang="en-US" sz="2000" dirty="0" smtClean="0">
                <a:solidFill>
                  <a:srgbClr val="008080"/>
                </a:solidFill>
              </a:rPr>
              <a:t>, and </a:t>
            </a:r>
            <a:r>
              <a:rPr lang="en-US" sz="2000" i="1" dirty="0" smtClean="0">
                <a:solidFill>
                  <a:srgbClr val="008080"/>
                </a:solidFill>
              </a:rPr>
              <a:t>t</a:t>
            </a:r>
            <a:r>
              <a:rPr lang="en-US" sz="2000" dirty="0" smtClean="0">
                <a:solidFill>
                  <a:srgbClr val="008080"/>
                </a:solidFill>
              </a:rPr>
              <a:t> = 5.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25704" y="2667000"/>
            <a:ext cx="36086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 calculator can be used to find the value of </a:t>
            </a:r>
            <a:r>
              <a:rPr lang="en-US" sz="2000" i="1" dirty="0" smtClean="0">
                <a:solidFill>
                  <a:srgbClr val="008080"/>
                </a:solidFill>
              </a:rPr>
              <a:t>e</a:t>
            </a:r>
            <a:r>
              <a:rPr lang="en-US" sz="2000" baseline="30000" dirty="0" smtClean="0">
                <a:solidFill>
                  <a:srgbClr val="008080"/>
                </a:solidFill>
              </a:rPr>
              <a:t>0.4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1447800"/>
          <a:ext cx="2476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3" imgW="2476440" imgH="393480" progId="Equation.DSMT4">
                  <p:embed/>
                </p:oleObj>
              </mc:Choice>
              <mc:Fallback>
                <p:oleObj name="Equation" r:id="rId3" imgW="24764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2476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281545" y="205740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5" imgW="1473120" imgH="380880" progId="Equation.DSMT4">
                  <p:embed/>
                </p:oleObj>
              </mc:Choice>
              <mc:Fallback>
                <p:oleObj name="Equation" r:id="rId5" imgW="1473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45" y="205740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281545" y="2622550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7" imgW="3136680" imgH="469800" progId="Equation.DSMT4">
                  <p:embed/>
                </p:oleObj>
              </mc:Choice>
              <mc:Fallback>
                <p:oleObj name="Equation" r:id="rId7" imgW="3136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45" y="2622550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281545" y="3276600"/>
          <a:ext cx="162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9" imgW="1625400" imgH="368280" progId="Equation.DSMT4">
                  <p:embed/>
                </p:oleObj>
              </mc:Choice>
              <mc:Fallback>
                <p:oleObj name="Equation" r:id="rId9" imgW="16254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45" y="3276600"/>
                        <a:ext cx="162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Initial Deposit Amount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the grandparents of a child would like to make a one-time investment now so that they can help provide for the child’s college education in </a:t>
            </a:r>
            <a:r>
              <a:rPr lang="en-US" dirty="0" smtClean="0">
                <a:solidFill>
                  <a:srgbClr val="0000FF"/>
                </a:solidFill>
              </a:rPr>
              <a:t>20 years</a:t>
            </a:r>
            <a:r>
              <a:rPr lang="en-US" dirty="0" smtClean="0"/>
              <a:t>. How much should they deposit in an account earning 10 percent interest compounded continuously so that the value of the account will accumulate to </a:t>
            </a:r>
            <a:r>
              <a:rPr lang="en-US" dirty="0" smtClean="0">
                <a:solidFill>
                  <a:srgbClr val="0000FF"/>
                </a:solidFill>
              </a:rPr>
              <a:t>$20,000</a:t>
            </a:r>
            <a:r>
              <a:rPr lang="en-US" dirty="0" smtClean="0"/>
              <a:t>?</a:t>
            </a:r>
          </a:p>
          <a:p>
            <a:r>
              <a:rPr lang="en-US" b="1" dirty="0" smtClean="0"/>
              <a:t>Solution: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67400" y="4085935"/>
            <a:ext cx="3085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We use </a:t>
            </a:r>
            <a:r>
              <a:rPr lang="en-US" sz="2000" i="1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= 20,000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6600CC"/>
                </a:solidFill>
              </a:rPr>
              <a:t>r</a:t>
            </a:r>
            <a:r>
              <a:rPr lang="en-US" sz="2000" dirty="0" smtClean="0">
                <a:solidFill>
                  <a:srgbClr val="6600CC"/>
                </a:solidFill>
              </a:rPr>
              <a:t> = 0.10</a:t>
            </a:r>
            <a:r>
              <a:rPr lang="en-US" sz="2000" dirty="0" smtClean="0">
                <a:solidFill>
                  <a:srgbClr val="008080"/>
                </a:solidFill>
              </a:rPr>
              <a:t>, and </a:t>
            </a:r>
            <a:r>
              <a:rPr lang="en-US" sz="2000" i="1" dirty="0" smtClean="0">
                <a:solidFill>
                  <a:srgbClr val="008080"/>
                </a:solidFill>
              </a:rPr>
              <a:t>t</a:t>
            </a:r>
            <a:r>
              <a:rPr lang="en-US" sz="2000" dirty="0" smtClean="0">
                <a:solidFill>
                  <a:srgbClr val="008080"/>
                </a:solidFill>
              </a:rPr>
              <a:t> = 20.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057400" y="399011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3" imgW="1257120" imgH="380880" progId="Equation.DSMT4">
                  <p:embed/>
                </p:oleObj>
              </mc:Choice>
              <mc:Fallback>
                <p:oleObj name="Equation" r:id="rId3" imgW="12571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9011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334490" y="4555835"/>
          <a:ext cx="2247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5" imgW="2247840" imgH="431640" progId="Equation.DSMT4">
                  <p:embed/>
                </p:oleObj>
              </mc:Choice>
              <mc:Fallback>
                <p:oleObj name="Equation" r:id="rId5" imgW="22478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490" y="4555835"/>
                        <a:ext cx="2247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34490" y="5025735"/>
          <a:ext cx="342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7" imgW="3429000" imgH="469800" progId="Equation.DSMT4">
                  <p:embed/>
                </p:oleObj>
              </mc:Choice>
              <mc:Fallback>
                <p:oleObj name="Equation" r:id="rId7" imgW="3429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490" y="5025735"/>
                        <a:ext cx="342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334490" y="5533735"/>
          <a:ext cx="162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9" imgW="1625400" imgH="368280" progId="Equation.DSMT4">
                  <p:embed/>
                </p:oleObj>
              </mc:Choice>
              <mc:Fallback>
                <p:oleObj name="Equation" r:id="rId9" imgW="16254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490" y="5533735"/>
                        <a:ext cx="162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Initial Deposit Amount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 is, </a:t>
            </a:r>
            <a:r>
              <a:rPr lang="en-US" dirty="0" smtClean="0">
                <a:solidFill>
                  <a:srgbClr val="FF0000"/>
                </a:solidFill>
              </a:rPr>
              <a:t>$2706.71 </a:t>
            </a:r>
            <a:r>
              <a:rPr lang="en-US" dirty="0" smtClean="0"/>
              <a:t>(invested at </a:t>
            </a:r>
            <a:r>
              <a:rPr lang="en-US" dirty="0" smtClean="0">
                <a:solidFill>
                  <a:srgbClr val="0000FF"/>
                </a:solidFill>
              </a:rPr>
              <a:t>10 percent</a:t>
            </a:r>
            <a:r>
              <a:rPr lang="en-US" dirty="0" smtClean="0"/>
              <a:t> compounded continuously for </a:t>
            </a:r>
            <a:r>
              <a:rPr lang="en-US" dirty="0" smtClean="0">
                <a:solidFill>
                  <a:srgbClr val="0000FF"/>
                </a:solidFill>
              </a:rPr>
              <a:t>20 years</a:t>
            </a:r>
            <a:r>
              <a:rPr lang="en-US" dirty="0" smtClean="0"/>
              <a:t>) is the present value of </a:t>
            </a:r>
            <a:r>
              <a:rPr lang="en-US" dirty="0" smtClean="0">
                <a:solidFill>
                  <a:srgbClr val="0000FF"/>
                </a:solidFill>
              </a:rPr>
              <a:t>$20,000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Define exponential functions.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Discuss characteristics of exponential functions and their graphs.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163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Exponential Function with Base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</a:rPr>
              <a:t>A function of the form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a positive real number,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1, and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are real constants, is called an exponential function with base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317742"/>
              </p:ext>
            </p:extLst>
          </p:nvPr>
        </p:nvGraphicFramePr>
        <p:xfrm>
          <a:off x="3638550" y="2489200"/>
          <a:ext cx="186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866600" imgH="482400" progId="Equation.DSMT4">
                  <p:embed/>
                </p:oleObj>
              </mc:Choice>
              <mc:Fallback>
                <p:oleObj name="Equation" r:id="rId3" imgW="1866600" imgH="482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2489200"/>
                        <a:ext cx="1866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Functions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Exponential Functions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For any exponential function 		       the following properties are true.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The domain is the set of all real numbers.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The range is the set of all positive real numbers 	when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&gt; 0.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 is the point (0,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is a horizontal asymptote.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5.</a:t>
            </a:r>
            <a:r>
              <a:rPr lang="en-US" dirty="0" smtClean="0">
                <a:solidFill>
                  <a:srgbClr val="000000"/>
                </a:solidFill>
              </a:rPr>
              <a:t>	The function is continuous for all real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781090"/>
              </p:ext>
            </p:extLst>
          </p:nvPr>
        </p:nvGraphicFramePr>
        <p:xfrm>
          <a:off x="4710113" y="1835150"/>
          <a:ext cx="182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1828800" imgH="482400" progId="Equation.DSMT4">
                  <p:embed/>
                </p:oleObj>
              </mc:Choice>
              <mc:Fallback>
                <p:oleObj name="Equation" r:id="rId3" imgW="1828800" imgH="482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3" y="1835150"/>
                        <a:ext cx="1828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Functions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7166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Exponential Functions (cont.)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6.</a:t>
            </a:r>
            <a:r>
              <a:rPr lang="en-US" dirty="0" smtClean="0">
                <a:solidFill>
                  <a:srgbClr val="000000"/>
                </a:solidFill>
              </a:rPr>
              <a:t>	Suppose the base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greater than 1. Then, when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= 1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= 1, the slope is positive,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is 	increasing and concave up.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7.</a:t>
            </a:r>
            <a:r>
              <a:rPr lang="en-US" dirty="0" smtClean="0">
                <a:solidFill>
                  <a:srgbClr val="000000"/>
                </a:solidFill>
              </a:rPr>
              <a:t>	Suppose the base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satisfies 0 &lt;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&lt; 1. Then, when 	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= 1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= 1, the slope is negative,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is 	decreasing and concave up.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Graphing an Exponential Function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93401"/>
          </a:xfrm>
        </p:spPr>
        <p:txBody>
          <a:bodyPr>
            <a:spAutoFit/>
          </a:bodyPr>
          <a:lstStyle/>
          <a:p>
            <a:pPr>
              <a:spcBef>
                <a:spcPts val="900"/>
              </a:spcBef>
            </a:pPr>
            <a:r>
              <a:rPr lang="en-US" dirty="0" smtClean="0"/>
              <a:t>Suppose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(−1)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(0)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(1)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Find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(−1)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(0)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(1)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Sketch the graphs of both functions. </a:t>
            </a:r>
          </a:p>
          <a:p>
            <a:pPr>
              <a:spcBef>
                <a:spcPts val="900"/>
              </a:spcBef>
            </a:pPr>
            <a:r>
              <a:rPr lang="en-US" b="1" dirty="0" smtClean="0"/>
              <a:t>Solution:</a:t>
            </a:r>
            <a:endParaRPr lang="en-US" dirty="0" smtClean="0"/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spcBef>
                <a:spcPts val="900"/>
              </a:spcBef>
            </a:pPr>
            <a:endParaRPr lang="en-US" dirty="0" smtClean="0"/>
          </a:p>
        </p:txBody>
      </p:sp>
      <p:graphicFrame>
        <p:nvGraphicFramePr>
          <p:cNvPr id="139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429863"/>
              </p:ext>
            </p:extLst>
          </p:nvPr>
        </p:nvGraphicFramePr>
        <p:xfrm>
          <a:off x="1841500" y="1150339"/>
          <a:ext cx="433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4330440" imgH="838080" progId="Equation.DSMT4">
                  <p:embed/>
                </p:oleObj>
              </mc:Choice>
              <mc:Fallback>
                <p:oleObj name="Equation" r:id="rId3" imgW="433044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150339"/>
                        <a:ext cx="433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4191000"/>
            <a:ext cx="29124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−1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into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0" y="4982794"/>
            <a:ext cx="27841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0 </a:t>
            </a:r>
            <a:r>
              <a:rPr lang="en-US" sz="2000" dirty="0" smtClean="0">
                <a:solidFill>
                  <a:srgbClr val="008080"/>
                </a:solidFill>
              </a:rPr>
              <a:t>into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0" y="5536560"/>
            <a:ext cx="27841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1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into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3400" y="4267200"/>
          <a:ext cx="135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5" imgW="1358640" imgH="469800" progId="Equation.DSMT4">
                  <p:embed/>
                </p:oleObj>
              </mc:Choice>
              <mc:Fallback>
                <p:oleObj name="Equation" r:id="rId5" imgW="1358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67200"/>
                        <a:ext cx="135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990435" y="422522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7" imgW="939600" imgH="406080" progId="Equation.DSMT4">
                  <p:embed/>
                </p:oleObj>
              </mc:Choice>
              <mc:Fallback>
                <p:oleObj name="Equation" r:id="rId7" imgW="93960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435" y="422522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006440" y="4252931"/>
          <a:ext cx="698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9" imgW="698400" imgH="368280" progId="Equation.DSMT4">
                  <p:embed/>
                </p:oleObj>
              </mc:Choice>
              <mc:Fallback>
                <p:oleObj name="Equation" r:id="rId9" imgW="6984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440" y="4252931"/>
                        <a:ext cx="698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733800" y="407282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07282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206500" y="4946070"/>
          <a:ext cx="68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3" imgW="685800" imgH="469800" progId="Equation.DSMT4">
                  <p:embed/>
                </p:oleObj>
              </mc:Choice>
              <mc:Fallback>
                <p:oleObj name="Equation" r:id="rId13" imgW="6858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4946070"/>
                        <a:ext cx="68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990435" y="4890650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5" imgW="825480" imgH="406080" progId="Equation.DSMT4">
                  <p:embed/>
                </p:oleObj>
              </mc:Choice>
              <mc:Fallback>
                <p:oleObj name="Equation" r:id="rId15" imgW="82548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435" y="4890650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902535" y="491836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7" imgW="583920" imgH="368280" progId="Equation.DSMT4">
                  <p:embed/>
                </p:oleObj>
              </mc:Choice>
              <mc:Fallback>
                <p:oleObj name="Equation" r:id="rId17" imgW="58392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535" y="491836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567545" y="500149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9" imgW="457200" imgH="279360" progId="Equation.DSMT4">
                  <p:embed/>
                </p:oleObj>
              </mc:Choice>
              <mc:Fallback>
                <p:oleObj name="Equation" r:id="rId19" imgW="4572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545" y="500149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1231900" y="5521035"/>
          <a:ext cx="66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21" imgW="660240" imgH="469800" progId="Equation.DSMT4">
                  <p:embed/>
                </p:oleObj>
              </mc:Choice>
              <mc:Fallback>
                <p:oleObj name="Equation" r:id="rId21" imgW="6602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5521035"/>
                        <a:ext cx="66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1990435" y="5486395"/>
          <a:ext cx="812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23" imgW="812520" imgH="406080" progId="Equation.DSMT4">
                  <p:embed/>
                </p:oleObj>
              </mc:Choice>
              <mc:Fallback>
                <p:oleObj name="Equation" r:id="rId23" imgW="812520" imgH="406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435" y="5486395"/>
                        <a:ext cx="812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2902535" y="5514105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25" imgW="583920" imgH="368280" progId="Equation.DSMT4">
                  <p:embed/>
                </p:oleObj>
              </mc:Choice>
              <mc:Fallback>
                <p:oleObj name="Equation" r:id="rId25" imgW="58392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535" y="5514105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3567545" y="5590305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27" imgW="482400" imgH="291960" progId="Equation.DSMT4">
                  <p:embed/>
                </p:oleObj>
              </mc:Choice>
              <mc:Fallback>
                <p:oleObj name="Equation" r:id="rId27" imgW="4824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545" y="5590305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an Exponential Function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05426" y="1600200"/>
            <a:ext cx="29540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−1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into g(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05426" y="2876490"/>
            <a:ext cx="2837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0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into </a:t>
            </a:r>
            <a:r>
              <a:rPr lang="en-US" sz="2000" i="1" dirty="0" smtClean="0">
                <a:solidFill>
                  <a:srgbClr val="008080"/>
                </a:solidFill>
              </a:rPr>
              <a:t>g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05426" y="3962400"/>
            <a:ext cx="2837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1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into </a:t>
            </a:r>
            <a:r>
              <a:rPr lang="en-US" sz="2000" i="1" dirty="0" smtClean="0">
                <a:solidFill>
                  <a:srgbClr val="008080"/>
                </a:solidFill>
              </a:rPr>
              <a:t>g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3400" y="1587500"/>
          <a:ext cx="134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346040" imgH="469800" progId="Equation.DSMT4">
                  <p:embed/>
                </p:oleObj>
              </mc:Choice>
              <mc:Fallback>
                <p:oleObj name="Equation" r:id="rId3" imgW="1346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87500"/>
                        <a:ext cx="134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989280" y="1393535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280" y="1393535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20210" y="1358900"/>
          <a:ext cx="115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1155600" imgH="927000" progId="Equation.DSMT4">
                  <p:embed/>
                </p:oleObj>
              </mc:Choice>
              <mc:Fallback>
                <p:oleObj name="Equation" r:id="rId7" imgW="11556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0210" y="1358900"/>
                        <a:ext cx="1155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800600" y="1393535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393535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206500" y="2743200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672840" imgH="469800" progId="Equation.DSMT4">
                  <p:embed/>
                </p:oleObj>
              </mc:Choice>
              <mc:Fallback>
                <p:oleObj name="Equation" r:id="rId11" imgW="6728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743200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89280" y="25908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1346040" imgH="838080" progId="Equation.DSMT4">
                  <p:embed/>
                </p:oleObj>
              </mc:Choice>
              <mc:Fallback>
                <p:oleObj name="Equation" r:id="rId13" imgW="13460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280" y="25908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454400" y="25908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5" imgW="952200" imgH="838080" progId="Equation.DSMT4">
                  <p:embed/>
                </p:oleObj>
              </mc:Choice>
              <mc:Fallback>
                <p:oleObj name="Equation" r:id="rId15" imgW="952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5908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495800" y="2590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7" imgW="520560" imgH="838080" progId="Equation.DSMT4">
                  <p:embed/>
                </p:oleObj>
              </mc:Choice>
              <mc:Fallback>
                <p:oleObj name="Equation" r:id="rId17" imgW="5205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590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244600" y="3886200"/>
          <a:ext cx="63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9" imgW="634680" imgH="469800" progId="Equation.DSMT4">
                  <p:embed/>
                </p:oleObj>
              </mc:Choice>
              <mc:Fallback>
                <p:oleObj name="Equation" r:id="rId19" imgW="6346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3886200"/>
                        <a:ext cx="63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989280" y="37338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21" imgW="1333440" imgH="838080" progId="Equation.DSMT4">
                  <p:embed/>
                </p:oleObj>
              </mc:Choice>
              <mc:Fallback>
                <p:oleObj name="Equation" r:id="rId21" imgW="13334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280" y="37338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454400" y="37338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23" imgW="965160" imgH="838080" progId="Equation.DSMT4">
                  <p:embed/>
                </p:oleObj>
              </mc:Choice>
              <mc:Fallback>
                <p:oleObj name="Equation" r:id="rId23" imgW="9651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7338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4495800" y="3733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25" imgW="533160" imgH="838080" progId="Equation.DSMT4">
                  <p:embed/>
                </p:oleObj>
              </mc:Choice>
              <mc:Fallback>
                <p:oleObj name="Equation" r:id="rId25" imgW="5331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733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an Exponential Function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c.</a:t>
            </a:r>
            <a:endParaRPr lang="en-US" b="1" dirty="0"/>
          </a:p>
        </p:txBody>
      </p:sp>
      <p:pic>
        <p:nvPicPr>
          <p:cNvPr id="161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371600"/>
            <a:ext cx="3657600" cy="368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Interest 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Compound Interest Formula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For principal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invested at annual rate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(in decimal form) compounded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times per year for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years, the amount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given by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0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400683"/>
              </p:ext>
            </p:extLst>
          </p:nvPr>
        </p:nvGraphicFramePr>
        <p:xfrm>
          <a:off x="3314700" y="3276600"/>
          <a:ext cx="2260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2260440" imgH="990360" progId="Equation.DSMT4">
                  <p:embed/>
                </p:oleObj>
              </mc:Choice>
              <mc:Fallback>
                <p:oleObj name="Equation" r:id="rId3" imgW="2260440" imgH="990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276600"/>
                        <a:ext cx="2260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517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5.1</vt:lpstr>
      <vt:lpstr>Objectives</vt:lpstr>
      <vt:lpstr>Exponential Functions</vt:lpstr>
      <vt:lpstr>Exponential Functions</vt:lpstr>
      <vt:lpstr>Exponential Functions</vt:lpstr>
      <vt:lpstr>Example 1: Graphing an Exponential Function</vt:lpstr>
      <vt:lpstr>Example 1: Graphing an Exponential Function (cont.)</vt:lpstr>
      <vt:lpstr>Example 1: Graphing an Exponential Function (cont.)</vt:lpstr>
      <vt:lpstr>Compound Interest </vt:lpstr>
      <vt:lpstr>Example 2: Compound Interest</vt:lpstr>
      <vt:lpstr>Example 2: Compound Interest (cont.)</vt:lpstr>
      <vt:lpstr>The Number e</vt:lpstr>
      <vt:lpstr>The Function f(x) = ex</vt:lpstr>
      <vt:lpstr>Example 3: Investment Value</vt:lpstr>
      <vt:lpstr>Example 3: Investment Value (cont.)</vt:lpstr>
      <vt:lpstr>Example 4: Initial Deposit Amount</vt:lpstr>
      <vt:lpstr>Example 4: Initial Deposit Amount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47</cp:revision>
  <dcterms:created xsi:type="dcterms:W3CDTF">2013-04-26T14:43:13Z</dcterms:created>
  <dcterms:modified xsi:type="dcterms:W3CDTF">2017-08-03T14:45:59Z</dcterms:modified>
</cp:coreProperties>
</file>