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7" r:id="rId21"/>
    <p:sldId id="278" r:id="rId22"/>
    <p:sldId id="279" r:id="rId23"/>
    <p:sldId id="280" r:id="rId2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7"/>
      <p:bold r:id="rId28"/>
      <p:italic r:id="rId29"/>
      <p:boldItalic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3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582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3C7F62-D6B4-4825-9C05-CC3CE4FE5A21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C8BBC4-EF1C-4155-AE94-18F31EDA43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000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3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49.bin"/><Relationship Id="rId18" Type="http://schemas.openxmlformats.org/officeDocument/2006/relationships/image" Target="../media/image52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9.wmf"/><Relationship Id="rId1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5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57.bin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9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58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58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60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63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67.wmf"/><Relationship Id="rId4" Type="http://schemas.openxmlformats.org/officeDocument/2006/relationships/image" Target="../media/image64.wmf"/><Relationship Id="rId9" Type="http://schemas.openxmlformats.org/officeDocument/2006/relationships/oleObject" Target="../embeddings/oleObject66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13" Type="http://schemas.openxmlformats.org/officeDocument/2006/relationships/oleObject" Target="../embeddings/oleObject73.bin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7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9.bin"/><Relationship Id="rId10" Type="http://schemas.openxmlformats.org/officeDocument/2006/relationships/image" Target="../media/image72.wmf"/><Relationship Id="rId4" Type="http://schemas.openxmlformats.org/officeDocument/2006/relationships/image" Target="../media/image69.wmf"/><Relationship Id="rId9" Type="http://schemas.openxmlformats.org/officeDocument/2006/relationships/oleObject" Target="../embeddings/oleObject71.bin"/><Relationship Id="rId14" Type="http://schemas.openxmlformats.org/officeDocument/2006/relationships/image" Target="../media/image7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4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5.2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The Algebra of the Natural Logarithm Function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Properties of Natural Logarithms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properties of logarithms to rewrite each of the following expressions as a sum, difference, or constant multiple of logarithms.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Solutions: </a:t>
            </a:r>
          </a:p>
          <a:p>
            <a:pPr>
              <a:spcBef>
                <a:spcPts val="3000"/>
              </a:spcBef>
            </a:pPr>
            <a:r>
              <a:rPr lang="en-US" b="1" dirty="0" smtClean="0"/>
              <a:t> </a:t>
            </a:r>
            <a:endParaRPr lang="en-US" dirty="0"/>
          </a:p>
        </p:txBody>
      </p:sp>
      <p:graphicFrame>
        <p:nvGraphicFramePr>
          <p:cNvPr id="276482" name="Object 2"/>
          <p:cNvGraphicFramePr>
            <a:graphicFrameLocks noChangeAspect="1"/>
          </p:cNvGraphicFramePr>
          <p:nvPr/>
        </p:nvGraphicFramePr>
        <p:xfrm>
          <a:off x="530352" y="2667000"/>
          <a:ext cx="72898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3" imgW="7289800" imgH="977900" progId="Equation.DSMT4">
                  <p:embed/>
                </p:oleObj>
              </mc:Choice>
              <mc:Fallback>
                <p:oleObj name="Equation" r:id="rId3" imgW="7289800" imgH="9779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67000"/>
                        <a:ext cx="72898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562600" y="4572000"/>
            <a:ext cx="2362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Property 2.</a:t>
            </a:r>
          </a:p>
        </p:txBody>
      </p:sp>
      <p:sp>
        <p:nvSpPr>
          <p:cNvPr id="7" name="Rectangle 6"/>
          <p:cNvSpPr/>
          <p:nvPr/>
        </p:nvSpPr>
        <p:spPr>
          <a:xfrm>
            <a:off x="5562600" y="5391090"/>
            <a:ext cx="16544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Property 1.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30352" y="4267200"/>
          <a:ext cx="15621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5" imgW="1562040" imgH="977760" progId="Equation.DSMT4">
                  <p:embed/>
                </p:oleObj>
              </mc:Choice>
              <mc:Fallback>
                <p:oleObj name="Equation" r:id="rId5" imgW="1562040" imgH="977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67200"/>
                        <a:ext cx="15621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209800" y="4587905"/>
          <a:ext cx="1714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7" imgW="1714320" imgH="368280" progId="Equation.DSMT4">
                  <p:embed/>
                </p:oleObj>
              </mc:Choice>
              <mc:Fallback>
                <p:oleObj name="Equation" r:id="rId7" imgW="171432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587905"/>
                        <a:ext cx="1714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209800" y="5406995"/>
          <a:ext cx="2298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9" imgW="2298600" imgH="368280" progId="Equation.DSMT4">
                  <p:embed/>
                </p:oleObj>
              </mc:Choice>
              <mc:Fallback>
                <p:oleObj name="Equation" r:id="rId9" imgW="229860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406995"/>
                        <a:ext cx="2298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Properties of Natural Logarithms (cont.)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248400" y="2428845"/>
            <a:ext cx="2362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Property 3.</a:t>
            </a:r>
          </a:p>
        </p:txBody>
      </p:sp>
      <p:sp>
        <p:nvSpPr>
          <p:cNvPr id="9" name="Rectangle 8"/>
          <p:cNvSpPr/>
          <p:nvPr/>
        </p:nvSpPr>
        <p:spPr>
          <a:xfrm>
            <a:off x="6248400" y="4213195"/>
            <a:ext cx="2362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Property 1.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30352" y="1488210"/>
          <a:ext cx="1892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3" imgW="1892160" imgH="444240" progId="Equation.DSMT4">
                  <p:embed/>
                </p:oleObj>
              </mc:Choice>
              <mc:Fallback>
                <p:oleObj name="Equation" r:id="rId3" imgW="189216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488210"/>
                        <a:ext cx="1892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514600" y="1308100"/>
          <a:ext cx="1790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5" imgW="1790640" imgH="672840" progId="Equation.DSMT4">
                  <p:embed/>
                </p:oleObj>
              </mc:Choice>
              <mc:Fallback>
                <p:oleObj name="Equation" r:id="rId5" imgW="1790640" imgH="672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308100"/>
                        <a:ext cx="1790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514600" y="2209800"/>
          <a:ext cx="190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7" imgW="1904760" imgH="838080" progId="Equation.DSMT4">
                  <p:embed/>
                </p:oleObj>
              </mc:Choice>
              <mc:Fallback>
                <p:oleObj name="Equation" r:id="rId7" imgW="1904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09800"/>
                        <a:ext cx="190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30352" y="3352800"/>
          <a:ext cx="2514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9" imgW="2514600" imgH="571320" progId="Equation.DSMT4">
                  <p:embed/>
                </p:oleObj>
              </mc:Choice>
              <mc:Fallback>
                <p:oleObj name="Equation" r:id="rId9" imgW="251460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52800"/>
                        <a:ext cx="2514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3124200" y="3429000"/>
          <a:ext cx="2413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11" imgW="2412720" imgH="469800" progId="Equation.DSMT4">
                  <p:embed/>
                </p:oleObj>
              </mc:Choice>
              <mc:Fallback>
                <p:oleObj name="Equation" r:id="rId11" imgW="241272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429000"/>
                        <a:ext cx="2413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3124200" y="4178300"/>
          <a:ext cx="297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13" imgW="2971800" imgH="469800" progId="Equation.DSMT4">
                  <p:embed/>
                </p:oleObj>
              </mc:Choice>
              <mc:Fallback>
                <p:oleObj name="Equation" r:id="rId13" imgW="297180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178300"/>
                        <a:ext cx="297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Solving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properties of logarithms to solve each of the following equations.</a:t>
            </a:r>
          </a:p>
        </p:txBody>
      </p:sp>
      <p:graphicFrame>
        <p:nvGraphicFramePr>
          <p:cNvPr id="278530" name="Object 2"/>
          <p:cNvGraphicFramePr>
            <a:graphicFrameLocks noChangeAspect="1"/>
          </p:cNvGraphicFramePr>
          <p:nvPr/>
        </p:nvGraphicFramePr>
        <p:xfrm>
          <a:off x="533400" y="2425700"/>
          <a:ext cx="3708400" cy="260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3708400" imgH="2603500" progId="Equation.DSMT4">
                  <p:embed/>
                </p:oleObj>
              </mc:Choice>
              <mc:Fallback>
                <p:oleObj name="Equation" r:id="rId3" imgW="3708400" imgH="26035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425700"/>
                        <a:ext cx="3708400" cy="260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Solving Equations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Solutions: 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dirty="0" smtClean="0"/>
              <a:t>In decimal form, we can write </a:t>
            </a:r>
          </a:p>
          <a:p>
            <a:endParaRPr lang="en-US" b="1" dirty="0" smtClean="0"/>
          </a:p>
        </p:txBody>
      </p:sp>
      <p:sp>
        <p:nvSpPr>
          <p:cNvPr id="8" name="Rectangle 7"/>
          <p:cNvSpPr/>
          <p:nvPr/>
        </p:nvSpPr>
        <p:spPr>
          <a:xfrm>
            <a:off x="4267200" y="2603044"/>
            <a:ext cx="27222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the definition of ln </a:t>
            </a:r>
            <a:r>
              <a:rPr lang="en-US" sz="2000" i="1" dirty="0" smtClean="0">
                <a:solidFill>
                  <a:srgbClr val="008080"/>
                </a:solidFill>
              </a:rPr>
              <a:t>x.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30352" y="1981200"/>
          <a:ext cx="175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3" imgW="1752480" imgH="380880" progId="Equation.DSMT4">
                  <p:embed/>
                </p:oleObj>
              </mc:Choice>
              <mc:Fallback>
                <p:oleObj name="Equation" r:id="rId3" imgW="1752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81200"/>
                        <a:ext cx="175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914400" y="2650699"/>
          <a:ext cx="1651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5" imgW="1650960" imgH="304560" progId="Equation.DSMT4">
                  <p:embed/>
                </p:oleObj>
              </mc:Choice>
              <mc:Fallback>
                <p:oleObj name="Equation" r:id="rId5" imgW="165096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50699"/>
                        <a:ext cx="1651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385455" y="3283530"/>
          <a:ext cx="1866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7" imgW="1866600" imgH="304560" progId="Equation.DSMT4">
                  <p:embed/>
                </p:oleObj>
              </mc:Choice>
              <mc:Fallback>
                <p:oleObj name="Equation" r:id="rId7" imgW="18666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455" y="3283530"/>
                        <a:ext cx="1866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385455" y="4495800"/>
          <a:ext cx="1866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9" imgW="1866600" imgH="304560" progId="Equation.DSMT4">
                  <p:embed/>
                </p:oleObj>
              </mc:Choice>
              <mc:Fallback>
                <p:oleObj name="Equation" r:id="rId9" imgW="186660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455" y="4495800"/>
                        <a:ext cx="1866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648690" y="5041900"/>
          <a:ext cx="195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11" imgW="1955520" imgH="291960" progId="Equation.DSMT4">
                  <p:embed/>
                </p:oleObj>
              </mc:Choice>
              <mc:Fallback>
                <p:oleObj name="Equation" r:id="rId11" imgW="19555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8690" y="5041900"/>
                        <a:ext cx="195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648690" y="5575300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13" imgW="1358640" imgH="291960" progId="Equation.DSMT4">
                  <p:embed/>
                </p:oleObj>
              </mc:Choice>
              <mc:Fallback>
                <p:oleObj name="Equation" r:id="rId13" imgW="1358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8690" y="5575300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Solving Equations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r>
              <a:rPr lang="en-US" b="1" dirty="0" smtClean="0"/>
              <a:t>b.</a:t>
            </a:r>
            <a:endParaRPr lang="en-US" dirty="0" smtClean="0"/>
          </a:p>
        </p:txBody>
      </p:sp>
      <p:sp>
        <p:nvSpPr>
          <p:cNvPr id="8" name="Rectangle 7"/>
          <p:cNvSpPr/>
          <p:nvPr/>
        </p:nvSpPr>
        <p:spPr>
          <a:xfrm>
            <a:off x="5029200" y="1896918"/>
            <a:ext cx="16544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Property 4.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41075" y="2457131"/>
            <a:ext cx="16544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Property 3.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814945" y="1371600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3" imgW="1371600" imgH="380880" progId="Equation.DSMT4">
                  <p:embed/>
                </p:oleObj>
              </mc:Choice>
              <mc:Fallback>
                <p:oleObj name="Equation" r:id="rId3" imgW="13716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4945" y="1371600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551710" y="1906473"/>
          <a:ext cx="191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5" imgW="1917360" imgH="380880" progId="Equation.DSMT4">
                  <p:embed/>
                </p:oleObj>
              </mc:Choice>
              <mc:Fallback>
                <p:oleObj name="Equation" r:id="rId5" imgW="19173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1710" y="1906473"/>
                        <a:ext cx="191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942110" y="2422236"/>
          <a:ext cx="2527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7" imgW="2527200" imgH="469800" progId="Equation.DSMT4">
                  <p:embed/>
                </p:oleObj>
              </mc:Choice>
              <mc:Fallback>
                <p:oleObj name="Equation" r:id="rId7" imgW="25272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110" y="2422236"/>
                        <a:ext cx="2527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648690" y="3036454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9" imgW="1866600" imgH="838080" progId="Equation.DSMT4">
                  <p:embed/>
                </p:oleObj>
              </mc:Choice>
              <mc:Fallback>
                <p:oleObj name="Equation" r:id="rId9" imgW="18666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8690" y="3036454"/>
                        <a:ext cx="186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095500" y="4018972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11" imgW="1866600" imgH="838080" progId="Equation.DSMT4">
                  <p:embed/>
                </p:oleObj>
              </mc:Choice>
              <mc:Fallback>
                <p:oleObj name="Equation" r:id="rId11" imgW="18666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4018972"/>
                        <a:ext cx="186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272145" y="5001490"/>
          <a:ext cx="179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13" imgW="1790640" imgH="838080" progId="Equation.DSMT4">
                  <p:embed/>
                </p:oleObj>
              </mc:Choice>
              <mc:Fallback>
                <p:oleObj name="Equation" r:id="rId13" imgW="17906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2145" y="5001490"/>
                        <a:ext cx="179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Solving Equations (cont.)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dirty="0" smtClean="0"/>
              <a:t>In decimal form, we can write </a:t>
            </a:r>
          </a:p>
        </p:txBody>
      </p:sp>
      <p:graphicFrame>
        <p:nvGraphicFramePr>
          <p:cNvPr id="2816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367144"/>
              </p:ext>
            </p:extLst>
          </p:nvPr>
        </p:nvGraphicFramePr>
        <p:xfrm>
          <a:off x="2590800" y="2057400"/>
          <a:ext cx="233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3" imgW="2336760" imgH="838080" progId="Equation.DSMT4">
                  <p:embed/>
                </p:oleObj>
              </mc:Choice>
              <mc:Fallback>
                <p:oleObj name="Equation" r:id="rId3" imgW="233676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057400"/>
                        <a:ext cx="233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5026890" y="2348345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5" imgW="1346040" imgH="291960" progId="Equation.DSMT4">
                  <p:embed/>
                </p:oleObj>
              </mc:Choice>
              <mc:Fallback>
                <p:oleObj name="Equation" r:id="rId5" imgW="13460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6890" y="2348345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Solving Equations (cont.)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257800" y="1962852"/>
            <a:ext cx="16544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Property 1.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57800" y="3837710"/>
            <a:ext cx="16544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Property 5.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533400" y="1371600"/>
          <a:ext cx="3708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3" imgW="3708360" imgH="469800" progId="Equation.DSMT4">
                  <p:embed/>
                </p:oleObj>
              </mc:Choice>
              <mc:Fallback>
                <p:oleObj name="Equation" r:id="rId3" imgW="37083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3708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574800" y="1972129"/>
          <a:ext cx="2667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5" imgW="2666880" imgH="469800" progId="Equation.DSMT4">
                  <p:embed/>
                </p:oleObj>
              </mc:Choice>
              <mc:Fallback>
                <p:oleObj name="Equation" r:id="rId5" imgW="26668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1972129"/>
                        <a:ext cx="2667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362200" y="2572658"/>
          <a:ext cx="187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7" imgW="1879560" imgH="571320" progId="Equation.DSMT4">
                  <p:embed/>
                </p:oleObj>
              </mc:Choice>
              <mc:Fallback>
                <p:oleObj name="Equation" r:id="rId7" imgW="187956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572658"/>
                        <a:ext cx="187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874820" y="3200400"/>
          <a:ext cx="147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9" imgW="1473120" imgH="380880" progId="Equation.DSMT4">
                  <p:embed/>
                </p:oleObj>
              </mc:Choice>
              <mc:Fallback>
                <p:oleObj name="Equation" r:id="rId9" imgW="14731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4820" y="3200400"/>
                        <a:ext cx="1473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880590" y="3786416"/>
          <a:ext cx="1333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11" imgW="1333440" imgH="380880" progId="Equation.DSMT4">
                  <p:embed/>
                </p:oleObj>
              </mc:Choice>
              <mc:Fallback>
                <p:oleObj name="Equation" r:id="rId11" imgW="133344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0590" y="3786416"/>
                        <a:ext cx="1333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2717800" y="4298045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Equation" r:id="rId13" imgW="1523880" imgH="380880" progId="Equation.DSMT4">
                  <p:embed/>
                </p:oleObj>
              </mc:Choice>
              <mc:Fallback>
                <p:oleObj name="Equation" r:id="rId13" imgW="15238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4298045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952500" y="4809674"/>
          <a:ext cx="3289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4" name="Equation" r:id="rId15" imgW="3288960" imgH="622080" progId="Equation.DSMT4">
                  <p:embed/>
                </p:oleObj>
              </mc:Choice>
              <mc:Fallback>
                <p:oleObj name="Equation" r:id="rId15" imgW="3288960" imgH="622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4809674"/>
                        <a:ext cx="3289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1558635" y="5472545"/>
          <a:ext cx="3124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5" name="Equation" r:id="rId17" imgW="3124080" imgH="507960" progId="Equation.DSMT4">
                  <p:embed/>
                </p:oleObj>
              </mc:Choice>
              <mc:Fallback>
                <p:oleObj name="Equation" r:id="rId17" imgW="3124080" imgH="507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8635" y="5472545"/>
                        <a:ext cx="31242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>
            <a:off x="1524000" y="5562600"/>
            <a:ext cx="1447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524000" y="5562600"/>
            <a:ext cx="1447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Solving Equations (cont.)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                        is not defined,                   is not a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solution, and the only solution is</a:t>
            </a:r>
            <a:endParaRPr lang="en-US" dirty="0"/>
          </a:p>
        </p:txBody>
      </p:sp>
      <p:graphicFrame>
        <p:nvGraphicFramePr>
          <p:cNvPr id="2836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135422"/>
              </p:ext>
            </p:extLst>
          </p:nvPr>
        </p:nvGraphicFramePr>
        <p:xfrm>
          <a:off x="1422400" y="1266797"/>
          <a:ext cx="1854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3" imgW="1854200" imgH="622300" progId="Equation.DSMT4">
                  <p:embed/>
                </p:oleObj>
              </mc:Choice>
              <mc:Fallback>
                <p:oleObj name="Equation" r:id="rId3" imgW="1854200" imgH="6223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1266797"/>
                        <a:ext cx="1854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36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9841903"/>
              </p:ext>
            </p:extLst>
          </p:nvPr>
        </p:nvGraphicFramePr>
        <p:xfrm>
          <a:off x="5473700" y="1300921"/>
          <a:ext cx="1384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5" imgW="1384300" imgH="444500" progId="Equation.DSMT4">
                  <p:embed/>
                </p:oleObj>
              </mc:Choice>
              <mc:Fallback>
                <p:oleObj name="Equation" r:id="rId5" imgW="1384300" imgH="4445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1300921"/>
                        <a:ext cx="1384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36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651748"/>
              </p:ext>
            </p:extLst>
          </p:nvPr>
        </p:nvGraphicFramePr>
        <p:xfrm>
          <a:off x="5334000" y="1874731"/>
          <a:ext cx="1231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7" imgW="1231366" imgH="444307" progId="Equation.DSMT4">
                  <p:embed/>
                </p:oleObj>
              </mc:Choice>
              <mc:Fallback>
                <p:oleObj name="Equation" r:id="rId7" imgW="1231366" imgH="444307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874731"/>
                        <a:ext cx="1231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343400" y="3302000"/>
            <a:ext cx="16544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Property 1.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348350" y="3816290"/>
            <a:ext cx="16544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Property 4.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533400" y="2667000"/>
          <a:ext cx="2933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9" imgW="2933640" imgH="469800" progId="Equation.DSMT4">
                  <p:embed/>
                </p:oleObj>
              </mc:Choice>
              <mc:Fallback>
                <p:oleObj name="Equation" r:id="rId9" imgW="29336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67000"/>
                        <a:ext cx="2933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1612900" y="3276600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11" imgW="1854000" imgH="469800" progId="Equation.DSMT4">
                  <p:embed/>
                </p:oleObj>
              </mc:Choice>
              <mc:Fallback>
                <p:oleObj name="Equation" r:id="rId11" imgW="185400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3276600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2105890" y="38862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13" imgW="1079280" imgH="291960" progId="Equation.DSMT4">
                  <p:embed/>
                </p:oleObj>
              </mc:Choice>
              <mc:Fallback>
                <p:oleObj name="Equation" r:id="rId13" imgW="10792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5890" y="38862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2268680" y="441960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15" imgW="888840" imgH="291960" progId="Equation.DSMT4">
                  <p:embed/>
                </p:oleObj>
              </mc:Choice>
              <mc:Fallback>
                <p:oleObj name="Equation" r:id="rId15" imgW="8888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680" y="4419600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Natural Logarithms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Note: In order to avoid extra parentheses, it is customary to write ln </a:t>
            </a:r>
            <a:r>
              <a:rPr lang="en-US" i="1" dirty="0" smtClean="0">
                <a:solidFill>
                  <a:srgbClr val="000000"/>
                </a:solidFill>
              </a:rPr>
              <a:t>x </a:t>
            </a:r>
            <a:r>
              <a:rPr lang="en-US" dirty="0" smtClean="0">
                <a:solidFill>
                  <a:srgbClr val="000000"/>
                </a:solidFill>
              </a:rPr>
              <a:t>instead of ln</a:t>
            </a:r>
            <a:r>
              <a:rPr lang="en-US" sz="1000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). Similarly, multiplication and exponentiations may occur in the argument of a function without an extra pair of parentheses. For example: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85698" name="Object 2"/>
          <p:cNvGraphicFramePr>
            <a:graphicFrameLocks noChangeAspect="1"/>
          </p:cNvGraphicFramePr>
          <p:nvPr/>
        </p:nvGraphicFramePr>
        <p:xfrm>
          <a:off x="609600" y="4267200"/>
          <a:ext cx="17907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Equation" r:id="rId3" imgW="1790700" imgH="1054100" progId="Equation.DSMT4">
                  <p:embed/>
                </p:oleObj>
              </mc:Choice>
              <mc:Fallback>
                <p:oleObj name="Equation" r:id="rId3" imgW="1790700" imgH="10541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267200"/>
                        <a:ext cx="17907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5699" name="Object 3"/>
          <p:cNvGraphicFramePr>
            <a:graphicFrameLocks noChangeAspect="1"/>
          </p:cNvGraphicFramePr>
          <p:nvPr/>
        </p:nvGraphicFramePr>
        <p:xfrm>
          <a:off x="2590800" y="4267200"/>
          <a:ext cx="33909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5" imgW="3390900" imgH="1206500" progId="Equation.DSMT4">
                  <p:embed/>
                </p:oleObj>
              </mc:Choice>
              <mc:Fallback>
                <p:oleObj name="Equation" r:id="rId5" imgW="3390900" imgH="12065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267200"/>
                        <a:ext cx="33909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5700" name="Object 4"/>
          <p:cNvGraphicFramePr>
            <a:graphicFrameLocks noChangeAspect="1"/>
          </p:cNvGraphicFramePr>
          <p:nvPr/>
        </p:nvGraphicFramePr>
        <p:xfrm>
          <a:off x="6336475" y="4267200"/>
          <a:ext cx="22860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7" imgW="2286000" imgH="1155700" progId="Equation.DSMT4">
                  <p:embed/>
                </p:oleObj>
              </mc:Choice>
              <mc:Fallback>
                <p:oleObj name="Equation" r:id="rId7" imgW="2286000" imgH="11557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6475" y="4267200"/>
                        <a:ext cx="22860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Rate of Inflation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32037"/>
          </a:xfrm>
        </p:spPr>
        <p:txBody>
          <a:bodyPr>
            <a:spAutoFit/>
          </a:bodyPr>
          <a:lstStyle/>
          <a:p>
            <a:pPr>
              <a:lnSpc>
                <a:spcPts val="3200"/>
              </a:lnSpc>
              <a:spcBef>
                <a:spcPts val="100"/>
              </a:spcBef>
            </a:pPr>
            <a:r>
              <a:rPr lang="en-US" dirty="0" smtClean="0"/>
              <a:t>Suppose the price of a box of popcorn at a movie theatre costs </a:t>
            </a:r>
            <a:r>
              <a:rPr lang="en-US" dirty="0" smtClean="0">
                <a:solidFill>
                  <a:srgbClr val="0000FF"/>
                </a:solidFill>
              </a:rPr>
              <a:t>$0.35 in 1960 </a:t>
            </a:r>
            <a:r>
              <a:rPr lang="en-US" dirty="0" smtClean="0"/>
              <a:t>and costs </a:t>
            </a:r>
            <a:r>
              <a:rPr lang="en-US" dirty="0" smtClean="0">
                <a:solidFill>
                  <a:srgbClr val="0000FF"/>
                </a:solidFill>
              </a:rPr>
              <a:t>$2.60 in 2005</a:t>
            </a:r>
            <a:r>
              <a:rPr lang="en-US" dirty="0" smtClean="0"/>
              <a:t>. Assuming the cost of a box of popcorn increased continuously at a constant rate </a:t>
            </a:r>
            <a:r>
              <a:rPr lang="en-US" i="1" dirty="0" smtClean="0"/>
              <a:t>r</a:t>
            </a:r>
            <a:r>
              <a:rPr lang="en-US" dirty="0" smtClean="0"/>
              <a:t>, determine this rate.</a:t>
            </a:r>
          </a:p>
          <a:p>
            <a:pPr>
              <a:lnSpc>
                <a:spcPts val="3200"/>
              </a:lnSpc>
              <a:spcBef>
                <a:spcPts val="100"/>
              </a:spcBef>
            </a:pPr>
            <a:r>
              <a:rPr lang="en-US" b="1" dirty="0" smtClean="0"/>
              <a:t>Solution: </a:t>
            </a:r>
          </a:p>
          <a:p>
            <a:pPr>
              <a:lnSpc>
                <a:spcPts val="3200"/>
              </a:lnSpc>
              <a:spcBef>
                <a:spcPts val="100"/>
              </a:spcBef>
            </a:pPr>
            <a:r>
              <a:rPr lang="en-US" dirty="0" smtClean="0"/>
              <a:t>We are assuming </a:t>
            </a:r>
            <a:r>
              <a:rPr lang="en-US" i="1" dirty="0" smtClean="0"/>
              <a:t>P</a:t>
            </a:r>
            <a:r>
              <a:rPr lang="en-US" dirty="0" smtClean="0"/>
              <a:t>, the price of a box of popcorn, is an exponential function of </a:t>
            </a:r>
            <a:r>
              <a:rPr lang="en-US" i="1" dirty="0" smtClean="0"/>
              <a:t>t</a:t>
            </a:r>
            <a:r>
              <a:rPr lang="en-US" dirty="0" smtClean="0"/>
              <a:t>, the number of years since 1960. This means </a:t>
            </a:r>
            <a:r>
              <a:rPr lang="en-US" i="1" dirty="0" smtClean="0">
                <a:solidFill>
                  <a:srgbClr val="008000"/>
                </a:solidFill>
              </a:rPr>
              <a:t>t</a:t>
            </a:r>
            <a:r>
              <a:rPr lang="en-US" dirty="0" smtClean="0">
                <a:solidFill>
                  <a:srgbClr val="008000"/>
                </a:solidFill>
              </a:rPr>
              <a:t> = 0</a:t>
            </a:r>
            <a:r>
              <a:rPr lang="en-US" dirty="0" smtClean="0"/>
              <a:t> in 1960 and </a:t>
            </a:r>
            <a:r>
              <a:rPr lang="en-US" i="1" dirty="0" smtClean="0">
                <a:solidFill>
                  <a:srgbClr val="008000"/>
                </a:solidFill>
              </a:rPr>
              <a:t>t</a:t>
            </a:r>
            <a:r>
              <a:rPr lang="en-US" dirty="0" smtClean="0">
                <a:solidFill>
                  <a:srgbClr val="008000"/>
                </a:solidFill>
              </a:rPr>
              <a:t> = 45</a:t>
            </a:r>
            <a:r>
              <a:rPr lang="en-US" dirty="0" smtClean="0"/>
              <a:t> in 2005. We write </a:t>
            </a:r>
            <a:r>
              <a:rPr lang="en-US" i="1" dirty="0" smtClean="0">
                <a:solidFill>
                  <a:srgbClr val="000099"/>
                </a:solidFill>
              </a:rPr>
              <a:t>P </a:t>
            </a:r>
            <a:r>
              <a:rPr lang="en-US" dirty="0" smtClean="0">
                <a:solidFill>
                  <a:srgbClr val="000099"/>
                </a:solidFill>
              </a:rPr>
              <a:t>= </a:t>
            </a:r>
            <a:r>
              <a:rPr lang="en-US" i="1" dirty="0" smtClean="0">
                <a:solidFill>
                  <a:srgbClr val="000099"/>
                </a:solidFill>
              </a:rPr>
              <a:t>P</a:t>
            </a:r>
            <a:r>
              <a:rPr lang="en-US" dirty="0" smtClean="0">
                <a:solidFill>
                  <a:srgbClr val="000099"/>
                </a:solidFill>
              </a:rPr>
              <a:t>(</a:t>
            </a:r>
            <a:r>
              <a:rPr lang="en-US" i="1" dirty="0" smtClean="0">
                <a:solidFill>
                  <a:srgbClr val="000099"/>
                </a:solidFill>
              </a:rPr>
              <a:t>t</a:t>
            </a:r>
            <a:r>
              <a:rPr lang="en-US" dirty="0" smtClean="0">
                <a:solidFill>
                  <a:srgbClr val="000099"/>
                </a:solidFill>
              </a:rPr>
              <a:t>)</a:t>
            </a:r>
            <a:r>
              <a:rPr lang="en-US" dirty="0" smtClean="0"/>
              <a:t> to mean </a:t>
            </a:r>
            <a:r>
              <a:rPr lang="en-US" i="1" dirty="0" smtClean="0"/>
              <a:t>P</a:t>
            </a:r>
            <a:r>
              <a:rPr lang="en-US" dirty="0" smtClean="0"/>
              <a:t> is a function of </a:t>
            </a:r>
            <a:r>
              <a:rPr lang="en-US" i="1" dirty="0" smtClean="0"/>
              <a:t>t</a:t>
            </a:r>
            <a:r>
              <a:rPr lang="en-US" dirty="0" smtClean="0"/>
              <a:t>, and in this case we are assuming </a:t>
            </a:r>
            <a:r>
              <a:rPr lang="en-US" i="1" dirty="0" smtClean="0">
                <a:solidFill>
                  <a:srgbClr val="000099"/>
                </a:solidFill>
              </a:rPr>
              <a:t>P</a:t>
            </a:r>
            <a:r>
              <a:rPr lang="en-US" dirty="0" smtClean="0">
                <a:solidFill>
                  <a:srgbClr val="000099"/>
                </a:solidFill>
              </a:rPr>
              <a:t>(</a:t>
            </a:r>
            <a:r>
              <a:rPr lang="en-US" i="1" dirty="0" smtClean="0">
                <a:solidFill>
                  <a:srgbClr val="000099"/>
                </a:solidFill>
              </a:rPr>
              <a:t>t</a:t>
            </a:r>
            <a:r>
              <a:rPr lang="en-US" dirty="0" smtClean="0">
                <a:solidFill>
                  <a:srgbClr val="000099"/>
                </a:solidFill>
              </a:rPr>
              <a:t>) = </a:t>
            </a:r>
            <a:r>
              <a:rPr lang="en-US" i="1" dirty="0" smtClean="0">
                <a:solidFill>
                  <a:srgbClr val="000099"/>
                </a:solidFill>
              </a:rPr>
              <a:t>P</a:t>
            </a:r>
            <a:r>
              <a:rPr lang="en-US" baseline="-25000" dirty="0" smtClean="0">
                <a:solidFill>
                  <a:srgbClr val="000099"/>
                </a:solidFill>
              </a:rPr>
              <a:t>0</a:t>
            </a:r>
            <a:r>
              <a:rPr lang="en-US" i="1" dirty="0" smtClean="0">
                <a:solidFill>
                  <a:srgbClr val="000099"/>
                </a:solidFill>
              </a:rPr>
              <a:t>e</a:t>
            </a:r>
            <a:r>
              <a:rPr lang="en-US" i="1" baseline="30000" dirty="0" smtClean="0">
                <a:solidFill>
                  <a:srgbClr val="000099"/>
                </a:solidFill>
              </a:rPr>
              <a:t>rt</a:t>
            </a:r>
            <a:r>
              <a:rPr lang="en-US" dirty="0" smtClean="0"/>
              <a:t>, where </a:t>
            </a:r>
            <a:r>
              <a:rPr lang="en-US" i="1" dirty="0" smtClean="0"/>
              <a:t>P</a:t>
            </a:r>
            <a:r>
              <a:rPr lang="en-US" baseline="-25000" dirty="0" smtClean="0"/>
              <a:t>0</a:t>
            </a:r>
            <a:r>
              <a:rPr lang="en-US" dirty="0" smtClean="0"/>
              <a:t> and </a:t>
            </a:r>
            <a:r>
              <a:rPr lang="en-US" i="1" dirty="0" smtClean="0"/>
              <a:t>r</a:t>
            </a:r>
            <a:r>
              <a:rPr lang="en-US" dirty="0" smtClean="0"/>
              <a:t> are two constants which need to be determined.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4488" indent="-344488">
              <a:buFont typeface="Courier New" pitchFamily="49" charset="0"/>
              <a:buChar char="o"/>
            </a:pPr>
            <a:r>
              <a:rPr lang="en-US" dirty="0" smtClean="0"/>
              <a:t>Define natural logarithms. </a:t>
            </a:r>
          </a:p>
          <a:p>
            <a:pPr marL="344488" indent="-344488">
              <a:buFont typeface="Courier New" pitchFamily="49" charset="0"/>
              <a:buChar char="o"/>
            </a:pPr>
            <a:r>
              <a:rPr lang="en-US" dirty="0" smtClean="0"/>
              <a:t>Use the properties of natural logarithms to solve equations.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Rate of Inflation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</a:t>
            </a:r>
            <a:r>
              <a:rPr lang="en-US" i="1" dirty="0" smtClean="0">
                <a:solidFill>
                  <a:srgbClr val="008000"/>
                </a:solidFill>
              </a:rPr>
              <a:t>t </a:t>
            </a:r>
            <a:r>
              <a:rPr lang="en-US" dirty="0" smtClean="0">
                <a:solidFill>
                  <a:srgbClr val="008000"/>
                </a:solidFill>
              </a:rPr>
              <a:t>= 0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000099"/>
                </a:solidFill>
              </a:rPr>
              <a:t>P</a:t>
            </a:r>
            <a:r>
              <a:rPr lang="en-US" dirty="0" smtClean="0">
                <a:solidFill>
                  <a:srgbClr val="000099"/>
                </a:solidFill>
              </a:rPr>
              <a:t>(</a:t>
            </a:r>
            <a:r>
              <a:rPr lang="en-US" dirty="0" smtClean="0">
                <a:solidFill>
                  <a:srgbClr val="008000"/>
                </a:solidFill>
              </a:rPr>
              <a:t>0</a:t>
            </a:r>
            <a:r>
              <a:rPr lang="en-US" dirty="0" smtClean="0">
                <a:solidFill>
                  <a:srgbClr val="000099"/>
                </a:solidFill>
              </a:rPr>
              <a:t>) = .35</a:t>
            </a:r>
            <a:r>
              <a:rPr lang="en-US" dirty="0" smtClean="0"/>
              <a:t>. From the formula for </a:t>
            </a:r>
          </a:p>
          <a:p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Thus we have found that </a:t>
            </a:r>
            <a:r>
              <a:rPr lang="en-US" i="1" dirty="0" smtClean="0">
                <a:solidFill>
                  <a:srgbClr val="000099"/>
                </a:solidFill>
              </a:rPr>
              <a:t>P</a:t>
            </a:r>
            <a:r>
              <a:rPr lang="en-US" baseline="-25000" dirty="0" smtClean="0">
                <a:solidFill>
                  <a:srgbClr val="000099"/>
                </a:solidFill>
              </a:rPr>
              <a:t>0 </a:t>
            </a:r>
            <a:r>
              <a:rPr lang="en-US" dirty="0" smtClean="0">
                <a:solidFill>
                  <a:srgbClr val="000099"/>
                </a:solidFill>
              </a:rPr>
              <a:t>=</a:t>
            </a:r>
            <a:r>
              <a:rPr lang="en-US" dirty="0" smtClean="0">
                <a:solidFill>
                  <a:srgbClr val="9900CC"/>
                </a:solidFill>
              </a:rPr>
              <a:t>.35</a:t>
            </a:r>
            <a:r>
              <a:rPr lang="en-US" dirty="0" smtClean="0"/>
              <a:t>. We conclude that </a:t>
            </a:r>
          </a:p>
          <a:p>
            <a:pPr algn="ctr"/>
            <a:r>
              <a:rPr lang="en-US" i="1" dirty="0" smtClean="0">
                <a:solidFill>
                  <a:srgbClr val="000099"/>
                </a:solidFill>
              </a:rPr>
              <a:t>P</a:t>
            </a:r>
            <a:r>
              <a:rPr lang="en-US" dirty="0" smtClean="0">
                <a:solidFill>
                  <a:srgbClr val="000099"/>
                </a:solidFill>
              </a:rPr>
              <a:t>(</a:t>
            </a:r>
            <a:r>
              <a:rPr lang="en-US" i="1" dirty="0" smtClean="0">
                <a:solidFill>
                  <a:srgbClr val="000099"/>
                </a:solidFill>
              </a:rPr>
              <a:t>t</a:t>
            </a:r>
            <a:r>
              <a:rPr lang="en-US" dirty="0" smtClean="0">
                <a:solidFill>
                  <a:srgbClr val="000099"/>
                </a:solidFill>
              </a:rPr>
              <a:t>) = </a:t>
            </a:r>
            <a:r>
              <a:rPr lang="en-US" dirty="0" smtClean="0">
                <a:solidFill>
                  <a:srgbClr val="9900CC"/>
                </a:solidFill>
              </a:rPr>
              <a:t>0.35</a:t>
            </a:r>
            <a:r>
              <a:rPr lang="en-US" i="1" dirty="0" smtClean="0">
                <a:solidFill>
                  <a:srgbClr val="000099"/>
                </a:solidFill>
              </a:rPr>
              <a:t>e</a:t>
            </a:r>
            <a:r>
              <a:rPr lang="en-US" i="1" baseline="30000" dirty="0" smtClean="0">
                <a:solidFill>
                  <a:srgbClr val="000099"/>
                </a:solidFill>
              </a:rPr>
              <a:t>rt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other data value is used to determine </a:t>
            </a:r>
            <a:r>
              <a:rPr lang="en-US" i="1" dirty="0" smtClean="0"/>
              <a:t>r.</a:t>
            </a:r>
            <a:endParaRPr lang="en-US" dirty="0"/>
          </a:p>
        </p:txBody>
      </p:sp>
      <p:graphicFrame>
        <p:nvGraphicFramePr>
          <p:cNvPr id="2867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433213"/>
              </p:ext>
            </p:extLst>
          </p:nvPr>
        </p:nvGraphicFramePr>
        <p:xfrm>
          <a:off x="2470150" y="1905000"/>
          <a:ext cx="4203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3" imgW="4203360" imgH="495000" progId="Equation.DSMT4">
                  <p:embed/>
                </p:oleObj>
              </mc:Choice>
              <mc:Fallback>
                <p:oleObj name="Equation" r:id="rId3" imgW="4203360" imgH="4950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1905000"/>
                        <a:ext cx="4203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Rate of Inflation (cont.)</a:t>
            </a:r>
            <a:endParaRPr lang="en-US" dirty="0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914400" y="1524000"/>
          <a:ext cx="3263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Equation" r:id="rId3" imgW="3263760" imgH="482400" progId="Equation.DSMT4">
                  <p:embed/>
                </p:oleObj>
              </mc:Choice>
              <mc:Fallback>
                <p:oleObj name="Equation" r:id="rId3" imgW="326376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524000"/>
                        <a:ext cx="3263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2698750" y="2219325"/>
          <a:ext cx="374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5" imgW="3746160" imgH="838080" progId="Equation.DSMT4">
                  <p:embed/>
                </p:oleObj>
              </mc:Choice>
              <mc:Fallback>
                <p:oleObj name="Equation" r:id="rId5" imgW="3746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750" y="2219325"/>
                        <a:ext cx="374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2202870" y="3270250"/>
          <a:ext cx="3759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7" imgW="3759120" imgH="571320" progId="Equation.DSMT4">
                  <p:embed/>
                </p:oleObj>
              </mc:Choice>
              <mc:Fallback>
                <p:oleObj name="Equation" r:id="rId7" imgW="37591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2870" y="3270250"/>
                        <a:ext cx="3759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2743200" y="4054475"/>
          <a:ext cx="254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9" imgW="2539800" imgH="291960" progId="Equation.DSMT4">
                  <p:embed/>
                </p:oleObj>
              </mc:Choice>
              <mc:Fallback>
                <p:oleObj name="Equation" r:id="rId9" imgW="25398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054475"/>
                        <a:ext cx="254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3075710" y="4587010"/>
          <a:ext cx="3810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11" imgW="3809880" imgH="393480" progId="Equation.DSMT4">
                  <p:embed/>
                </p:oleObj>
              </mc:Choice>
              <mc:Fallback>
                <p:oleObj name="Equation" r:id="rId11" imgW="380988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5710" y="4587010"/>
                        <a:ext cx="3810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Continuous Compounding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formula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= </a:t>
            </a:r>
            <a:r>
              <a:rPr lang="en-US" i="1" dirty="0" smtClean="0">
                <a:solidFill>
                  <a:srgbClr val="0000FF"/>
                </a:solidFill>
              </a:rPr>
              <a:t>Pe</a:t>
            </a:r>
            <a:r>
              <a:rPr lang="en-US" i="1" baseline="30000" dirty="0" smtClean="0">
                <a:solidFill>
                  <a:srgbClr val="0000FF"/>
                </a:solidFill>
              </a:rPr>
              <a:t>rt</a:t>
            </a:r>
            <a:r>
              <a:rPr lang="en-US" dirty="0" smtClean="0"/>
              <a:t> represents the amount accumulated when a principal is compounded continuously (as discussed in Section 5.1). How long will it take a principal </a:t>
            </a:r>
            <a:r>
              <a:rPr lang="en-US" i="1" dirty="0" smtClean="0"/>
              <a:t>P</a:t>
            </a:r>
            <a:r>
              <a:rPr lang="en-US" dirty="0" smtClean="0"/>
              <a:t> to double if interest is compounded continuously at 10 percent?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6: Continuous Compounding Interest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</a:t>
            </a:r>
          </a:p>
          <a:p>
            <a:r>
              <a:rPr lang="en-US" dirty="0" smtClean="0"/>
              <a:t>If </a:t>
            </a:r>
            <a:r>
              <a:rPr lang="en-US" i="1" dirty="0" smtClean="0"/>
              <a:t>P </a:t>
            </a:r>
            <a:r>
              <a:rPr lang="en-US" dirty="0" smtClean="0"/>
              <a:t>is doubled, then the amount </a:t>
            </a:r>
            <a:r>
              <a:rPr lang="en-US" i="1" dirty="0" smtClean="0"/>
              <a:t>A</a:t>
            </a:r>
            <a:r>
              <a:rPr lang="en-US" dirty="0" smtClean="0"/>
              <a:t> is 2</a:t>
            </a:r>
            <a:r>
              <a:rPr lang="en-US" i="1" dirty="0" smtClean="0"/>
              <a:t>P</a:t>
            </a:r>
            <a:r>
              <a:rPr lang="en-US" dirty="0" smtClean="0"/>
              <a:t>. Thus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principal will double in approximately </a:t>
            </a:r>
            <a:r>
              <a:rPr lang="en-US" dirty="0" smtClean="0">
                <a:solidFill>
                  <a:srgbClr val="FF0000"/>
                </a:solidFill>
              </a:rPr>
              <a:t>6.9 years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1981200" y="2563090"/>
          <a:ext cx="157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Equation" r:id="rId3" imgW="1574640" imgH="380880" progId="Equation.DSMT4">
                  <p:embed/>
                </p:oleObj>
              </mc:Choice>
              <mc:Fallback>
                <p:oleObj name="Equation" r:id="rId3" imgW="15746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563090"/>
                        <a:ext cx="1574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2161310" y="3158835"/>
          <a:ext cx="119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Equation" r:id="rId5" imgW="1193760" imgH="380880" progId="Equation.DSMT4">
                  <p:embed/>
                </p:oleObj>
              </mc:Choice>
              <mc:Fallback>
                <p:oleObj name="Equation" r:id="rId5" imgW="11937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1310" y="3158835"/>
                        <a:ext cx="119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2050470" y="3733800"/>
          <a:ext cx="1562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Equation" r:id="rId7" imgW="1562040" imgH="304560" progId="Equation.DSMT4">
                  <p:embed/>
                </p:oleObj>
              </mc:Choice>
              <mc:Fallback>
                <p:oleObj name="Equation" r:id="rId7" imgW="156204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0470" y="3733800"/>
                        <a:ext cx="1562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2701635" y="42672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0" name="Equation" r:id="rId9" imgW="1180800" imgH="838080" progId="Equation.DSMT4">
                  <p:embed/>
                </p:oleObj>
              </mc:Choice>
              <mc:Fallback>
                <p:oleObj name="Equation" r:id="rId9" imgW="11808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1635" y="426720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3976255" y="42672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1" name="Equation" r:id="rId11" imgW="1320480" imgH="838080" progId="Equation.DSMT4">
                  <p:embed/>
                </p:oleObj>
              </mc:Choice>
              <mc:Fallback>
                <p:oleObj name="Equation" r:id="rId11" imgW="1320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255" y="4267200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5372100" y="4550065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2" name="Equation" r:id="rId13" imgW="1180800" imgH="291960" progId="Equation.DSMT4">
                  <p:embed/>
                </p:oleObj>
              </mc:Choice>
              <mc:Fallback>
                <p:oleObj name="Equation" r:id="rId13" imgW="11808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4550065"/>
                        <a:ext cx="1181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Natural Logarithm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0200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Natural Logarithm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For natural logarithms</a:t>
            </a:r>
          </a:p>
          <a:p>
            <a:pPr algn="ctr">
              <a:spcBef>
                <a:spcPts val="1800"/>
              </a:spcBef>
            </a:pPr>
            <a:r>
              <a:rPr lang="en-US" b="1" i="1" dirty="0" smtClean="0">
                <a:solidFill>
                  <a:srgbClr val="0000FF"/>
                </a:solidFill>
              </a:rPr>
              <a:t>e</a:t>
            </a:r>
            <a:r>
              <a:rPr lang="en-US" b="1" i="1" baseline="30000" dirty="0" smtClean="0">
                <a:solidFill>
                  <a:srgbClr val="0000FF"/>
                </a:solidFill>
              </a:rPr>
              <a:t>y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b="1" i="1" dirty="0" smtClean="0">
                <a:solidFill>
                  <a:srgbClr val="0000FF"/>
                </a:solidFill>
              </a:rPr>
              <a:t> x </a:t>
            </a:r>
            <a:r>
              <a:rPr lang="en-US" b="1" i="1" dirty="0" smtClean="0">
                <a:solidFill>
                  <a:srgbClr val="000000"/>
                </a:solidFill>
              </a:rPr>
              <a:t>  </a:t>
            </a:r>
            <a:r>
              <a:rPr lang="en-US" dirty="0" smtClean="0">
                <a:solidFill>
                  <a:srgbClr val="000000"/>
                </a:solidFill>
              </a:rPr>
              <a:t>if and only</a:t>
            </a:r>
            <a:r>
              <a:rPr lang="en-US" b="1" i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if</a:t>
            </a:r>
            <a:r>
              <a:rPr lang="en-US" b="1" i="1" dirty="0" smtClean="0">
                <a:solidFill>
                  <a:srgbClr val="000000"/>
                </a:solidFill>
              </a:rPr>
              <a:t>   </a:t>
            </a:r>
            <a:r>
              <a:rPr lang="en-US" b="1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dirty="0" smtClean="0">
                <a:solidFill>
                  <a:srgbClr val="0000FF"/>
                </a:solidFill>
              </a:rPr>
              <a:t>ln </a:t>
            </a:r>
            <a:r>
              <a:rPr lang="en-US" b="1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r>
              <a:rPr lang="en-US" b="1" i="1" dirty="0" smtClean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Natural Logarithms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2728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Properties of Natural Logarithms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domain of </a:t>
            </a:r>
            <a:r>
              <a:rPr lang="en-US" i="1" dirty="0" smtClean="0">
                <a:solidFill>
                  <a:srgbClr val="000000"/>
                </a:solidFill>
              </a:rPr>
              <a:t>f 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= ln </a:t>
            </a:r>
            <a:r>
              <a:rPr lang="en-US" i="1" dirty="0" smtClean="0">
                <a:solidFill>
                  <a:srgbClr val="000000"/>
                </a:solidFill>
              </a:rPr>
              <a:t>x </a:t>
            </a:r>
            <a:r>
              <a:rPr lang="en-US" dirty="0" smtClean="0">
                <a:solidFill>
                  <a:srgbClr val="000000"/>
                </a:solidFill>
              </a:rPr>
              <a:t>is the set of positive numbers. For positive real numbers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</a:p>
          <a:p>
            <a:pPr>
              <a:tabLst>
                <a:tab pos="463550" algn="l"/>
              </a:tabLst>
            </a:pPr>
            <a:r>
              <a:rPr lang="sv-SE" b="1" dirty="0" smtClean="0">
                <a:solidFill>
                  <a:srgbClr val="000000"/>
                </a:solidFill>
              </a:rPr>
              <a:t>1.	</a:t>
            </a:r>
            <a:r>
              <a:rPr lang="sv-SE" dirty="0" smtClean="0">
                <a:solidFill>
                  <a:srgbClr val="0000FF"/>
                </a:solidFill>
              </a:rPr>
              <a:t>ln(</a:t>
            </a:r>
            <a:r>
              <a:rPr lang="sv-SE" i="1" dirty="0" smtClean="0">
                <a:solidFill>
                  <a:srgbClr val="0000FF"/>
                </a:solidFill>
              </a:rPr>
              <a:t>MN</a:t>
            </a:r>
            <a:r>
              <a:rPr lang="sv-SE" dirty="0" smtClean="0">
                <a:solidFill>
                  <a:srgbClr val="0000FF"/>
                </a:solidFill>
              </a:rPr>
              <a:t>) = ln </a:t>
            </a:r>
            <a:r>
              <a:rPr lang="sv-SE" i="1" dirty="0" smtClean="0">
                <a:solidFill>
                  <a:srgbClr val="0000FF"/>
                </a:solidFill>
              </a:rPr>
              <a:t>M</a:t>
            </a:r>
            <a:r>
              <a:rPr lang="sv-SE" dirty="0" smtClean="0">
                <a:solidFill>
                  <a:srgbClr val="0000FF"/>
                </a:solidFill>
              </a:rPr>
              <a:t> + ln </a:t>
            </a:r>
            <a:r>
              <a:rPr lang="sv-SE" i="1" dirty="0" smtClean="0">
                <a:solidFill>
                  <a:srgbClr val="0000FF"/>
                </a:solidFill>
              </a:rPr>
              <a:t>N</a:t>
            </a:r>
            <a:r>
              <a:rPr lang="sv-SE" dirty="0" smtClean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spcBef>
                <a:spcPts val="3000"/>
              </a:spcBef>
              <a:tabLst>
                <a:tab pos="463550" algn="l"/>
              </a:tabLst>
            </a:pPr>
            <a:r>
              <a:rPr lang="pt-BR" b="1" dirty="0" smtClean="0">
                <a:solidFill>
                  <a:srgbClr val="000000"/>
                </a:solidFill>
              </a:rPr>
              <a:t>3.	</a:t>
            </a:r>
            <a:r>
              <a:rPr lang="pt-BR" dirty="0" smtClean="0">
                <a:solidFill>
                  <a:srgbClr val="0000FF"/>
                </a:solidFill>
              </a:rPr>
              <a:t>ln (</a:t>
            </a:r>
            <a:r>
              <a:rPr lang="pt-BR" i="1" dirty="0" smtClean="0">
                <a:solidFill>
                  <a:srgbClr val="0000FF"/>
                </a:solidFill>
              </a:rPr>
              <a:t>M</a:t>
            </a:r>
            <a:r>
              <a:rPr lang="pt-BR" i="1" baseline="30000" dirty="0" smtClean="0">
                <a:solidFill>
                  <a:srgbClr val="0000FF"/>
                </a:solidFill>
              </a:rPr>
              <a:t>r</a:t>
            </a:r>
            <a:r>
              <a:rPr lang="pt-BR" dirty="0" smtClean="0">
                <a:solidFill>
                  <a:srgbClr val="0000FF"/>
                </a:solidFill>
              </a:rPr>
              <a:t>) = </a:t>
            </a:r>
            <a:r>
              <a:rPr lang="pt-BR" i="1" dirty="0" smtClean="0">
                <a:solidFill>
                  <a:srgbClr val="0000FF"/>
                </a:solidFill>
              </a:rPr>
              <a:t>r</a:t>
            </a:r>
            <a:r>
              <a:rPr lang="pt-BR" dirty="0" smtClean="0">
                <a:solidFill>
                  <a:srgbClr val="0000FF"/>
                </a:solidFill>
              </a:rPr>
              <a:t> ⋅ ln </a:t>
            </a:r>
            <a:r>
              <a:rPr lang="pt-BR" i="1" dirty="0" smtClean="0">
                <a:solidFill>
                  <a:srgbClr val="0000FF"/>
                </a:solidFill>
              </a:rPr>
              <a:t>M</a:t>
            </a:r>
            <a:r>
              <a:rPr lang="pt-BR" i="1" dirty="0" smtClean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4.	</a:t>
            </a:r>
            <a:r>
              <a:rPr lang="en-US" dirty="0" smtClean="0">
                <a:solidFill>
                  <a:srgbClr val="0000FF"/>
                </a:solidFill>
              </a:rPr>
              <a:t>ln </a:t>
            </a:r>
            <a:r>
              <a:rPr lang="en-US" i="1" dirty="0" smtClean="0">
                <a:solidFill>
                  <a:srgbClr val="0000FF"/>
                </a:solidFill>
              </a:rPr>
              <a:t>M</a:t>
            </a:r>
            <a:r>
              <a:rPr lang="en-US" dirty="0" smtClean="0">
                <a:solidFill>
                  <a:srgbClr val="0000FF"/>
                </a:solidFill>
              </a:rPr>
              <a:t> = ln </a:t>
            </a:r>
            <a:r>
              <a:rPr lang="en-US" i="1" dirty="0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if and only if </a:t>
            </a:r>
            <a:r>
              <a:rPr lang="en-US" i="1" dirty="0" smtClean="0">
                <a:solidFill>
                  <a:srgbClr val="0000FF"/>
                </a:solidFill>
              </a:rPr>
              <a:t>M</a:t>
            </a:r>
            <a:r>
              <a:rPr lang="en-US" dirty="0" smtClean="0">
                <a:solidFill>
                  <a:srgbClr val="0000FF"/>
                </a:solidFill>
              </a:rPr>
              <a:t> = </a:t>
            </a:r>
            <a:r>
              <a:rPr lang="en-US" i="1" dirty="0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</p:txBody>
      </p:sp>
      <p:graphicFrame>
        <p:nvGraphicFramePr>
          <p:cNvPr id="270338" name="Object 2"/>
          <p:cNvGraphicFramePr>
            <a:graphicFrameLocks noChangeAspect="1"/>
          </p:cNvGraphicFramePr>
          <p:nvPr/>
        </p:nvGraphicFramePr>
        <p:xfrm>
          <a:off x="1012827" y="3297380"/>
          <a:ext cx="2844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2844800" imgH="927100" progId="Equation.DSMT4">
                  <p:embed/>
                </p:oleObj>
              </mc:Choice>
              <mc:Fallback>
                <p:oleObj name="Equation" r:id="rId3" imgW="2844800" imgH="9271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827" y="3297380"/>
                        <a:ext cx="2844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Natural Logarithms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6232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Properties of Natural Logarithms (cont.)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5.	</a:t>
            </a:r>
            <a:r>
              <a:rPr lang="en-US" dirty="0" smtClean="0">
                <a:solidFill>
                  <a:srgbClr val="0000FF"/>
                </a:solidFill>
              </a:rPr>
              <a:t>ln 1 = 0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6.	</a:t>
            </a:r>
            <a:r>
              <a:rPr lang="en-US" dirty="0" smtClean="0">
                <a:solidFill>
                  <a:srgbClr val="0000FF"/>
                </a:solidFill>
              </a:rPr>
              <a:t>ln </a:t>
            </a:r>
            <a:r>
              <a:rPr lang="en-US" i="1" dirty="0" smtClean="0">
                <a:solidFill>
                  <a:srgbClr val="0000FF"/>
                </a:solidFill>
              </a:rPr>
              <a:t>e</a:t>
            </a:r>
            <a:r>
              <a:rPr lang="en-US" dirty="0" smtClean="0">
                <a:solidFill>
                  <a:srgbClr val="0000FF"/>
                </a:solidFill>
              </a:rPr>
              <a:t> = 1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7.	</a:t>
            </a:r>
            <a:r>
              <a:rPr lang="en-US" i="1" dirty="0" smtClean="0">
                <a:solidFill>
                  <a:srgbClr val="0000FF"/>
                </a:solidFill>
              </a:rPr>
              <a:t>e</a:t>
            </a:r>
            <a:r>
              <a:rPr lang="en-US" baseline="30000" dirty="0" smtClean="0">
                <a:solidFill>
                  <a:srgbClr val="0000FF"/>
                </a:solidFill>
              </a:rPr>
              <a:t>ln </a:t>
            </a:r>
            <a:r>
              <a:rPr lang="en-US" i="1" baseline="30000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=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8.	</a:t>
            </a:r>
            <a:r>
              <a:rPr lang="en-US" dirty="0" smtClean="0">
                <a:solidFill>
                  <a:srgbClr val="0000FF"/>
                </a:solidFill>
              </a:rPr>
              <a:t>ln </a:t>
            </a:r>
            <a:r>
              <a:rPr lang="en-US" i="1" dirty="0" smtClean="0">
                <a:solidFill>
                  <a:srgbClr val="0000FF"/>
                </a:solidFill>
              </a:rPr>
              <a:t>e</a:t>
            </a:r>
            <a:r>
              <a:rPr lang="en-US" i="1" baseline="30000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=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Natural Logarithms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394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Note: There are no rules to simplify </a:t>
            </a:r>
          </a:p>
          <a:p>
            <a:pPr>
              <a:spcBef>
                <a:spcPts val="2400"/>
              </a:spcBef>
            </a:pPr>
            <a:r>
              <a:rPr lang="en-US" dirty="0" smtClean="0">
                <a:solidFill>
                  <a:srgbClr val="000000"/>
                </a:solidFill>
              </a:rPr>
              <a:t>For instance, </a:t>
            </a:r>
          </a:p>
          <a:p>
            <a:pPr>
              <a:spcBef>
                <a:spcPts val="3600"/>
              </a:spcBef>
            </a:pPr>
            <a:r>
              <a:rPr lang="en-US" dirty="0" smtClean="0">
                <a:solidFill>
                  <a:srgbClr val="000000"/>
                </a:solidFill>
              </a:rPr>
              <a:t>Also,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723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7432947"/>
              </p:ext>
            </p:extLst>
          </p:nvPr>
        </p:nvGraphicFramePr>
        <p:xfrm>
          <a:off x="5750625" y="1662540"/>
          <a:ext cx="279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2794000" imgH="838200" progId="Equation.DSMT4">
                  <p:embed/>
                </p:oleObj>
              </mc:Choice>
              <mc:Fallback>
                <p:oleObj name="Equation" r:id="rId3" imgW="2794000" imgH="8382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0625" y="1662540"/>
                        <a:ext cx="279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238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8972447"/>
              </p:ext>
            </p:extLst>
          </p:nvPr>
        </p:nvGraphicFramePr>
        <p:xfrm>
          <a:off x="2489200" y="2599865"/>
          <a:ext cx="436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4368800" imgH="469900" progId="Equation.DSMT4">
                  <p:embed/>
                </p:oleObj>
              </mc:Choice>
              <mc:Fallback>
                <p:oleObj name="Equation" r:id="rId5" imgW="4368800" imgH="4699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2599865"/>
                        <a:ext cx="436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2388" name="Object 4"/>
          <p:cNvGraphicFramePr>
            <a:graphicFrameLocks noChangeAspect="1"/>
          </p:cNvGraphicFramePr>
          <p:nvPr/>
        </p:nvGraphicFramePr>
        <p:xfrm>
          <a:off x="1371600" y="3229090"/>
          <a:ext cx="5372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7" imgW="5372100" imgH="927100" progId="Equation.DSMT4">
                  <p:embed/>
                </p:oleObj>
              </mc:Choice>
              <mc:Fallback>
                <p:oleObj name="Equation" r:id="rId7" imgW="5372100" imgH="9271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229090"/>
                        <a:ext cx="5372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Properties of Natural Logarithms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properties of logarithms to rewrite each of the following expressions as the logarithm of a single expression.</a:t>
            </a:r>
          </a:p>
          <a:p>
            <a:pPr>
              <a:tabLst>
                <a:tab pos="463550" algn="l"/>
              </a:tabLst>
            </a:pPr>
            <a:r>
              <a:rPr lang="es-ES" b="1" dirty="0" smtClean="0"/>
              <a:t>a.	</a:t>
            </a:r>
            <a:r>
              <a:rPr lang="es-ES" dirty="0" smtClean="0">
                <a:solidFill>
                  <a:srgbClr val="0000FF"/>
                </a:solidFill>
              </a:rPr>
              <a:t>2 ln </a:t>
            </a:r>
            <a:r>
              <a:rPr lang="es-ES" i="1" dirty="0" smtClean="0">
                <a:solidFill>
                  <a:srgbClr val="0000FF"/>
                </a:solidFill>
              </a:rPr>
              <a:t>x </a:t>
            </a:r>
            <a:r>
              <a:rPr lang="es-ES" dirty="0" smtClean="0">
                <a:solidFill>
                  <a:srgbClr val="0000FF"/>
                </a:solidFill>
              </a:rPr>
              <a:t>+ ln</a:t>
            </a:r>
            <a:r>
              <a:rPr lang="es-ES" i="1" dirty="0" smtClean="0">
                <a:solidFill>
                  <a:srgbClr val="0000FF"/>
                </a:solidFill>
              </a:rPr>
              <a:t> y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>
                <a:solidFill>
                  <a:srgbClr val="0000FF"/>
                </a:solidFill>
              </a:rPr>
              <a:t>ln (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+ 1) + ln (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− 1)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c.	</a:t>
            </a:r>
            <a:r>
              <a:rPr lang="en-US" dirty="0" smtClean="0">
                <a:solidFill>
                  <a:srgbClr val="0000FF"/>
                </a:solidFill>
              </a:rPr>
              <a:t>ln (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− 4) − ln 2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b="1" dirty="0" smtClean="0"/>
              <a:t> </a:t>
            </a:r>
            <a:endParaRPr lang="en-US" dirty="0"/>
          </a:p>
        </p:txBody>
      </p:sp>
      <p:graphicFrame>
        <p:nvGraphicFramePr>
          <p:cNvPr id="273410" name="Object 2"/>
          <p:cNvGraphicFramePr>
            <a:graphicFrameLocks noChangeAspect="1"/>
          </p:cNvGraphicFramePr>
          <p:nvPr/>
        </p:nvGraphicFramePr>
        <p:xfrm>
          <a:off x="528638" y="4343400"/>
          <a:ext cx="447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4470400" imgH="838200" progId="Equation.DSMT4">
                  <p:embed/>
                </p:oleObj>
              </mc:Choice>
              <mc:Fallback>
                <p:oleObj name="Equation" r:id="rId3" imgW="4470400" imgH="838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4343400"/>
                        <a:ext cx="447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Properties of Natural Logarithms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Solutions: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324600" y="1900812"/>
            <a:ext cx="1676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Property 3.</a:t>
            </a:r>
          </a:p>
        </p:txBody>
      </p:sp>
      <p:sp>
        <p:nvSpPr>
          <p:cNvPr id="8" name="Rectangle 7"/>
          <p:cNvSpPr/>
          <p:nvPr/>
        </p:nvSpPr>
        <p:spPr>
          <a:xfrm>
            <a:off x="6324600" y="3373806"/>
            <a:ext cx="1905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Property 1.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24600" y="5047355"/>
            <a:ext cx="1981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Property 2.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30352" y="1905000"/>
          <a:ext cx="1943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3" imgW="1942920" imgH="368280" progId="Equation.DSMT4">
                  <p:embed/>
                </p:oleObj>
              </mc:Choice>
              <mc:Fallback>
                <p:oleObj name="Equation" r:id="rId3" imgW="194292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05000"/>
                        <a:ext cx="1943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514600" y="1877290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5" imgW="1676160" imgH="444240" progId="Equation.DSMT4">
                  <p:embed/>
                </p:oleObj>
              </mc:Choice>
              <mc:Fallback>
                <p:oleObj name="Equation" r:id="rId5" imgW="16761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877290"/>
                        <a:ext cx="167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514600" y="2419667"/>
          <a:ext cx="1054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7" imgW="1054080" imgH="444240" progId="Equation.DSMT4">
                  <p:embed/>
                </p:oleObj>
              </mc:Choice>
              <mc:Fallback>
                <p:oleObj name="Equation" r:id="rId7" imgW="105408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419667"/>
                        <a:ext cx="1054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530352" y="3352800"/>
          <a:ext cx="316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9" imgW="3162240" imgH="469800" progId="Equation.DSMT4">
                  <p:embed/>
                </p:oleObj>
              </mc:Choice>
              <mc:Fallback>
                <p:oleObj name="Equation" r:id="rId9" imgW="31622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52800"/>
                        <a:ext cx="316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3733800" y="3338911"/>
          <a:ext cx="240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11" imgW="2400120" imgH="469800" progId="Equation.DSMT4">
                  <p:embed/>
                </p:oleObj>
              </mc:Choice>
              <mc:Fallback>
                <p:oleObj name="Equation" r:id="rId11" imgW="240012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338911"/>
                        <a:ext cx="240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3733800" y="3848100"/>
          <a:ext cx="1612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13" imgW="1612800" imgH="571320" progId="Equation.DSMT4">
                  <p:embed/>
                </p:oleObj>
              </mc:Choice>
              <mc:Fallback>
                <p:oleObj name="Equation" r:id="rId13" imgW="1612800" imgH="571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848100"/>
                        <a:ext cx="1612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30352" y="5029200"/>
          <a:ext cx="247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15" imgW="2476440" imgH="469800" progId="Equation.DSMT4">
                  <p:embed/>
                </p:oleObj>
              </mc:Choice>
              <mc:Fallback>
                <p:oleObj name="Equation" r:id="rId15" imgW="247644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029200"/>
                        <a:ext cx="2476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3075710" y="482831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17" imgW="1320480" imgH="838080" progId="Equation.DSMT4">
                  <p:embed/>
                </p:oleObj>
              </mc:Choice>
              <mc:Fallback>
                <p:oleObj name="Equation" r:id="rId17" imgW="13204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5710" y="4828310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6324600" y="2441862"/>
            <a:ext cx="16544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8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By Property 1.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Properties of Natural Logarithms (cont.)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324600" y="2429425"/>
            <a:ext cx="26517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Property 3.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24600" y="3098292"/>
            <a:ext cx="26517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Property 1.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24600" y="4052329"/>
            <a:ext cx="26517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Property 2.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530352" y="1371600"/>
          <a:ext cx="447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3" imgW="4470120" imgH="838080" progId="Equation.DSMT4">
                  <p:embed/>
                </p:oleObj>
              </mc:Choice>
              <mc:Fallback>
                <p:oleObj name="Equation" r:id="rId3" imgW="44701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447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541320" y="2209800"/>
          <a:ext cx="4076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5" imgW="4076640" imgH="672840" progId="Equation.DSMT4">
                  <p:embed/>
                </p:oleObj>
              </mc:Choice>
              <mc:Fallback>
                <p:oleObj name="Equation" r:id="rId5" imgW="4076640" imgH="672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320" y="2209800"/>
                        <a:ext cx="4076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541320" y="2878667"/>
          <a:ext cx="35179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7" imgW="3517560" imgH="672840" progId="Equation.DSMT4">
                  <p:embed/>
                </p:oleObj>
              </mc:Choice>
              <mc:Fallback>
                <p:oleObj name="Equation" r:id="rId7" imgW="3517560" imgH="672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320" y="2878667"/>
                        <a:ext cx="35179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541320" y="3547534"/>
          <a:ext cx="242570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9" imgW="2425680" imgH="1409400" progId="Equation.DSMT4">
                  <p:embed/>
                </p:oleObj>
              </mc:Choice>
              <mc:Fallback>
                <p:oleObj name="Equation" r:id="rId9" imgW="2425680" imgH="1409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320" y="3547534"/>
                        <a:ext cx="2425700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541320" y="4953000"/>
          <a:ext cx="2120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11" imgW="2120760" imgH="1079280" progId="Equation.DSMT4">
                  <p:embed/>
                </p:oleObj>
              </mc:Choice>
              <mc:Fallback>
                <p:oleObj name="Equation" r:id="rId11" imgW="2120760" imgH="1079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320" y="4953000"/>
                        <a:ext cx="21209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695</Words>
  <Application>Microsoft Office PowerPoint</Application>
  <PresentationFormat>On-screen Show (4:3)</PresentationFormat>
  <Paragraphs>104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Courier New</vt:lpstr>
      <vt:lpstr>Office Theme</vt:lpstr>
      <vt:lpstr>Equation</vt:lpstr>
      <vt:lpstr>Section 5.2</vt:lpstr>
      <vt:lpstr>Objectives</vt:lpstr>
      <vt:lpstr>The Natural Logarithm Function</vt:lpstr>
      <vt:lpstr>Properties of Natural Logarithms</vt:lpstr>
      <vt:lpstr>Properties of Natural Logarithms</vt:lpstr>
      <vt:lpstr>Properties of Natural Logarithms</vt:lpstr>
      <vt:lpstr>Example 1: Properties of Natural Logarithms</vt:lpstr>
      <vt:lpstr>Example 1: Properties of Natural Logarithms (cont.)</vt:lpstr>
      <vt:lpstr>Example 1: Properties of Natural Logarithms (cont.)</vt:lpstr>
      <vt:lpstr>Example 2: Properties of Natural Logarithms</vt:lpstr>
      <vt:lpstr>Example 2: Properties of Natural Logarithms (cont.)</vt:lpstr>
      <vt:lpstr>Example 3: Solving Equations</vt:lpstr>
      <vt:lpstr>Example 3: Solving Equations (cont.)</vt:lpstr>
      <vt:lpstr>Example 3: Solving Equations (cont.)</vt:lpstr>
      <vt:lpstr>Example 3: Solving Equations (cont.)</vt:lpstr>
      <vt:lpstr>Example 3: Solving Equations (cont.)</vt:lpstr>
      <vt:lpstr>Example 3: Solving Equations (cont.)</vt:lpstr>
      <vt:lpstr>Properties of Natural Logarithms</vt:lpstr>
      <vt:lpstr>Example 5: Rate of Inflation</vt:lpstr>
      <vt:lpstr>Example 5: Rate of Inflation (cont.)</vt:lpstr>
      <vt:lpstr>Example 5: Rate of Inflation (cont.)</vt:lpstr>
      <vt:lpstr>Example 6: Continuous Compounding Interest</vt:lpstr>
      <vt:lpstr>Example 6: Continuous Compounding Interest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33</cp:revision>
  <dcterms:created xsi:type="dcterms:W3CDTF">2013-04-26T14:43:13Z</dcterms:created>
  <dcterms:modified xsi:type="dcterms:W3CDTF">2017-08-03T14:47:02Z</dcterms:modified>
</cp:coreProperties>
</file>