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9.wmf"/><Relationship Id="rId2" Type="http://schemas.openxmlformats.org/officeDocument/2006/relationships/image" Target="../media/image58.wmf"/><Relationship Id="rId1" Type="http://schemas.openxmlformats.org/officeDocument/2006/relationships/image" Target="../media/image57.wmf"/><Relationship Id="rId4" Type="http://schemas.openxmlformats.org/officeDocument/2006/relationships/image" Target="../media/image60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444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AC0F41-AA54-4CCE-B4A6-308C3D94A9E4}" type="datetimeFigureOut">
              <a:rPr lang="en-US" smtClean="0"/>
              <a:pPr/>
              <a:t>8/3/2017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195C00-FA50-4DE5-894D-DD43D034BA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398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8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5.bin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4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5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8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4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60.wmf"/><Relationship Id="rId4" Type="http://schemas.openxmlformats.org/officeDocument/2006/relationships/image" Target="../media/image57.wmf"/><Relationship Id="rId9" Type="http://schemas.openxmlformats.org/officeDocument/2006/relationships/oleObject" Target="../embeddings/oleObject5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5.wmf"/><Relationship Id="rId3" Type="http://schemas.openxmlformats.org/officeDocument/2006/relationships/image" Target="../media/image66.png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0" Type="http://schemas.openxmlformats.org/officeDocument/2006/relationships/oleObject" Target="../embeddings/oleObject63.bin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6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23.wmf"/><Relationship Id="rId1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5.3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Differentiation of Logarithmic Functions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5: Using Logarithmic Differentiation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Use logarithmic differentiation to find </a:t>
            </a:r>
            <a:r>
              <a:rPr lang="en-US" i="1" dirty="0" smtClean="0">
                <a:solidFill>
                  <a:srgbClr val="0000FF"/>
                </a:solidFill>
              </a:rPr>
              <a:t>f </a:t>
            </a:r>
            <a:r>
              <a:rPr lang="en-US" dirty="0" smtClean="0">
                <a:solidFill>
                  <a:srgbClr val="0000FF"/>
                </a:solidFill>
              </a:rPr>
              <a:t>′(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r>
              <a:rPr lang="en-US" dirty="0" smtClean="0"/>
              <a:t>, given that </a:t>
            </a:r>
          </a:p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lnSpc>
                <a:spcPct val="150000"/>
              </a:lnSpc>
              <a:spcBef>
                <a:spcPts val="1800"/>
              </a:spcBef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  <a:p>
            <a:pPr>
              <a:tabLst>
                <a:tab pos="463550" algn="l"/>
              </a:tabLst>
            </a:pPr>
            <a:r>
              <a:rPr lang="en-US" dirty="0" smtClean="0"/>
              <a:t>Take the natural logarithm of both sides and simplify.</a:t>
            </a:r>
          </a:p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</p:txBody>
      </p:sp>
      <p:graphicFrame>
        <p:nvGraphicFramePr>
          <p:cNvPr id="14233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033961"/>
              </p:ext>
            </p:extLst>
          </p:nvPr>
        </p:nvGraphicFramePr>
        <p:xfrm>
          <a:off x="2730500" y="2019300"/>
          <a:ext cx="3683000" cy="118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3682800" imgH="1180800" progId="Equation.DSMT4">
                  <p:embed/>
                </p:oleObj>
              </mc:Choice>
              <mc:Fallback>
                <p:oleObj name="Equation" r:id="rId3" imgW="3682800" imgH="11808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0500" y="2019300"/>
                        <a:ext cx="3683000" cy="1181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Using Logarithmic Differentiation (cont.)</a:t>
            </a:r>
            <a:endParaRPr lang="en-US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371600" y="1993900"/>
          <a:ext cx="96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3" imgW="965160" imgH="469800" progId="Equation.DSMT4">
                  <p:embed/>
                </p:oleObj>
              </mc:Choice>
              <mc:Fallback>
                <p:oleObj name="Equation" r:id="rId3" imgW="9651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93900"/>
                        <a:ext cx="96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2438400" y="1600200"/>
          <a:ext cx="3416300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5" imgW="3416040" imgH="1333440" progId="Equation.DSMT4">
                  <p:embed/>
                </p:oleObj>
              </mc:Choice>
              <mc:Fallback>
                <p:oleObj name="Equation" r:id="rId5" imgW="3416040" imgH="1333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600200"/>
                        <a:ext cx="3416300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438400" y="3200400"/>
          <a:ext cx="52324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7" imgW="5232240" imgH="774360" progId="Equation.DSMT4">
                  <p:embed/>
                </p:oleObj>
              </mc:Choice>
              <mc:Fallback>
                <p:oleObj name="Equation" r:id="rId7" imgW="5232240" imgH="774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200400"/>
                        <a:ext cx="52324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438400" y="4267200"/>
          <a:ext cx="538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9" imgW="5384520" imgH="838080" progId="Equation.DSMT4">
                  <p:embed/>
                </p:oleObj>
              </mc:Choice>
              <mc:Fallback>
                <p:oleObj name="Equation" r:id="rId9" imgW="53845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267200"/>
                        <a:ext cx="538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5: Using Logarithmic Differentiation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differentiate both sides. </a:t>
            </a:r>
          </a:p>
          <a:p>
            <a:endParaRPr lang="en-US" dirty="0" smtClean="0">
              <a:solidFill>
                <a:srgbClr val="7030A0"/>
              </a:solidFill>
            </a:endParaRPr>
          </a:p>
          <a:p>
            <a:endParaRPr lang="en-US" dirty="0" smtClean="0">
              <a:solidFill>
                <a:srgbClr val="7030A0"/>
              </a:solidFill>
            </a:endParaRPr>
          </a:p>
          <a:p>
            <a:endParaRPr lang="en-US" dirty="0" smtClean="0">
              <a:solidFill>
                <a:srgbClr val="7030A0"/>
              </a:solidFill>
            </a:endParaRPr>
          </a:p>
          <a:p>
            <a:endParaRPr lang="en-US" dirty="0" smtClean="0">
              <a:solidFill>
                <a:srgbClr val="7030A0"/>
              </a:solidFill>
            </a:endParaRPr>
          </a:p>
          <a:p>
            <a:endParaRPr lang="en-US" dirty="0" smtClean="0">
              <a:solidFill>
                <a:srgbClr val="7030A0"/>
              </a:solidFill>
            </a:endParaRPr>
          </a:p>
          <a:p>
            <a:endParaRPr lang="en-US" dirty="0" smtClean="0">
              <a:solidFill>
                <a:srgbClr val="7030A0"/>
              </a:solidFill>
            </a:endParaRPr>
          </a:p>
          <a:p>
            <a:endParaRPr lang="en-US" dirty="0" smtClean="0">
              <a:solidFill>
                <a:srgbClr val="7030A0"/>
              </a:solidFill>
            </a:endParaRPr>
          </a:p>
          <a:p>
            <a:endParaRPr lang="en-US" dirty="0" smtClean="0">
              <a:solidFill>
                <a:srgbClr val="7030A0"/>
              </a:solidFill>
            </a:endParaRPr>
          </a:p>
          <a:p>
            <a:endParaRPr lang="en-US" dirty="0"/>
          </a:p>
        </p:txBody>
      </p:sp>
      <p:graphicFrame>
        <p:nvGraphicFramePr>
          <p:cNvPr id="10243" name="Object 3"/>
          <p:cNvGraphicFramePr>
            <a:graphicFrameLocks noChangeAspect="1"/>
          </p:cNvGraphicFramePr>
          <p:nvPr/>
        </p:nvGraphicFramePr>
        <p:xfrm>
          <a:off x="530352" y="2133600"/>
          <a:ext cx="850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3" imgW="850680" imgH="990360" progId="Equation.DSMT4">
                  <p:embed/>
                </p:oleObj>
              </mc:Choice>
              <mc:Fallback>
                <p:oleObj name="Equation" r:id="rId3" imgW="850680" imgH="990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133600"/>
                        <a:ext cx="850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1511300" y="2184400"/>
          <a:ext cx="6019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5" imgW="6019560" imgH="838080" progId="Equation.DSMT4">
                  <p:embed/>
                </p:oleObj>
              </mc:Choice>
              <mc:Fallback>
                <p:oleObj name="Equation" r:id="rId5" imgW="60195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2184400"/>
                        <a:ext cx="6019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593852" y="3581400"/>
          <a:ext cx="78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7" imgW="787320" imgH="469800" progId="Equation.DSMT4">
                  <p:embed/>
                </p:oleObj>
              </mc:Choice>
              <mc:Fallback>
                <p:oleObj name="Equation" r:id="rId7" imgW="7873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852" y="3581400"/>
                        <a:ext cx="78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511300" y="3276600"/>
          <a:ext cx="4749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9" imgW="4749480" imgH="927000" progId="Equation.DSMT4">
                  <p:embed/>
                </p:oleObj>
              </mc:Choice>
              <mc:Fallback>
                <p:oleObj name="Equation" r:id="rId9" imgW="474948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3276600"/>
                        <a:ext cx="4749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1511300" y="4419600"/>
          <a:ext cx="66040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11" imgW="6603840" imgH="1104840" progId="Equation.DSMT4">
                  <p:embed/>
                </p:oleObj>
              </mc:Choice>
              <mc:Fallback>
                <p:oleObj name="Equation" r:id="rId11" imgW="6603840" imgH="1104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1300" y="4419600"/>
                        <a:ext cx="66040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6: Locating Absolute Extrema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</p:spPr>
        <p:txBody>
          <a:bodyPr>
            <a:spAutoFit/>
          </a:bodyPr>
          <a:lstStyle/>
          <a:p>
            <a:r>
              <a:rPr lang="en-US" dirty="0" smtClean="0"/>
              <a:t>Find the absolute extrema for the function 		 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on the interval </a:t>
            </a:r>
            <a:r>
              <a:rPr lang="en-US" dirty="0" smtClean="0">
                <a:solidFill>
                  <a:srgbClr val="0000FF"/>
                </a:solidFill>
              </a:rPr>
              <a:t>[0.1, 2.0]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Solution: </a:t>
            </a:r>
          </a:p>
          <a:p>
            <a:r>
              <a:rPr lang="en-US" dirty="0" smtClean="0"/>
              <a:t>The function 		  is a continuous function over the interval </a:t>
            </a:r>
            <a:r>
              <a:rPr lang="en-US" dirty="0" smtClean="0">
                <a:solidFill>
                  <a:srgbClr val="000099"/>
                </a:solidFill>
              </a:rPr>
              <a:t>(0, +</a:t>
            </a:r>
            <a:r>
              <a:rPr lang="en-US" dirty="0" smtClean="0">
                <a:solidFill>
                  <a:srgbClr val="000099"/>
                </a:solidFill>
                <a:sym typeface="Symbol"/>
              </a:rPr>
              <a:t></a:t>
            </a:r>
            <a:r>
              <a:rPr lang="en-US" dirty="0" smtClean="0">
                <a:solidFill>
                  <a:srgbClr val="000099"/>
                </a:solidFill>
              </a:rPr>
              <a:t>)</a:t>
            </a:r>
            <a:r>
              <a:rPr lang="en-US" dirty="0" smtClean="0"/>
              <a:t>, so it has an absolute maximum and an absolute minimum on the closed interval </a:t>
            </a:r>
            <a:r>
              <a:rPr lang="en-US" dirty="0" smtClean="0">
                <a:solidFill>
                  <a:srgbClr val="0000FF"/>
                </a:solidFill>
              </a:rPr>
              <a:t>[0.1, 2.0]</a:t>
            </a:r>
            <a:r>
              <a:rPr lang="en-US" dirty="0" smtClean="0"/>
              <a:t>. We know from Example 2 that</a:t>
            </a:r>
          </a:p>
        </p:txBody>
      </p:sp>
      <p:graphicFrame>
        <p:nvGraphicFramePr>
          <p:cNvPr id="144390" name="Object 6"/>
          <p:cNvGraphicFramePr>
            <a:graphicFrameLocks noChangeAspect="1"/>
          </p:cNvGraphicFramePr>
          <p:nvPr/>
        </p:nvGraphicFramePr>
        <p:xfrm>
          <a:off x="6769100" y="1308100"/>
          <a:ext cx="1841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7" name="Equation" r:id="rId3" imgW="1841500" imgH="482600" progId="Equation.DSMT4">
                  <p:embed/>
                </p:oleObj>
              </mc:Choice>
              <mc:Fallback>
                <p:oleObj name="Equation" r:id="rId3" imgW="1841500" imgH="4826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9100" y="1308100"/>
                        <a:ext cx="1841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393" name="Object 9"/>
          <p:cNvGraphicFramePr>
            <a:graphicFrameLocks noChangeAspect="1"/>
          </p:cNvGraphicFramePr>
          <p:nvPr/>
        </p:nvGraphicFramePr>
        <p:xfrm>
          <a:off x="2425700" y="2768600"/>
          <a:ext cx="1841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Equation" r:id="rId5" imgW="1841500" imgH="482600" progId="Equation.DSMT4">
                  <p:embed/>
                </p:oleObj>
              </mc:Choice>
              <mc:Fallback>
                <p:oleObj name="Equation" r:id="rId5" imgW="1841500" imgH="4826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2768600"/>
                        <a:ext cx="1841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3200400" y="4724400"/>
          <a:ext cx="78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7" imgW="787320" imgH="469800" progId="Equation.DSMT4">
                  <p:embed/>
                </p:oleObj>
              </mc:Choice>
              <mc:Fallback>
                <p:oleObj name="Equation" r:id="rId7" imgW="7873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724400"/>
                        <a:ext cx="78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4114800" y="4787900"/>
          <a:ext cx="1714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0" name="Equation" r:id="rId9" imgW="1714320" imgH="393480" progId="Equation.DSMT4">
                  <p:embed/>
                </p:oleObj>
              </mc:Choice>
              <mc:Fallback>
                <p:oleObj name="Equation" r:id="rId9" imgW="171432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787900"/>
                        <a:ext cx="17145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4114800" y="5257800"/>
          <a:ext cx="1981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1" name="Equation" r:id="rId11" imgW="1981080" imgH="495000" progId="Equation.DSMT4">
                  <p:embed/>
                </p:oleObj>
              </mc:Choice>
              <mc:Fallback>
                <p:oleObj name="Equation" r:id="rId11" imgW="198108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5257800"/>
                        <a:ext cx="1981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Locating Absolute Extrema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Setting  </a:t>
            </a:r>
            <a:r>
              <a:rPr lang="en-US" i="1" dirty="0" smtClean="0">
                <a:solidFill>
                  <a:srgbClr val="000099"/>
                </a:solidFill>
              </a:rPr>
              <a:t>f </a:t>
            </a:r>
            <a:r>
              <a:rPr lang="en-US" dirty="0" smtClean="0">
                <a:solidFill>
                  <a:srgbClr val="000099"/>
                </a:solidFill>
              </a:rPr>
              <a:t>′(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) = 0</a:t>
            </a:r>
            <a:r>
              <a:rPr lang="en-US" dirty="0" smtClean="0"/>
              <a:t> gives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068704" y="2646362"/>
            <a:ext cx="163378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cannot be 0.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036864" y="3276600"/>
            <a:ext cx="30309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Solve 1 + 2 ln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= 0 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 to find the critical value.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2286000" y="2057400"/>
          <a:ext cx="213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3" imgW="2133360" imgH="469800" progId="Equation.DSMT4">
                  <p:embed/>
                </p:oleObj>
              </mc:Choice>
              <mc:Fallback>
                <p:oleObj name="Equation" r:id="rId3" imgW="21333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057400"/>
                        <a:ext cx="213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320800" y="2717800"/>
          <a:ext cx="3098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5" imgW="3098520" imgH="393480" progId="Equation.DSMT4">
                  <p:embed/>
                </p:oleObj>
              </mc:Choice>
              <mc:Fallback>
                <p:oleObj name="Equation" r:id="rId5" imgW="309852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0800" y="2717800"/>
                        <a:ext cx="3098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3213100" y="3352800"/>
          <a:ext cx="1397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7" imgW="1396800" imgH="291960" progId="Equation.DSMT4">
                  <p:embed/>
                </p:oleObj>
              </mc:Choice>
              <mc:Fallback>
                <p:oleObj name="Equation" r:id="rId7" imgW="13968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0" y="3352800"/>
                        <a:ext cx="1397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3403600" y="4114800"/>
          <a:ext cx="227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9" imgW="2273040" imgH="838080" progId="Equation.DSMT4">
                  <p:embed/>
                </p:oleObj>
              </mc:Choice>
              <mc:Fallback>
                <p:oleObj name="Equation" r:id="rId9" imgW="22730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114800"/>
                        <a:ext cx="227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3670300" y="52197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11" imgW="2171520" imgH="380880" progId="Equation.DSMT4">
                  <p:embed/>
                </p:oleObj>
              </mc:Choice>
              <mc:Fallback>
                <p:oleObj name="Equation" r:id="rId11" imgW="21715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52197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>
            <a:off x="1295400" y="2667000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1295400" y="2679700"/>
            <a:ext cx="838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6: Locating Absolute Extrema (cont.)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absolute minimum </a:t>
            </a:r>
            <a:r>
              <a:rPr lang="en-US" dirty="0" smtClean="0"/>
              <a:t>is </a:t>
            </a:r>
            <a:r>
              <a:rPr lang="en-US" dirty="0" smtClean="0">
                <a:solidFill>
                  <a:srgbClr val="FF0000"/>
                </a:solidFill>
              </a:rPr>
              <a:t>−0.18 </a:t>
            </a:r>
            <a:r>
              <a:rPr lang="en-US" dirty="0" smtClean="0"/>
              <a:t>and occurs at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= 0.61</a:t>
            </a:r>
            <a:r>
              <a:rPr lang="en-US" dirty="0" smtClean="0"/>
              <a:t>. The </a:t>
            </a:r>
            <a:r>
              <a:rPr lang="en-US" dirty="0" smtClean="0">
                <a:solidFill>
                  <a:srgbClr val="FF0000"/>
                </a:solidFill>
              </a:rPr>
              <a:t>absolute maximum </a:t>
            </a:r>
            <a:r>
              <a:rPr lang="en-US" dirty="0" smtClean="0"/>
              <a:t>is </a:t>
            </a:r>
            <a:r>
              <a:rPr lang="en-US" dirty="0" smtClean="0">
                <a:solidFill>
                  <a:srgbClr val="FF0000"/>
                </a:solidFill>
              </a:rPr>
              <a:t>2.77</a:t>
            </a:r>
            <a:r>
              <a:rPr lang="en-US" dirty="0" smtClean="0"/>
              <a:t> and occurs at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= 2.0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396256" y="1261408"/>
            <a:ext cx="251914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Evaluate </a:t>
            </a:r>
            <a:r>
              <a:rPr lang="en-US" sz="2000" i="1" dirty="0" smtClean="0">
                <a:solidFill>
                  <a:srgbClr val="008080"/>
                </a:solidFill>
              </a:rPr>
              <a:t>f</a:t>
            </a:r>
            <a:r>
              <a:rPr lang="en-US" sz="2000" dirty="0" smtClean="0">
                <a:solidFill>
                  <a:srgbClr val="008080"/>
                </a:solidFill>
              </a:rPr>
              <a:t>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at the critical values. (Remember, these include the endpoints of the function’s interval.)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25440" y="1219200"/>
          <a:ext cx="5799160" cy="3416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160"/>
                <a:gridCol w="4953000"/>
              </a:tblGrid>
              <a:tr h="444464">
                <a:tc>
                  <a:txBody>
                    <a:bodyPr/>
                    <a:lstStyle/>
                    <a:p>
                      <a:pPr algn="ctr"/>
                      <a:endParaRPr lang="en-US" sz="2000" i="1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 anchorCtr="1"/>
                </a:tc>
              </a:tr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0.1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</a:tr>
              <a:tr h="9144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0.61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</a:tr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rgbClr val="000000"/>
                          </a:solidFill>
                        </a:rPr>
                        <a:t>2.0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2914650" y="1301750"/>
          <a:ext cx="1346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3" imgW="1346200" imgH="368300" progId="Equation.DSMT4">
                  <p:embed/>
                </p:oleObj>
              </mc:Choice>
              <mc:Fallback>
                <p:oleObj name="Equation" r:id="rId3" imgW="1346200" imgH="3683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4650" y="1301750"/>
                        <a:ext cx="13462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933450" y="1430338"/>
          <a:ext cx="1778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5" imgW="177492" imgH="177492" progId="Equation.DSMT4">
                  <p:embed/>
                </p:oleObj>
              </mc:Choice>
              <mc:Fallback>
                <p:oleObj name="Equation" r:id="rId5" imgW="177492" imgH="177492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450" y="1430338"/>
                        <a:ext cx="1778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2748888" y="1775120"/>
          <a:ext cx="2044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6" name="Equation" r:id="rId7" imgW="2044700" imgH="723900" progId="Equation.DSMT4">
                  <p:embed/>
                </p:oleObj>
              </mc:Choice>
              <mc:Fallback>
                <p:oleObj name="Equation" r:id="rId7" imgW="2044700" imgH="72390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8888" y="1775120"/>
                        <a:ext cx="20447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2155825" y="2730464"/>
          <a:ext cx="3225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7" name="Equation" r:id="rId9" imgW="3225800" imgH="787400" progId="Equation.DSMT4">
                  <p:embed/>
                </p:oleObj>
              </mc:Choice>
              <mc:Fallback>
                <p:oleObj name="Equation" r:id="rId9" imgW="3225800" imgH="78740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825" y="2730464"/>
                        <a:ext cx="32258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6154184"/>
              </p:ext>
            </p:extLst>
          </p:nvPr>
        </p:nvGraphicFramePr>
        <p:xfrm>
          <a:off x="2438400" y="3721064"/>
          <a:ext cx="2997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8" name="Equation" r:id="rId11" imgW="2997200" imgH="787400" progId="Equation.DSMT4">
                  <p:embed/>
                </p:oleObj>
              </mc:Choice>
              <mc:Fallback>
                <p:oleObj name="Equation" r:id="rId11" imgW="2997200" imgH="787400" progId="Equation.DSMT4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721064"/>
                        <a:ext cx="2997200" cy="78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7: Graphing Logarithmic Functions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72"/>
              </a:spcBef>
            </a:pPr>
            <a:r>
              <a:rPr lang="en-US" dirty="0" smtClean="0"/>
              <a:t>Using the curve sketching techniques discussed in Chapter 4, sketch the graph of the function 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=</a:t>
            </a:r>
            <a:r>
              <a:rPr lang="en-US" i="1" dirty="0" smtClean="0">
                <a:solidFill>
                  <a:srgbClr val="0000FF"/>
                </a:solidFill>
              </a:rPr>
              <a:t> x </a:t>
            </a:r>
            <a:r>
              <a:rPr lang="en-US" dirty="0" smtClean="0">
                <a:solidFill>
                  <a:srgbClr val="0000FF"/>
                </a:solidFill>
              </a:rPr>
              <a:t>ln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/>
              <a:t>.</a:t>
            </a:r>
          </a:p>
          <a:p>
            <a:pPr>
              <a:spcBef>
                <a:spcPts val="672"/>
              </a:spcBef>
            </a:pPr>
            <a:r>
              <a:rPr lang="en-US" b="1" dirty="0" smtClean="0"/>
              <a:t>Solution:</a:t>
            </a:r>
            <a:r>
              <a:rPr lang="en-US" dirty="0" smtClean="0"/>
              <a:t> </a:t>
            </a:r>
          </a:p>
          <a:p>
            <a:pPr>
              <a:spcBef>
                <a:spcPts val="672"/>
              </a:spcBef>
            </a:pPr>
            <a:r>
              <a:rPr lang="en-US" dirty="0" smtClean="0"/>
              <a:t>The domain is the interval </a:t>
            </a:r>
            <a:r>
              <a:rPr lang="en-US" dirty="0" smtClean="0">
                <a:solidFill>
                  <a:srgbClr val="000099"/>
                </a:solidFill>
              </a:rPr>
              <a:t>(0, +</a:t>
            </a:r>
            <a:r>
              <a:rPr lang="en-US" dirty="0" smtClean="0">
                <a:solidFill>
                  <a:srgbClr val="000099"/>
                </a:solidFill>
                <a:sym typeface="Symbol"/>
              </a:rPr>
              <a:t></a:t>
            </a:r>
            <a:r>
              <a:rPr lang="en-US" dirty="0" smtClean="0">
                <a:solidFill>
                  <a:srgbClr val="000099"/>
                </a:solidFill>
              </a:rPr>
              <a:t>)</a:t>
            </a:r>
            <a:r>
              <a:rPr lang="en-US" dirty="0" smtClean="0"/>
              <a:t> because ln </a:t>
            </a:r>
            <a:r>
              <a:rPr lang="en-US" i="1" dirty="0" smtClean="0"/>
              <a:t>x</a:t>
            </a:r>
            <a:r>
              <a:rPr lang="en-US" dirty="0" smtClean="0"/>
              <a:t> is defined only for positive values of </a:t>
            </a:r>
            <a:r>
              <a:rPr lang="en-US" i="1" dirty="0" smtClean="0"/>
              <a:t>x</a:t>
            </a:r>
            <a:r>
              <a:rPr lang="en-US" dirty="0" smtClean="0"/>
              <a:t>.</a:t>
            </a:r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endParaRPr lang="en-US" dirty="0" smtClean="0"/>
          </a:p>
          <a:p>
            <a:pPr>
              <a:spcBef>
                <a:spcPts val="672"/>
              </a:spcBef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181600" y="3861137"/>
            <a:ext cx="374904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Find the critical value(s) by setting </a:t>
            </a:r>
            <a:r>
              <a:rPr lang="en-US" sz="2000" i="1" dirty="0" smtClean="0">
                <a:solidFill>
                  <a:srgbClr val="008080"/>
                </a:solidFill>
              </a:rPr>
              <a:t>f </a:t>
            </a:r>
            <a:r>
              <a:rPr lang="en-US" sz="2000" dirty="0" smtClean="0">
                <a:solidFill>
                  <a:srgbClr val="008080"/>
                </a:solidFill>
              </a:rPr>
              <a:t>′(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) equal to 0 and solving for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2209800" y="3657600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3" imgW="2806560" imgH="838080" progId="Equation.DSMT4">
                  <p:embed/>
                </p:oleObj>
              </mc:Choice>
              <mc:Fallback>
                <p:oleObj name="Equation" r:id="rId3" imgW="28065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57600"/>
                        <a:ext cx="280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022600" y="4610100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5" imgW="1231560" imgH="291960" progId="Equation.DSMT4">
                  <p:embed/>
                </p:oleObj>
              </mc:Choice>
              <mc:Fallback>
                <p:oleObj name="Equation" r:id="rId5" imgW="12315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4610100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2781300" y="5130800"/>
          <a:ext cx="1473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7" imgW="1473120" imgH="304560" progId="Equation.DSMT4">
                  <p:embed/>
                </p:oleObj>
              </mc:Choice>
              <mc:Fallback>
                <p:oleObj name="Equation" r:id="rId7" imgW="14731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5130800"/>
                        <a:ext cx="1473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501900" y="56388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9" imgW="1206360" imgH="291960" progId="Equation.DSMT4">
                  <p:embed/>
                </p:oleObj>
              </mc:Choice>
              <mc:Fallback>
                <p:oleObj name="Equation" r:id="rId9" imgW="12063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56388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4102100" y="5524500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11" imgW="2349360" imgH="380880" progId="Equation.DSMT4">
                  <p:embed/>
                </p:oleObj>
              </mc:Choice>
              <mc:Fallback>
                <p:oleObj name="Equation" r:id="rId11" imgW="23493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5524500"/>
                        <a:ext cx="234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7: Graphing Logarithmic Functions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85816"/>
          </a:xfrm>
        </p:spPr>
        <p:txBody>
          <a:bodyPr>
            <a:spAutoFit/>
          </a:bodyPr>
          <a:lstStyle/>
          <a:p>
            <a:r>
              <a:rPr lang="en-US" dirty="0" smtClean="0"/>
              <a:t>Using the critical value 	        as well as the endpoint </a:t>
            </a:r>
          </a:p>
          <a:p>
            <a:pPr>
              <a:spcBef>
                <a:spcPts val="600"/>
              </a:spcBef>
            </a:pPr>
            <a:r>
              <a:rPr lang="en-US" i="1" dirty="0" smtClean="0"/>
              <a:t>x</a:t>
            </a:r>
            <a:r>
              <a:rPr lang="en-US" dirty="0" smtClean="0"/>
              <a:t> = 0, we have two intervals to test.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By testing values, we find that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decreasing on the interval 	      and increasing on the interval 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Taking the second derivative of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), we find that 	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		   for all </a:t>
            </a:r>
            <a:r>
              <a:rPr lang="en-US" i="1" dirty="0" smtClean="0"/>
              <a:t>x</a:t>
            </a:r>
            <a:r>
              <a:rPr lang="en-US" dirty="0" smtClean="0"/>
              <a:t> on the interval (0, 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).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Therefore,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 is concave upward on the interval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(0, +</a:t>
            </a:r>
            <a:r>
              <a:rPr lang="en-US" dirty="0" smtClean="0">
                <a:sym typeface="Symbol"/>
              </a:rPr>
              <a:t></a:t>
            </a:r>
            <a:r>
              <a:rPr lang="en-US" dirty="0" smtClean="0"/>
              <a:t>).</a:t>
            </a:r>
            <a:endParaRPr lang="en-US" dirty="0"/>
          </a:p>
        </p:txBody>
      </p:sp>
      <p:graphicFrame>
        <p:nvGraphicFramePr>
          <p:cNvPr id="158722" name="Object 2"/>
          <p:cNvGraphicFramePr>
            <a:graphicFrameLocks noChangeAspect="1"/>
          </p:cNvGraphicFramePr>
          <p:nvPr/>
        </p:nvGraphicFramePr>
        <p:xfrm>
          <a:off x="3837296" y="1320800"/>
          <a:ext cx="965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3" imgW="965200" imgH="381000" progId="Equation.DSMT4">
                  <p:embed/>
                </p:oleObj>
              </mc:Choice>
              <mc:Fallback>
                <p:oleObj name="Equation" r:id="rId3" imgW="965200" imgH="3810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7296" y="1320800"/>
                        <a:ext cx="965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3447577"/>
              </p:ext>
            </p:extLst>
          </p:nvPr>
        </p:nvGraphicFramePr>
        <p:xfrm>
          <a:off x="1689100" y="2795588"/>
          <a:ext cx="1130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5" imgW="1130040" imgH="583920" progId="Equation.DSMT4">
                  <p:embed/>
                </p:oleObj>
              </mc:Choice>
              <mc:Fallback>
                <p:oleObj name="Equation" r:id="rId5" imgW="1130040" imgH="58392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00" y="2795588"/>
                        <a:ext cx="11303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62619"/>
              </p:ext>
            </p:extLst>
          </p:nvPr>
        </p:nvGraphicFramePr>
        <p:xfrm>
          <a:off x="7162800" y="2781300"/>
          <a:ext cx="16256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7" imgW="1625400" imgH="583920" progId="Equation.DSMT4">
                  <p:embed/>
                </p:oleObj>
              </mc:Choice>
              <mc:Fallback>
                <p:oleObj name="Equation" r:id="rId7" imgW="1625400" imgH="58392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2800" y="2781300"/>
                        <a:ext cx="1625600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725" name="Object 5"/>
          <p:cNvGraphicFramePr>
            <a:graphicFrameLocks noChangeAspect="1"/>
          </p:cNvGraphicFramePr>
          <p:nvPr/>
        </p:nvGraphicFramePr>
        <p:xfrm>
          <a:off x="547048" y="3962400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9" imgW="1968500" imgH="838200" progId="Equation.DSMT4">
                  <p:embed/>
                </p:oleObj>
              </mc:Choice>
              <mc:Fallback>
                <p:oleObj name="Equation" r:id="rId9" imgW="1968500" imgH="83820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048" y="3962400"/>
                        <a:ext cx="196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H_5_Sec5.3-_Example_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2281237"/>
            <a:ext cx="3657600" cy="361463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7: Graphing Logarithmic Functions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dirty="0" smtClean="0"/>
              <a:t>A local (and absolute) minimum occurs at the critical value 		  and</a:t>
            </a:r>
          </a:p>
        </p:txBody>
      </p:sp>
      <p:graphicFrame>
        <p:nvGraphicFramePr>
          <p:cNvPr id="149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649899"/>
              </p:ext>
            </p:extLst>
          </p:nvPr>
        </p:nvGraphicFramePr>
        <p:xfrm>
          <a:off x="1384300" y="1739900"/>
          <a:ext cx="1079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4" imgW="1079500" imgH="419100" progId="Equation.DSMT4">
                  <p:embed/>
                </p:oleObj>
              </mc:Choice>
              <mc:Fallback>
                <p:oleObj name="Equation" r:id="rId4" imgW="1079500" imgH="4191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1739900"/>
                        <a:ext cx="10795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3429000"/>
            <a:ext cx="484632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Note: one easy point to get without a calculator is (1 , 0) (the student should recall that ln1 = 0). Therefore, it is possible to notice that 1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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= 0,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and (1 , 0) is an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-intercept. 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530352" y="2324100"/>
          <a:ext cx="939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6" imgW="939600" imgH="571320" progId="Equation.DSMT4">
                  <p:embed/>
                </p:oleObj>
              </mc:Choice>
              <mc:Fallback>
                <p:oleObj name="Equation" r:id="rId6" imgW="93960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24100"/>
                        <a:ext cx="939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1574800" y="2387600"/>
          <a:ext cx="144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8" imgW="1447560" imgH="469800" progId="Equation.DSMT4">
                  <p:embed/>
                </p:oleObj>
              </mc:Choice>
              <mc:Fallback>
                <p:oleObj name="Equation" r:id="rId8" imgW="14475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2387600"/>
                        <a:ext cx="144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1574800" y="2971800"/>
          <a:ext cx="1384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Equation" r:id="rId10" imgW="1384200" imgH="482400" progId="Equation.DSMT4">
                  <p:embed/>
                </p:oleObj>
              </mc:Choice>
              <mc:Fallback>
                <p:oleObj name="Equation" r:id="rId10" imgW="138420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2971800"/>
                        <a:ext cx="1384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/>
        </p:nvGraphicFramePr>
        <p:xfrm>
          <a:off x="3048000" y="29591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1" name="Equation" r:id="rId12" imgW="1028520" imgH="380880" progId="Equation.DSMT4">
                  <p:embed/>
                </p:oleObj>
              </mc:Choice>
              <mc:Fallback>
                <p:oleObj name="Equation" r:id="rId12" imgW="10285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9591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Differentiate logarithmic functions.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Use curve sketching techniques to graph logarithmic functions.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Derivative of </a:t>
            </a:r>
            <a:r>
              <a:rPr lang="en-US" i="1" dirty="0" smtClean="0"/>
              <a:t>y = </a:t>
            </a:r>
            <a:r>
              <a:rPr lang="en-US" dirty="0" smtClean="0"/>
              <a:t>ln</a:t>
            </a:r>
            <a:r>
              <a:rPr lang="en-US" i="1" dirty="0" smtClean="0"/>
              <a:t> 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2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Derivative of ln </a:t>
            </a:r>
            <a:r>
              <a:rPr lang="en-US" b="1" i="1" dirty="0" smtClean="0">
                <a:solidFill>
                  <a:srgbClr val="000000"/>
                </a:solidFill>
              </a:rPr>
              <a:t>x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= ln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, then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341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4331393"/>
              </p:ext>
            </p:extLst>
          </p:nvPr>
        </p:nvGraphicFramePr>
        <p:xfrm>
          <a:off x="3829050" y="2298700"/>
          <a:ext cx="14859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1485720" imgH="825480" progId="Equation.DSMT4">
                  <p:embed/>
                </p:oleObj>
              </mc:Choice>
              <mc:Fallback>
                <p:oleObj name="Equation" r:id="rId3" imgW="1485720" imgH="8254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9050" y="2298700"/>
                        <a:ext cx="14859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Finding the Derivative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 smtClean="0"/>
          </a:p>
          <a:p>
            <a:pPr>
              <a:lnSpc>
                <a:spcPct val="250000"/>
              </a:lnSpc>
            </a:pPr>
            <a:r>
              <a:rPr lang="en-US" b="1" dirty="0" smtClean="0"/>
              <a:t>Solution: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137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2798145"/>
              </p:ext>
            </p:extLst>
          </p:nvPr>
        </p:nvGraphicFramePr>
        <p:xfrm>
          <a:off x="533400" y="1280160"/>
          <a:ext cx="353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3530600" imgH="838200" progId="Equation.DSMT4">
                  <p:embed/>
                </p:oleObj>
              </mc:Choice>
              <mc:Fallback>
                <p:oleObj name="Equation" r:id="rId3" imgW="3530600" imgH="83820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80160"/>
                        <a:ext cx="353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222" name="Object 6"/>
          <p:cNvGraphicFramePr>
            <a:graphicFrameLocks noChangeAspect="1"/>
          </p:cNvGraphicFramePr>
          <p:nvPr/>
        </p:nvGraphicFramePr>
        <p:xfrm>
          <a:off x="533400" y="2895600"/>
          <a:ext cx="1828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1828800" imgH="838200" progId="Equation.DSMT4">
                  <p:embed/>
                </p:oleObj>
              </mc:Choice>
              <mc:Fallback>
                <p:oleObj name="Equation" r:id="rId5" imgW="1828800" imgH="838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95600"/>
                        <a:ext cx="1828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2667000" y="3151496"/>
            <a:ext cx="35814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the Sum and Difference Rule.</a:t>
            </a:r>
            <a:endParaRPr lang="en-US" sz="2000" dirty="0">
              <a:solidFill>
                <a:srgbClr val="0080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Finding the Derivative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900"/>
              </a:spcBef>
            </a:pPr>
            <a:endParaRPr lang="en-US" b="1" dirty="0" smtClean="0"/>
          </a:p>
          <a:p>
            <a:pPr>
              <a:lnSpc>
                <a:spcPct val="250000"/>
              </a:lnSpc>
              <a:spcBef>
                <a:spcPts val="900"/>
              </a:spcBef>
            </a:pPr>
            <a:r>
              <a:rPr lang="en-US" b="1" dirty="0" smtClean="0"/>
              <a:t>Solution: </a:t>
            </a:r>
          </a:p>
          <a:p>
            <a:pPr>
              <a:lnSpc>
                <a:spcPct val="200000"/>
              </a:lnSpc>
              <a:spcBef>
                <a:spcPts val="900"/>
              </a:spcBef>
            </a:pPr>
            <a:endParaRPr lang="en-US" b="1" dirty="0" smtClean="0"/>
          </a:p>
          <a:p>
            <a:pPr>
              <a:lnSpc>
                <a:spcPct val="200000"/>
              </a:lnSpc>
              <a:spcBef>
                <a:spcPts val="900"/>
              </a:spcBef>
            </a:pPr>
            <a:endParaRPr lang="en-US" b="1" dirty="0" smtClean="0"/>
          </a:p>
          <a:p>
            <a:pPr>
              <a:lnSpc>
                <a:spcPct val="200000"/>
              </a:lnSpc>
              <a:spcBef>
                <a:spcPts val="900"/>
              </a:spcBef>
            </a:pPr>
            <a:endParaRPr lang="en-US" b="1" dirty="0" smtClean="0"/>
          </a:p>
        </p:txBody>
      </p:sp>
      <p:graphicFrame>
        <p:nvGraphicFramePr>
          <p:cNvPr id="138243" name="Object 3"/>
          <p:cNvGraphicFramePr>
            <a:graphicFrameLocks noChangeAspect="1"/>
          </p:cNvGraphicFramePr>
          <p:nvPr/>
        </p:nvGraphicFramePr>
        <p:xfrm>
          <a:off x="530352" y="1280160"/>
          <a:ext cx="325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3" imgW="3251200" imgH="838200" progId="Equation.DSMT4">
                  <p:embed/>
                </p:oleObj>
              </mc:Choice>
              <mc:Fallback>
                <p:oleObj name="Equation" r:id="rId3" imgW="3251200" imgH="8382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25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5222544" y="3366448"/>
            <a:ext cx="230364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By the Product Rule.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30352" y="31242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5" imgW="444240" imgH="838080" progId="Equation.DSMT4">
                  <p:embed/>
                </p:oleObj>
              </mc:Choice>
              <mc:Fallback>
                <p:oleObj name="Equation" r:id="rId5" imgW="4442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242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066800" y="4038600"/>
          <a:ext cx="2565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7" imgW="2565360" imgH="838080" progId="Equation.DSMT4">
                  <p:embed/>
                </p:oleObj>
              </mc:Choice>
              <mc:Fallback>
                <p:oleObj name="Equation" r:id="rId7" imgW="2565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038600"/>
                        <a:ext cx="2565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066800" y="5105400"/>
          <a:ext cx="165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9" imgW="1650960" imgH="291960" progId="Equation.DSMT4">
                  <p:embed/>
                </p:oleObj>
              </mc:Choice>
              <mc:Fallback>
                <p:oleObj name="Equation" r:id="rId9" imgW="16509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105400"/>
                        <a:ext cx="165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1066800" y="3149600"/>
          <a:ext cx="392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1" imgW="3924000" imgH="838080" progId="Equation.DSMT4">
                  <p:embed/>
                </p:oleObj>
              </mc:Choice>
              <mc:Fallback>
                <p:oleObj name="Equation" r:id="rId11" imgW="39240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149600"/>
                        <a:ext cx="392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Equation of a Tangent Line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>
              <a:spcBef>
                <a:spcPts val="900"/>
              </a:spcBef>
            </a:pPr>
            <a:r>
              <a:rPr lang="en-US" dirty="0" smtClean="0"/>
              <a:t>Find the equation of the tangent line to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ln</a:t>
            </a:r>
            <a:r>
              <a:rPr lang="en-US" i="1" dirty="0" smtClean="0">
                <a:solidFill>
                  <a:srgbClr val="0000FF"/>
                </a:solidFill>
              </a:rPr>
              <a:t> x</a:t>
            </a:r>
            <a:r>
              <a:rPr lang="en-US" i="1" dirty="0" smtClean="0"/>
              <a:t> </a:t>
            </a:r>
            <a:r>
              <a:rPr lang="en-US" dirty="0" smtClean="0"/>
              <a:t>at the point </a:t>
            </a:r>
            <a:r>
              <a:rPr lang="en-US" dirty="0" smtClean="0">
                <a:solidFill>
                  <a:srgbClr val="0000FF"/>
                </a:solidFill>
              </a:rPr>
              <a:t>(5, 1.61)</a:t>
            </a:r>
            <a:r>
              <a:rPr lang="en-US" dirty="0" smtClean="0"/>
              <a:t>. (ln 5 is actually equal to 1.609437912... but round off to two decimal places here.)</a:t>
            </a:r>
          </a:p>
          <a:p>
            <a:pPr>
              <a:spcBef>
                <a:spcPts val="900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900"/>
              </a:spcBef>
            </a:pPr>
            <a:r>
              <a:rPr lang="en-US" dirty="0" smtClean="0"/>
              <a:t>For </a:t>
            </a:r>
            <a:r>
              <a:rPr lang="en-US" i="1" dirty="0" smtClean="0">
                <a:solidFill>
                  <a:srgbClr val="0000FF"/>
                </a:solidFill>
              </a:rPr>
              <a:t>f</a:t>
            </a:r>
            <a:r>
              <a:rPr lang="en-US" dirty="0" smtClean="0">
                <a:solidFill>
                  <a:srgbClr val="0000FF"/>
                </a:solidFill>
              </a:rPr>
              <a:t>(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) = ln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/>
              <a:t>, the slope we need is 	             In point-slope form, we have</a:t>
            </a:r>
          </a:p>
          <a:p>
            <a:pPr>
              <a:spcBef>
                <a:spcPts val="900"/>
              </a:spcBef>
            </a:pPr>
            <a:endParaRPr lang="en-US" dirty="0" smtClean="0"/>
          </a:p>
          <a:p>
            <a:pPr>
              <a:spcBef>
                <a:spcPts val="900"/>
              </a:spcBef>
            </a:pPr>
            <a:endParaRPr lang="en-US" dirty="0" smtClean="0"/>
          </a:p>
          <a:p>
            <a:pPr>
              <a:spcBef>
                <a:spcPts val="900"/>
              </a:spcBef>
            </a:pPr>
            <a:endParaRPr lang="en-US" dirty="0" smtClean="0"/>
          </a:p>
        </p:txBody>
      </p:sp>
      <p:graphicFrame>
        <p:nvGraphicFramePr>
          <p:cNvPr id="139268" name="Object 4"/>
          <p:cNvGraphicFramePr>
            <a:graphicFrameLocks noChangeAspect="1"/>
          </p:cNvGraphicFramePr>
          <p:nvPr/>
        </p:nvGraphicFramePr>
        <p:xfrm>
          <a:off x="5575300" y="3057856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3" imgW="1435100" imgH="838200" progId="Equation.DSMT4">
                  <p:embed/>
                </p:oleObj>
              </mc:Choice>
              <mc:Fallback>
                <p:oleObj name="Equation" r:id="rId3" imgW="1435100" imgH="83820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057856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738048" y="4349088"/>
            <a:ext cx="4267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Use the given (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, </a:t>
            </a:r>
            <a:r>
              <a:rPr lang="en-US" sz="2000" i="1" dirty="0" smtClean="0">
                <a:solidFill>
                  <a:srgbClr val="008080"/>
                </a:solidFill>
              </a:rPr>
              <a:t>y</a:t>
            </a:r>
            <a:r>
              <a:rPr lang="en-US" sz="2000" dirty="0" smtClean="0">
                <a:solidFill>
                  <a:srgbClr val="008080"/>
                </a:solidFill>
              </a:rPr>
              <a:t>)‑coordinate </a:t>
            </a:r>
            <a:r>
              <a:rPr lang="en-US" sz="2000" dirty="0" smtClean="0">
                <a:solidFill>
                  <a:srgbClr val="FF00FF"/>
                </a:solidFill>
              </a:rPr>
              <a:t>(5, 1.61</a:t>
            </a:r>
            <a:r>
              <a:rPr lang="en-US" sz="2000" dirty="0" smtClean="0">
                <a:solidFill>
                  <a:srgbClr val="C00000"/>
                </a:solidFill>
              </a:rPr>
              <a:t>) </a:t>
            </a:r>
            <a:r>
              <a:rPr lang="en-US" sz="2000" dirty="0" smtClean="0">
                <a:solidFill>
                  <a:srgbClr val="008080"/>
                </a:solidFill>
              </a:rPr>
              <a:t>in the point‑slope formula as well as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139270" name="Object 6"/>
          <p:cNvGraphicFramePr>
            <a:graphicFrameLocks noChangeAspect="1"/>
          </p:cNvGraphicFramePr>
          <p:nvPr/>
        </p:nvGraphicFramePr>
        <p:xfrm>
          <a:off x="4812352" y="5029200"/>
          <a:ext cx="1485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5" imgW="1485900" imgH="622300" progId="Equation.DSMT4">
                  <p:embed/>
                </p:oleObj>
              </mc:Choice>
              <mc:Fallback>
                <p:oleObj name="Equation" r:id="rId5" imgW="1485900" imgH="6223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2352" y="5029200"/>
                        <a:ext cx="1485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587500" y="4114800"/>
          <a:ext cx="262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7" imgW="2628720" imgH="838080" progId="Equation.DSMT4">
                  <p:embed/>
                </p:oleObj>
              </mc:Choice>
              <mc:Fallback>
                <p:oleObj name="Equation" r:id="rId7" imgW="2628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4114800"/>
                        <a:ext cx="262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587500" y="5105400"/>
          <a:ext cx="2565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9" imgW="2565360" imgH="355320" progId="Equation.DSMT4">
                  <p:embed/>
                </p:oleObj>
              </mc:Choice>
              <mc:Fallback>
                <p:oleObj name="Equation" r:id="rId9" imgW="256536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500" y="5105400"/>
                        <a:ext cx="2565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501900" y="5626100"/>
          <a:ext cx="2197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11" imgW="2197080" imgH="355320" progId="Equation.DSMT4">
                  <p:embed/>
                </p:oleObj>
              </mc:Choice>
              <mc:Fallback>
                <p:oleObj name="Equation" r:id="rId11" imgW="219708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5626100"/>
                        <a:ext cx="2197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Derivative of </a:t>
            </a:r>
            <a:r>
              <a:rPr lang="en-US" i="1" dirty="0" smtClean="0"/>
              <a:t>y</a:t>
            </a:r>
            <a:r>
              <a:rPr lang="en-US" dirty="0" smtClean="0"/>
              <a:t> = ln(</a:t>
            </a:r>
            <a:r>
              <a:rPr lang="en-US" i="1" dirty="0" smtClean="0"/>
              <a:t>g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))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01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Derivative of ln (</a:t>
            </a:r>
            <a:r>
              <a:rPr lang="en-US" b="1" i="1" dirty="0" smtClean="0">
                <a:solidFill>
                  <a:srgbClr val="000000"/>
                </a:solidFill>
              </a:rPr>
              <a:t>g</a:t>
            </a:r>
            <a:r>
              <a:rPr lang="en-US" b="1" dirty="0" smtClean="0">
                <a:solidFill>
                  <a:srgbClr val="000000"/>
                </a:solidFill>
              </a:rPr>
              <a:t>(</a:t>
            </a:r>
            <a:r>
              <a:rPr lang="en-US" b="1" i="1" dirty="0" smtClean="0">
                <a:solidFill>
                  <a:srgbClr val="000000"/>
                </a:solidFill>
              </a:rPr>
              <a:t>x</a:t>
            </a:r>
            <a:r>
              <a:rPr lang="en-US" b="1" dirty="0" smtClean="0">
                <a:solidFill>
                  <a:srgbClr val="000000"/>
                </a:solidFill>
              </a:rPr>
              <a:t>))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ln(</a:t>
            </a:r>
            <a:r>
              <a:rPr lang="en-US" i="1" dirty="0" smtClean="0">
                <a:solidFill>
                  <a:srgbClr val="000000"/>
                </a:solidFill>
              </a:rPr>
              <a:t>g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)), then</a:t>
            </a: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 smtClean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5667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8077891"/>
              </p:ext>
            </p:extLst>
          </p:nvPr>
        </p:nvGraphicFramePr>
        <p:xfrm>
          <a:off x="2813050" y="2425700"/>
          <a:ext cx="3517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3517560" imgH="990360" progId="Equation.DSMT4">
                  <p:embed/>
                </p:oleObj>
              </mc:Choice>
              <mc:Fallback>
                <p:oleObj name="Equation" r:id="rId3" imgW="3517560" imgH="9903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3050" y="2425700"/>
                        <a:ext cx="3517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Finding the Derivative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US" b="1" dirty="0" smtClean="0"/>
          </a:p>
          <a:p>
            <a:pPr>
              <a:spcBef>
                <a:spcPts val="0"/>
              </a:spcBef>
            </a:pPr>
            <a:r>
              <a:rPr lang="en-US" b="1" dirty="0" smtClean="0"/>
              <a:t>Solution: 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So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200000"/>
              </a:lnSpc>
              <a:tabLst>
                <a:tab pos="463550" algn="l"/>
              </a:tabLst>
            </a:pPr>
            <a:r>
              <a:rPr lang="en-US" dirty="0" smtClean="0"/>
              <a:t>	 </a:t>
            </a:r>
          </a:p>
        </p:txBody>
      </p:sp>
      <p:graphicFrame>
        <p:nvGraphicFramePr>
          <p:cNvPr id="1413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858274"/>
              </p:ext>
            </p:extLst>
          </p:nvPr>
        </p:nvGraphicFramePr>
        <p:xfrm>
          <a:off x="530352" y="1280160"/>
          <a:ext cx="59309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3" imgW="5930640" imgH="583920" progId="Equation.DSMT4">
                  <p:embed/>
                </p:oleObj>
              </mc:Choice>
              <mc:Fallback>
                <p:oleObj name="Equation" r:id="rId3" imgW="5930640" imgH="58392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59309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9894865"/>
              </p:ext>
            </p:extLst>
          </p:nvPr>
        </p:nvGraphicFramePr>
        <p:xfrm>
          <a:off x="523875" y="2667000"/>
          <a:ext cx="61468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5" imgW="6146640" imgH="482400" progId="Equation.DSMT4">
                  <p:embed/>
                </p:oleObj>
              </mc:Choice>
              <mc:Fallback>
                <p:oleObj name="Equation" r:id="rId5" imgW="6146640" imgH="4824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2667000"/>
                        <a:ext cx="61468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26046436"/>
              </p:ext>
            </p:extLst>
          </p:nvPr>
        </p:nvGraphicFramePr>
        <p:xfrm>
          <a:off x="530352" y="3886200"/>
          <a:ext cx="40640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7" imgW="4064000" imgH="990600" progId="Equation.DSMT4">
                  <p:embed/>
                </p:oleObj>
              </mc:Choice>
              <mc:Fallback>
                <p:oleObj name="Equation" r:id="rId7" imgW="4064000" imgH="9906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86200"/>
                        <a:ext cx="40640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Finding the Derivative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19507"/>
          </a:xfrm>
        </p:spPr>
        <p:txBody>
          <a:bodyPr>
            <a:spAutoFit/>
          </a:bodyPr>
          <a:lstStyle/>
          <a:p>
            <a:endParaRPr lang="en-US" b="1" dirty="0" smtClean="0"/>
          </a:p>
          <a:p>
            <a:pPr>
              <a:spcBef>
                <a:spcPts val="1200"/>
              </a:spcBef>
            </a:pPr>
            <a:r>
              <a:rPr lang="en-US" b="1" dirty="0" smtClean="0"/>
              <a:t>Solution: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We simplify first to obtain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Now, differentiating with 		 		    we have</a:t>
            </a:r>
            <a:endParaRPr lang="en-US" dirty="0"/>
          </a:p>
        </p:txBody>
      </p:sp>
      <p:graphicFrame>
        <p:nvGraphicFramePr>
          <p:cNvPr id="16076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8529430"/>
              </p:ext>
            </p:extLst>
          </p:nvPr>
        </p:nvGraphicFramePr>
        <p:xfrm>
          <a:off x="530352" y="3232150"/>
          <a:ext cx="2374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3" imgW="2374560" imgH="571320" progId="Equation.DSMT4">
                  <p:embed/>
                </p:oleObj>
              </mc:Choice>
              <mc:Fallback>
                <p:oleObj name="Equation" r:id="rId3" imgW="2374560" imgH="57132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32150"/>
                        <a:ext cx="2374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178300" y="4152900"/>
          <a:ext cx="4051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5" imgW="4051080" imgH="482400" progId="Equation.DSMT4">
                  <p:embed/>
                </p:oleObj>
              </mc:Choice>
              <mc:Fallback>
                <p:oleObj name="Equation" r:id="rId5" imgW="4051080" imgH="482400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8300" y="4152900"/>
                        <a:ext cx="40513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912143"/>
              </p:ext>
            </p:extLst>
          </p:nvPr>
        </p:nvGraphicFramePr>
        <p:xfrm>
          <a:off x="530352" y="1280160"/>
          <a:ext cx="5041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7" imgW="5041800" imgH="571320" progId="Equation.DSMT4">
                  <p:embed/>
                </p:oleObj>
              </mc:Choice>
              <mc:Fallback>
                <p:oleObj name="Equation" r:id="rId7" imgW="5041800" imgH="57132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5041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971800" y="3054350"/>
          <a:ext cx="1765300" cy="77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9" imgW="1765080" imgH="774360" progId="Equation.DSMT4">
                  <p:embed/>
                </p:oleObj>
              </mc:Choice>
              <mc:Fallback>
                <p:oleObj name="Equation" r:id="rId9" imgW="1765080" imgH="774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054350"/>
                        <a:ext cx="1765300" cy="77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4826000" y="3136900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11" imgW="1968480" imgH="838080" progId="Equation.DSMT4">
                  <p:embed/>
                </p:oleObj>
              </mc:Choice>
              <mc:Fallback>
                <p:oleObj name="Equation" r:id="rId11" imgW="1968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3136900"/>
                        <a:ext cx="196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530352" y="4953000"/>
          <a:ext cx="2311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13" imgW="2311200" imgH="990360" progId="Equation.DSMT4">
                  <p:embed/>
                </p:oleObj>
              </mc:Choice>
              <mc:Fallback>
                <p:oleObj name="Equation" r:id="rId13" imgW="2311200" imgH="990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953000"/>
                        <a:ext cx="2311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2952750" y="5003800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15" imgW="1549080" imgH="838080" progId="Equation.DSMT4">
                  <p:embed/>
                </p:oleObj>
              </mc:Choice>
              <mc:Fallback>
                <p:oleObj name="Equation" r:id="rId15" imgW="15490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750" y="5003800"/>
                        <a:ext cx="154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4610100" y="5003800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17" imgW="1257120" imgH="838080" progId="Equation.DSMT4">
                  <p:embed/>
                </p:oleObj>
              </mc:Choice>
              <mc:Fallback>
                <p:oleObj name="Equation" r:id="rId17" imgW="125712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5003800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flipV="1">
            <a:off x="3200400" y="55626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3810000" y="506730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508</Words>
  <Application>Microsoft Office PowerPoint</Application>
  <PresentationFormat>On-screen Show (4:3)</PresentationFormat>
  <Paragraphs>109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Symbol</vt:lpstr>
      <vt:lpstr>Calibri</vt:lpstr>
      <vt:lpstr>Courier New</vt:lpstr>
      <vt:lpstr>Office Theme</vt:lpstr>
      <vt:lpstr>Equation</vt:lpstr>
      <vt:lpstr>Section 5.3</vt:lpstr>
      <vt:lpstr>Objectives</vt:lpstr>
      <vt:lpstr>The Derivative of y = ln x</vt:lpstr>
      <vt:lpstr>Example 1: Finding the Derivative</vt:lpstr>
      <vt:lpstr>Example 2: Finding the Derivative</vt:lpstr>
      <vt:lpstr>Example 3: Equation of a Tangent Line</vt:lpstr>
      <vt:lpstr>The Derivative of y = ln(g(x))</vt:lpstr>
      <vt:lpstr>Example 4: Finding the Derivative</vt:lpstr>
      <vt:lpstr>Example 4: Finding the Derivative (cont.)</vt:lpstr>
      <vt:lpstr>Example 5: Using Logarithmic Differentiation</vt:lpstr>
      <vt:lpstr>Example 5: Using Logarithmic Differentiation (cont.)</vt:lpstr>
      <vt:lpstr>Example 5: Using Logarithmic Differentiation (cont.)</vt:lpstr>
      <vt:lpstr>Example 6: Locating Absolute Extrema</vt:lpstr>
      <vt:lpstr>Example 6: Locating Absolute Extrema (cont.)</vt:lpstr>
      <vt:lpstr>Example 6: Locating Absolute Extrema (cont.)</vt:lpstr>
      <vt:lpstr>Example 7: Graphing Logarithmic Functions</vt:lpstr>
      <vt:lpstr>Example 7: Graphing Logarithmic Functions (cont.)</vt:lpstr>
      <vt:lpstr>Example 7: Graphing Logarithmic Functions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Essential Calculus</dc:title>
  <dc:creator>Hawkes Learning Systems</dc:creator>
  <cp:lastModifiedBy>ashish.samudre</cp:lastModifiedBy>
  <cp:revision>34</cp:revision>
  <dcterms:created xsi:type="dcterms:W3CDTF">2013-04-26T14:43:13Z</dcterms:created>
  <dcterms:modified xsi:type="dcterms:W3CDTF">2017-08-03T14:48:39Z</dcterms:modified>
</cp:coreProperties>
</file>