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07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6535F-4209-4DC4-A890-AE2928C21A50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1C74E-AAB1-4975-8073-8AFC5E5030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0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Differentiation of Exponential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700"/>
              </a:lnSpc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Since                                            we need the equation 	at the point </a:t>
            </a:r>
            <a:r>
              <a:rPr lang="en-US" dirty="0">
                <a:solidFill>
                  <a:srgbClr val="C00000"/>
                </a:solidFill>
              </a:rPr>
              <a:t>(−1, −</a:t>
            </a:r>
            <a:r>
              <a:rPr lang="en-US" i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/>
              <a:t>.</a:t>
            </a:r>
          </a:p>
          <a:p>
            <a:pPr>
              <a:lnSpc>
                <a:spcPts val="3700"/>
              </a:lnSpc>
              <a:tabLst>
                <a:tab pos="461963" algn="l"/>
              </a:tabLst>
            </a:pPr>
            <a:r>
              <a:rPr lang="en-US" dirty="0"/>
              <a:t>	To determine the slope of the tangent line at the 	point (−1, −</a:t>
            </a:r>
            <a:r>
              <a:rPr lang="en-US" i="1" dirty="0"/>
              <a:t>e</a:t>
            </a:r>
            <a:r>
              <a:rPr lang="en-US" dirty="0"/>
              <a:t>), we need to find </a:t>
            </a:r>
            <a:r>
              <a:rPr lang="en-US" i="1" dirty="0"/>
              <a:t>f </a:t>
            </a:r>
            <a:r>
              <a:rPr lang="en-US" dirty="0"/>
              <a:t>′(−1).</a:t>
            </a:r>
          </a:p>
          <a:p>
            <a:pPr>
              <a:lnSpc>
                <a:spcPts val="3700"/>
              </a:lnSpc>
              <a:tabLst>
                <a:tab pos="461963" algn="l"/>
              </a:tabLst>
            </a:pPr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91653"/>
              </p:ext>
            </p:extLst>
          </p:nvPr>
        </p:nvGraphicFramePr>
        <p:xfrm>
          <a:off x="1819275" y="1295400"/>
          <a:ext cx="340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545760" progId="Equation.DSMT4">
                  <p:embed/>
                </p:oleObj>
              </mc:Choice>
              <mc:Fallback>
                <p:oleObj name="Equation" r:id="rId2" imgW="3403440" imgH="545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295400"/>
                        <a:ext cx="340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14600" y="3581400"/>
          <a:ext cx="97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469800" progId="Equation.DSMT4">
                  <p:embed/>
                </p:oleObj>
              </mc:Choice>
              <mc:Fallback>
                <p:oleObj name="Equation" r:id="rId4" imgW="977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97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81400" y="3517900"/>
          <a:ext cx="236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558720" progId="Equation.DSMT4">
                  <p:embed/>
                </p:oleObj>
              </mc:Choice>
              <mc:Fallback>
                <p:oleObj name="Equation" r:id="rId6" imgW="236196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17900"/>
                        <a:ext cx="236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981700" y="3644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3644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Using </a:t>
            </a:r>
            <a:r>
              <a:rPr lang="en-US"/>
              <a:t>the point-slope </a:t>
            </a:r>
            <a:r>
              <a:rPr lang="en-US" dirty="0"/>
              <a:t>formula, the equation of the tangent line is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743200" y="2362200"/>
          <a:ext cx="3225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25600" imgH="545760" progId="Equation.DSMT4">
                  <p:embed/>
                </p:oleObj>
              </mc:Choice>
              <mc:Fallback>
                <p:oleObj name="Equation" r:id="rId2" imgW="322560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3225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13100" y="3090333"/>
          <a:ext cx="220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355320" progId="Equation.DSMT4">
                  <p:embed/>
                </p:oleObj>
              </mc:Choice>
              <mc:Fallback>
                <p:oleObj name="Equation" r:id="rId4" imgW="2209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090333"/>
                        <a:ext cx="220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695700" y="3627966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355320" progId="Equation.DSMT4">
                  <p:embed/>
                </p:oleObj>
              </mc:Choice>
              <mc:Fallback>
                <p:oleObj name="Equation" r:id="rId6" imgW="15490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627966"/>
                        <a:ext cx="1549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695700" y="4165600"/>
          <a:ext cx="271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17640" imgH="355320" progId="Equation.DSMT4">
                  <p:embed/>
                </p:oleObj>
              </mc:Choice>
              <mc:Fallback>
                <p:oleObj name="Equation" r:id="rId8" imgW="27176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4165600"/>
                        <a:ext cx="2717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err="1">
                <a:solidFill>
                  <a:srgbClr val="0000FF"/>
                </a:solidFill>
              </a:rPr>
              <a:t>xe</a:t>
            </a:r>
            <a:r>
              <a:rPr lang="en-US" baseline="30000" dirty="0">
                <a:solidFill>
                  <a:srgbClr val="0000FF"/>
                </a:solidFill>
              </a:rPr>
              <a:t>−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a.	</a:t>
            </a:r>
            <a:r>
              <a:rPr lang="en-US" dirty="0"/>
              <a:t>Find any critical values.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b.	</a:t>
            </a:r>
            <a:r>
              <a:rPr lang="en-US" dirty="0"/>
              <a:t>Find any hypercritical values.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c.	</a:t>
            </a:r>
            <a:r>
              <a:rPr lang="en-US" dirty="0"/>
              <a:t>Sketch the graph of the function.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Solutions: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To find critical values, set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′(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 0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tabLst>
                <a:tab pos="461963" algn="l"/>
              </a:tabLst>
            </a:pPr>
            <a:r>
              <a:rPr lang="en-US" dirty="0"/>
              <a:t>	The only critical value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1</a:t>
            </a:r>
            <a:r>
              <a:rPr lang="en-US" dirty="0"/>
              <a:t>, since there are no 	values where </a:t>
            </a:r>
            <a:r>
              <a:rPr lang="en-US" i="1" dirty="0"/>
              <a:t>f</a:t>
            </a:r>
            <a:r>
              <a:rPr lang="en-US" dirty="0"/>
              <a:t> ′(</a:t>
            </a:r>
            <a:r>
              <a:rPr lang="en-US" i="1" dirty="0"/>
              <a:t>x</a:t>
            </a:r>
            <a:r>
              <a:rPr lang="en-US" dirty="0"/>
              <a:t>) is undefined.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2739739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know </a:t>
            </a:r>
            <a:r>
              <a:rPr lang="en-US" sz="2000" i="1" dirty="0">
                <a:solidFill>
                  <a:srgbClr val="008080"/>
                </a:solidFill>
              </a:rPr>
              <a:t>f ′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from Example 3.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3330714"/>
            <a:ext cx="33832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never equal to 0, so we can divide both sides by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(that is, cancel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701800" y="2667000"/>
          <a:ext cx="251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482400" progId="Equation.DSMT4">
                  <p:embed/>
                </p:oleObj>
              </mc:Choice>
              <mc:Fallback>
                <p:oleObj name="Equation" r:id="rId2" imgW="25146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667000"/>
                        <a:ext cx="251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286000" y="32766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82400" progId="Equation.DSMT4">
                  <p:embed/>
                </p:oleObj>
              </mc:Choice>
              <mc:Fallback>
                <p:oleObj name="Equation" r:id="rId4" imgW="19303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766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86000" y="38862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862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286000" y="4419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79360" progId="Equation.DSMT4">
                  <p:embed/>
                </p:oleObj>
              </mc:Choice>
              <mc:Fallback>
                <p:oleObj name="Equation" r:id="rId8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19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To find hypercritical values, set </a:t>
            </a:r>
            <a:r>
              <a:rPr lang="en-US" i="1" dirty="0">
                <a:solidFill>
                  <a:srgbClr val="000099"/>
                </a:solidFill>
              </a:rPr>
              <a:t>f </a:t>
            </a:r>
            <a:r>
              <a:rPr lang="en-US" dirty="0">
                <a:solidFill>
                  <a:srgbClr val="000099"/>
                </a:solidFill>
              </a:rPr>
              <a:t>′′(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 0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r>
              <a:rPr lang="en-US" dirty="0"/>
              <a:t>	The only hypercritical value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2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212080" y="2038290"/>
            <a:ext cx="3474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know </a:t>
            </a:r>
            <a:r>
              <a:rPr lang="en-US" sz="2000" i="1" dirty="0">
                <a:solidFill>
                  <a:srgbClr val="008080"/>
                </a:solidFill>
              </a:rPr>
              <a:t>f </a:t>
            </a:r>
            <a:r>
              <a:rPr lang="en-US" sz="2000" dirty="0">
                <a:solidFill>
                  <a:srgbClr val="008080"/>
                </a:solidFill>
              </a:rPr>
              <a:t>′′(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from Example 3.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33600" y="1981200"/>
          <a:ext cx="2628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482400" progId="Equation.DSMT4">
                  <p:embed/>
                </p:oleObj>
              </mc:Choice>
              <mc:Fallback>
                <p:oleObj name="Equation" r:id="rId2" imgW="262872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2628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819400" y="25908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482400" progId="Equation.DSMT4">
                  <p:embed/>
                </p:oleObj>
              </mc:Choice>
              <mc:Fallback>
                <p:oleObj name="Equation" r:id="rId4" imgW="1942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908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19400" y="32766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91960" progId="Equation.DSMT4">
                  <p:embed/>
                </p:oleObj>
              </mc:Choice>
              <mc:Fallback>
                <p:oleObj name="Equation" r:id="rId6" imgW="1218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766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819400" y="3810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79360" progId="Equation.DSMT4">
                  <p:embed/>
                </p:oleObj>
              </mc:Choice>
              <mc:Fallback>
                <p:oleObj name="Equation" r:id="rId8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Using the critical value and the hypercritical value found in parts </a:t>
            </a:r>
            <a:r>
              <a:rPr lang="en-US" b="1" dirty="0"/>
              <a:t>a.</a:t>
            </a:r>
            <a:r>
              <a:rPr lang="en-US" dirty="0"/>
              <a:t> and </a:t>
            </a:r>
            <a:r>
              <a:rPr lang="en-US" b="1" dirty="0"/>
              <a:t>b.</a:t>
            </a:r>
            <a:r>
              <a:rPr lang="en-US" dirty="0"/>
              <a:t>, we can find the local </a:t>
            </a:r>
            <a:r>
              <a:rPr lang="en-US" dirty="0" err="1"/>
              <a:t>extrema</a:t>
            </a:r>
            <a:r>
              <a:rPr lang="en-US" dirty="0"/>
              <a:t> and the points of inflection.</a:t>
            </a:r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So there is a local max at </a:t>
            </a:r>
            <a:r>
              <a:rPr lang="en-US" dirty="0">
                <a:solidFill>
                  <a:srgbClr val="FF0000"/>
                </a:solidFill>
              </a:rPr>
              <a:t>(1, </a:t>
            </a:r>
            <a:r>
              <a:rPr lang="en-US" i="1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pPr marL="514350" indent="-514350">
              <a:buAutoNum type="alphaLcPeriod" startAt="3"/>
              <a:tabLst>
                <a:tab pos="461963" algn="l"/>
              </a:tabLst>
            </a:pPr>
            <a:endParaRPr lang="en-US" dirty="0"/>
          </a:p>
        </p:txBody>
      </p:sp>
      <p:pic>
        <p:nvPicPr>
          <p:cNvPr id="188419" name="Picture 3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7325" y="2901158"/>
            <a:ext cx="6696075" cy="1670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tabLst>
                <a:tab pos="461963" algn="l"/>
              </a:tabLst>
            </a:pPr>
            <a:r>
              <a:rPr lang="en-US" dirty="0"/>
              <a:t>	 </a:t>
            </a:r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There is a point of inflection at </a:t>
            </a:r>
            <a:r>
              <a:rPr lang="en-US" dirty="0">
                <a:solidFill>
                  <a:srgbClr val="FF0000"/>
                </a:solidFill>
              </a:rPr>
              <a:t>(2, 2</a:t>
            </a:r>
            <a:r>
              <a:rPr lang="en-US" i="1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−2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pic>
        <p:nvPicPr>
          <p:cNvPr id="189443" name="Picture 3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2519" y="1514908"/>
            <a:ext cx="6938963" cy="221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pic>
        <p:nvPicPr>
          <p:cNvPr id="190466" name="Picture 2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295400"/>
            <a:ext cx="3657600" cy="3541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Differentiate exponential functions.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curve sketching techniques to graph exponential functions.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Slopes and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81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</a:pPr>
            <a:r>
              <a:rPr lang="en-US" b="1" dirty="0">
                <a:solidFill>
                  <a:srgbClr val="000000"/>
                </a:solidFill>
              </a:rPr>
              <a:t>Derivative of the Exponential Function</a:t>
            </a:r>
          </a:p>
          <a:p>
            <a:pPr>
              <a:lnSpc>
                <a:spcPts val="3700"/>
              </a:lnSpc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=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then </a:t>
            </a:r>
          </a:p>
          <a:p>
            <a:pPr algn="ctr">
              <a:lnSpc>
                <a:spcPts val="3700"/>
              </a:lnSpc>
            </a:pPr>
            <a:r>
              <a:rPr lang="en-US" b="1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b="1" i="1" dirty="0">
                <a:solidFill>
                  <a:srgbClr val="0000FF"/>
                </a:solidFill>
              </a:rPr>
              <a:t>e</a:t>
            </a:r>
            <a:r>
              <a:rPr lang="en-US" b="1" i="1" baseline="30000" dirty="0">
                <a:solidFill>
                  <a:srgbClr val="0000FF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Derivative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</a:t>
            </a:r>
          </a:p>
          <a:p>
            <a:endParaRPr lang="en-US" dirty="0"/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598658"/>
              </p:ext>
            </p:extLst>
          </p:nvPr>
        </p:nvGraphicFramePr>
        <p:xfrm>
          <a:off x="530352" y="1280160"/>
          <a:ext cx="369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700" imgH="838200" progId="Equation.DSMT4">
                  <p:embed/>
                </p:oleObj>
              </mc:Choice>
              <mc:Fallback>
                <p:oleObj name="Equation" r:id="rId2" imgW="36957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69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3" name="Object 3"/>
          <p:cNvGraphicFramePr>
            <a:graphicFrameLocks noChangeAspect="1"/>
          </p:cNvGraphicFramePr>
          <p:nvPr/>
        </p:nvGraphicFramePr>
        <p:xfrm>
          <a:off x="530352" y="3048000"/>
          <a:ext cx="551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11800" imgH="838200" progId="Equation.DSMT4">
                  <p:embed/>
                </p:oleObj>
              </mc:Choice>
              <mc:Fallback>
                <p:oleObj name="Equation" r:id="rId4" imgW="55118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551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Derivative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</a:t>
            </a:r>
          </a:p>
          <a:p>
            <a:endParaRPr lang="en-US" dirty="0"/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587944"/>
              </p:ext>
            </p:extLst>
          </p:nvPr>
        </p:nvGraphicFramePr>
        <p:xfrm>
          <a:off x="530352" y="1280160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500" imgH="838200" progId="Equation.DSMT4">
                  <p:embed/>
                </p:oleObj>
              </mc:Choice>
              <mc:Fallback>
                <p:oleObj name="Equation" r:id="rId2" imgW="33655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36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3048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117600" y="3035300"/>
          <a:ext cx="612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1080" imgH="838080" progId="Equation.DSMT4">
                  <p:embed/>
                </p:oleObj>
              </mc:Choice>
              <mc:Fallback>
                <p:oleObj name="Equation" r:id="rId6" imgW="612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035300"/>
                        <a:ext cx="612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117600" y="4025900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380880" progId="Equation.DSMT4">
                  <p:embed/>
                </p:oleObj>
              </mc:Choice>
              <mc:Fallback>
                <p:oleObj name="Equation" r:id="rId8" imgW="2082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025900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17600" y="4635500"/>
          <a:ext cx="185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495000" progId="Equation.DSMT4">
                  <p:embed/>
                </p:oleObj>
              </mc:Choice>
              <mc:Fallback>
                <p:oleObj name="Equation" r:id="rId10" imgW="18540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635500"/>
                        <a:ext cx="185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Slopes and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81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</a:pPr>
            <a:r>
              <a:rPr lang="en-US" b="1" dirty="0">
                <a:solidFill>
                  <a:srgbClr val="000000"/>
                </a:solidFill>
              </a:rPr>
              <a:t>Chain Rule for Exponential Functions </a:t>
            </a:r>
          </a:p>
          <a:p>
            <a:pPr>
              <a:lnSpc>
                <a:spcPts val="3700"/>
              </a:lnSpc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= </a:t>
            </a:r>
            <a:r>
              <a:rPr lang="en-US" b="1" i="1" dirty="0" err="1">
                <a:solidFill>
                  <a:srgbClr val="000000"/>
                </a:solidFill>
              </a:rPr>
              <a:t>e</a:t>
            </a:r>
            <a:r>
              <a:rPr lang="en-US" b="1" i="1" baseline="30000" dirty="0" err="1">
                <a:solidFill>
                  <a:srgbClr val="000000"/>
                </a:solidFill>
              </a:rPr>
              <a:t>g</a:t>
            </a:r>
            <a:r>
              <a:rPr lang="en-US" baseline="30000" dirty="0">
                <a:solidFill>
                  <a:srgbClr val="000000"/>
                </a:solidFill>
              </a:rPr>
              <a:t>(</a:t>
            </a:r>
            <a:r>
              <a:rPr lang="en-US" b="1" i="1" baseline="30000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then </a:t>
            </a:r>
          </a:p>
          <a:p>
            <a:pPr algn="ctr">
              <a:lnSpc>
                <a:spcPts val="3700"/>
              </a:lnSpc>
            </a:pPr>
            <a:r>
              <a:rPr lang="en-US" b="1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b="1" i="1" dirty="0" err="1">
                <a:solidFill>
                  <a:srgbClr val="0000FF"/>
                </a:solidFill>
              </a:rPr>
              <a:t>e</a:t>
            </a:r>
            <a:r>
              <a:rPr lang="en-US" b="1" i="1" baseline="30000" dirty="0" err="1">
                <a:solidFill>
                  <a:srgbClr val="0000FF"/>
                </a:solidFill>
              </a:rPr>
              <a:t>g</a:t>
            </a:r>
            <a:r>
              <a:rPr lang="en-US" baseline="30000" dirty="0">
                <a:solidFill>
                  <a:srgbClr val="0000FF"/>
                </a:solidFill>
              </a:rPr>
              <a:t>(</a:t>
            </a:r>
            <a:r>
              <a:rPr lang="en-US" b="1" i="1" baseline="30000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b="1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Chain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</a:t>
            </a:r>
          </a:p>
          <a:p>
            <a:pPr>
              <a:lnSpc>
                <a:spcPct val="150000"/>
              </a:lnSpc>
            </a:pPr>
            <a:r>
              <a:rPr lang="en-US" dirty="0"/>
              <a:t>Let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+ 3</a:t>
            </a:r>
            <a:r>
              <a:rPr lang="en-US" i="1" dirty="0"/>
              <a:t>x</a:t>
            </a:r>
            <a:r>
              <a:rPr lang="en-US" dirty="0"/>
              <a:t>. Then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′(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= 2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 + 3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Thus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/>
        </p:nvGraphicFramePr>
        <p:xfrm>
          <a:off x="530352" y="128016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8000" imgH="838200" progId="Equation.DSMT4">
                  <p:embed/>
                </p:oleObj>
              </mc:Choice>
              <mc:Fallback>
                <p:oleObj name="Equation" r:id="rId2" imgW="3048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1" name="Object 3"/>
          <p:cNvGraphicFramePr>
            <a:graphicFrameLocks noChangeAspect="1"/>
          </p:cNvGraphicFramePr>
          <p:nvPr/>
        </p:nvGraphicFramePr>
        <p:xfrm>
          <a:off x="530352" y="4343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43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104900" y="4508500"/>
          <a:ext cx="1790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20560" progId="Equation.DSMT4">
                  <p:embed/>
                </p:oleObj>
              </mc:Choice>
              <mc:Fallback>
                <p:oleObj name="Equation" r:id="rId6" imgW="179064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508500"/>
                        <a:ext cx="1790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022600" y="4533900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533900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21300" y="45593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533160" progId="Equation.DSMT4">
                  <p:embed/>
                </p:oleObj>
              </mc:Choice>
              <mc:Fallback>
                <p:oleObj name="Equation" r:id="rId10" imgW="22478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5593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700"/>
              </a:lnSpc>
            </a:pP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err="1">
                <a:solidFill>
                  <a:srgbClr val="0000FF"/>
                </a:solidFill>
              </a:rPr>
              <a:t>xe</a:t>
            </a:r>
            <a:r>
              <a:rPr lang="en-US" baseline="30000" dirty="0">
                <a:solidFill>
                  <a:srgbClr val="0000FF"/>
                </a:solidFill>
              </a:rPr>
              <a:t>−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/>
              <a:t>, find </a:t>
            </a:r>
            <a:r>
              <a:rPr lang="en-US" b="1" dirty="0"/>
              <a:t>a.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′(</a:t>
            </a:r>
            <a:r>
              <a:rPr lang="en-US" i="1" dirty="0"/>
              <a:t>x</a:t>
            </a:r>
            <a:r>
              <a:rPr lang="en-US" dirty="0"/>
              <a:t>), </a:t>
            </a:r>
            <a:r>
              <a:rPr lang="en-US" b="1" dirty="0"/>
              <a:t>b.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′′(</a:t>
            </a:r>
            <a:r>
              <a:rPr lang="en-US" i="1" dirty="0"/>
              <a:t>x</a:t>
            </a:r>
            <a:r>
              <a:rPr lang="en-US" dirty="0"/>
              <a:t>), and </a:t>
            </a:r>
            <a:r>
              <a:rPr lang="en-US" b="1" dirty="0"/>
              <a:t>c.</a:t>
            </a:r>
            <a:r>
              <a:rPr lang="en-US" dirty="0"/>
              <a:t> the equation of the tangent line to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at the point where </a:t>
            </a:r>
            <a:r>
              <a:rPr lang="en-US" i="1" dirty="0"/>
              <a:t>x</a:t>
            </a:r>
            <a:r>
              <a:rPr lang="en-US" dirty="0"/>
              <a:t> = −1.</a:t>
            </a:r>
          </a:p>
          <a:p>
            <a:pPr>
              <a:lnSpc>
                <a:spcPts val="3700"/>
              </a:lnSpc>
            </a:pPr>
            <a:r>
              <a:rPr lang="en-US" b="1" dirty="0"/>
              <a:t>Solutions:</a:t>
            </a:r>
          </a:p>
        </p:txBody>
      </p:sp>
      <p:sp>
        <p:nvSpPr>
          <p:cNvPr id="5" name="Rectangle 4"/>
          <p:cNvSpPr/>
          <p:nvPr/>
        </p:nvSpPr>
        <p:spPr>
          <a:xfrm>
            <a:off x="5773556" y="3120965"/>
            <a:ext cx="2303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Product Rule.</a:t>
            </a:r>
            <a:endParaRPr lang="en-US" sz="2500" dirty="0">
              <a:solidFill>
                <a:srgbClr val="00808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3048000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69800" progId="Equation.DSMT4">
                  <p:embed/>
                </p:oleObj>
              </mc:Choice>
              <mc:Fallback>
                <p:oleObj name="Equation" r:id="rId2" imgW="12826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92300" y="2844800"/>
          <a:ext cx="365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838080" progId="Equation.DSMT4">
                  <p:embed/>
                </p:oleObj>
              </mc:Choice>
              <mc:Fallback>
                <p:oleObj name="Equation" r:id="rId4" imgW="3657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844800"/>
                        <a:ext cx="365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92300" y="3911600"/>
          <a:ext cx="295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482400" progId="Equation.DSMT4">
                  <p:embed/>
                </p:oleObj>
              </mc:Choice>
              <mc:Fallback>
                <p:oleObj name="Equation" r:id="rId6" imgW="29588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911600"/>
                        <a:ext cx="295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2300" y="4521200"/>
          <a:ext cx="1905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482400" progId="Equation.DSMT4">
                  <p:embed/>
                </p:oleObj>
              </mc:Choice>
              <mc:Fallback>
                <p:oleObj name="Equation" r:id="rId8" imgW="1904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521200"/>
                        <a:ext cx="1905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92300" y="50800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82400" progId="Equation.DSMT4">
                  <p:embed/>
                </p:oleObj>
              </mc:Choice>
              <mc:Fallback>
                <p:oleObj name="Equation" r:id="rId10" imgW="168876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50800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73556" y="4572000"/>
            <a:ext cx="16532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6781800" y="1550987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Product Rule applied to </a:t>
            </a:r>
            <a:r>
              <a:rPr lang="en-US" sz="2000" i="1" dirty="0">
                <a:solidFill>
                  <a:srgbClr val="008080"/>
                </a:solidFill>
              </a:rPr>
              <a:t>f </a:t>
            </a:r>
            <a:r>
              <a:rPr lang="en-US" sz="2000" dirty="0">
                <a:solidFill>
                  <a:srgbClr val="008080"/>
                </a:solidFill>
              </a:rPr>
              <a:t>′(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6002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69800" progId="Equation.DSMT4">
                  <p:embed/>
                </p:oleObj>
              </mc:Choice>
              <mc:Fallback>
                <p:oleObj name="Equation" r:id="rId2" imgW="1371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002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93900" y="1371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5800" imgH="838080" progId="Equation.DSMT4">
                  <p:embed/>
                </p:oleObj>
              </mc:Choice>
              <mc:Fallback>
                <p:oleObj name="Equation" r:id="rId4" imgW="4825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371600"/>
                        <a:ext cx="482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93900" y="2446867"/>
          <a:ext cx="373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33560" imgH="482400" progId="Equation.DSMT4">
                  <p:embed/>
                </p:oleObj>
              </mc:Choice>
              <mc:Fallback>
                <p:oleObj name="Equation" r:id="rId6" imgW="37335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446867"/>
                        <a:ext cx="373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93900" y="3166534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482400" progId="Equation.DSMT4">
                  <p:embed/>
                </p:oleObj>
              </mc:Choice>
              <mc:Fallback>
                <p:oleObj name="Equation" r:id="rId8" imgW="23875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166534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93900" y="388620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482400" progId="Equation.DSMT4">
                  <p:embed/>
                </p:oleObj>
              </mc:Choice>
              <mc:Fallback>
                <p:oleObj name="Equation" r:id="rId10" imgW="17017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86200"/>
                        <a:ext cx="170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781800" y="3200400"/>
            <a:ext cx="16532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Factor out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569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Arial</vt:lpstr>
      <vt:lpstr>Courier New</vt:lpstr>
      <vt:lpstr>Office Theme</vt:lpstr>
      <vt:lpstr>Equation</vt:lpstr>
      <vt:lpstr>Section 5.4</vt:lpstr>
      <vt:lpstr>Objectives</vt:lpstr>
      <vt:lpstr>Slopes and Exponential Functions</vt:lpstr>
      <vt:lpstr>Example 1: Finding the Derivative</vt:lpstr>
      <vt:lpstr>Example 1: Finding the Derivative (cont.)</vt:lpstr>
      <vt:lpstr>Slopes and Exponential Functions</vt:lpstr>
      <vt:lpstr>Example 2: Using the Chain Rule</vt:lpstr>
      <vt:lpstr>Example 3: Using the Chain Rule</vt:lpstr>
      <vt:lpstr>Example 3: Using the Chain Rule (cont.)</vt:lpstr>
      <vt:lpstr>Example 3: Using the Chain Rule (cont.)</vt:lpstr>
      <vt:lpstr>Example 3: Using the Chain Rule (cont.)</vt:lpstr>
      <vt:lpstr>Example 4: Graphing Exponential Functions</vt:lpstr>
      <vt:lpstr>Example 4: Graphing Exponential Functions (cont.)</vt:lpstr>
      <vt:lpstr>Example 4: Graphing Exponential Functions (cont.)</vt:lpstr>
      <vt:lpstr>Example 4: Graphing Exponential Functions (cont.)</vt:lpstr>
      <vt:lpstr>Example 4: Graphing Exponential Functions (cont.)</vt:lpstr>
      <vt:lpstr>Example 4: Graphing Exponential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Claudia Vance</cp:lastModifiedBy>
  <cp:revision>28</cp:revision>
  <dcterms:created xsi:type="dcterms:W3CDTF">2013-04-26T14:43:13Z</dcterms:created>
  <dcterms:modified xsi:type="dcterms:W3CDTF">2021-05-18T13:25:12Z</dcterms:modified>
</cp:coreProperties>
</file>