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2D7D9F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2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BA15-2B4E-411C-A10F-90364E7EA6CA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00563-21A9-4B1C-AB5A-A6D0EDB118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6.wmf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2.wmf"/><Relationship Id="rId2" Type="http://schemas.openxmlformats.org/officeDocument/2006/relationships/oleObject" Target="../embeddings/oleObject81.bin"/><Relationship Id="rId16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8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9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5.bin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 of Exponential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Continuous Compounding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Setting </a:t>
            </a:r>
            <a:r>
              <a:rPr lang="en-US" i="1" dirty="0">
                <a:solidFill>
                  <a:srgbClr val="9900CC"/>
                </a:solidFill>
              </a:rPr>
              <a:t>A </a:t>
            </a:r>
            <a:r>
              <a:rPr lang="en-US" dirty="0">
                <a:solidFill>
                  <a:srgbClr val="9900CC"/>
                </a:solidFill>
              </a:rPr>
              <a:t>= 4000</a:t>
            </a:r>
            <a:r>
              <a:rPr lang="en-US" dirty="0"/>
              <a:t> and solving for </a:t>
            </a:r>
            <a:r>
              <a:rPr lang="en-US" i="1" dirty="0"/>
              <a:t>t</a:t>
            </a:r>
            <a:r>
              <a:rPr lang="en-US" dirty="0"/>
              <a:t>, we obtain</a:t>
            </a:r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r>
              <a:rPr lang="en-US" dirty="0"/>
              <a:t>	The original investment of </a:t>
            </a:r>
            <a:r>
              <a:rPr lang="en-US" dirty="0">
                <a:solidFill>
                  <a:srgbClr val="0000FF"/>
                </a:solidFill>
              </a:rPr>
              <a:t>$2000</a:t>
            </a:r>
            <a:r>
              <a:rPr lang="en-US" dirty="0"/>
              <a:t> will double in 	approximately </a:t>
            </a:r>
            <a:r>
              <a:rPr lang="en-US" dirty="0">
                <a:solidFill>
                  <a:srgbClr val="FF0000"/>
                </a:solidFill>
              </a:rPr>
              <a:t>8.7 years</a:t>
            </a:r>
            <a:r>
              <a:rPr lang="en-US" dirty="0"/>
              <a:t>.</a:t>
            </a:r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09800" y="2133600"/>
          <a:ext cx="242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380880" progId="Equation.DSMT4">
                  <p:embed/>
                </p:oleObj>
              </mc:Choice>
              <mc:Fallback>
                <p:oleObj name="Equation" r:id="rId2" imgW="24256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2425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68600" y="2667000"/>
          <a:ext cx="116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80880" progId="Equation.DSMT4">
                  <p:embed/>
                </p:oleObj>
              </mc:Choice>
              <mc:Fallback>
                <p:oleObj name="Equation" r:id="rId4" imgW="11682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667000"/>
                        <a:ext cx="116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59000" y="3276600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304560" progId="Equation.DSMT4">
                  <p:embed/>
                </p:oleObj>
              </mc:Choice>
              <mc:Fallback>
                <p:oleObj name="Equation" r:id="rId6" imgW="156204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76600"/>
                        <a:ext cx="156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768600" y="3810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838080" progId="Equation.DSMT4">
                  <p:embed/>
                </p:oleObj>
              </mc:Choice>
              <mc:Fallback>
                <p:oleObj name="Equation" r:id="rId8" imgW="11808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810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025900" y="3822700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838080" progId="Equation.DSMT4">
                  <p:embed/>
                </p:oleObj>
              </mc:Choice>
              <mc:Fallback>
                <p:oleObj name="Equation" r:id="rId10" imgW="13204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822700"/>
                        <a:ext cx="132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422900" y="4102100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380880" progId="Equation.DSMT4">
                  <p:embed/>
                </p:oleObj>
              </mc:Choice>
              <mc:Fallback>
                <p:oleObj name="Equation" r:id="rId12" imgW="16887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102100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Exponential Decline</a:t>
            </a:r>
          </a:p>
          <a:p>
            <a:r>
              <a:rPr lang="en-US" dirty="0">
                <a:solidFill>
                  <a:srgbClr val="000000"/>
                </a:solidFill>
              </a:rPr>
              <a:t>A function </a:t>
            </a:r>
            <a:r>
              <a:rPr lang="en-US" i="1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 = </a:t>
            </a:r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satisfies the equation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dirty="0">
                <a:solidFill>
                  <a:srgbClr val="000000"/>
                </a:solidFill>
              </a:rPr>
              <a:t>if and only if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are positive, we say that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dirty="0">
                <a:solidFill>
                  <a:srgbClr val="C00000"/>
                </a:solidFill>
              </a:rPr>
              <a:t> declines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 </a:t>
            </a:r>
            <a:r>
              <a:rPr lang="en-US" b="1" dirty="0">
                <a:solidFill>
                  <a:srgbClr val="C00000"/>
                </a:solidFill>
              </a:rPr>
              <a:t>decays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exponentially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See Figure for a general graph of exponential decline.</a:t>
            </a: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2895600" y="2438400"/>
          <a:ext cx="142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400" imgH="838200" progId="Equation.DSMT4">
                  <p:embed/>
                </p:oleObj>
              </mc:Choice>
              <mc:Fallback>
                <p:oleObj name="Equation" r:id="rId2" imgW="1422400" imgH="838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2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2895600" y="3657600"/>
          <a:ext cx="1308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457200" progId="Equation.DSMT4">
                  <p:embed/>
                </p:oleObj>
              </mc:Choice>
              <mc:Fallback>
                <p:oleObj name="Equation" r:id="rId4" imgW="130810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1308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80" name="Picture 4" descr="E:\Book work\ESC PPT\Chapter 5 Folder\CH_5_Sec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209800"/>
            <a:ext cx="289560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Carbon-14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radioactive substance carbon-14 is known to maintain a constant level in living plants and animals. When a plant or animal dies, the level of carbon-14 decays at a rate proportional to the amount present. That is, carbon-14 decays exponentially. For carbon-14, the constant of proportionality is approximately </a:t>
            </a:r>
            <a:r>
              <a:rPr lang="en-US" i="1" dirty="0">
                <a:solidFill>
                  <a:srgbClr val="0000FF"/>
                </a:solidFill>
              </a:rPr>
              <a:t>k </a:t>
            </a:r>
            <a:r>
              <a:rPr lang="en-US" dirty="0">
                <a:solidFill>
                  <a:srgbClr val="0000FF"/>
                </a:solidFill>
              </a:rPr>
              <a:t>= 0.000124</a:t>
            </a:r>
            <a:r>
              <a:rPr lang="en-US" dirty="0"/>
              <a:t>. Suppose that an animal bone is found at an archeological dig and that it contains 40 percent of its original amount of carbon-14. How old is the bone?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Carbon-14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6729"/>
          </a:xfrm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672"/>
              </a:spcBef>
            </a:pPr>
            <a:r>
              <a:rPr lang="en-US" dirty="0"/>
              <a:t>Using the function</a:t>
            </a:r>
          </a:p>
          <a:p>
            <a:pPr algn="ctr">
              <a:spcBef>
                <a:spcPts val="672"/>
              </a:spcBef>
            </a:pP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 ce</a:t>
            </a:r>
            <a:r>
              <a:rPr lang="en-US" baseline="30000" dirty="0">
                <a:solidFill>
                  <a:srgbClr val="0000FF"/>
                </a:solidFill>
              </a:rPr>
              <a:t>−0.000124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endParaRPr lang="en-US" baseline="30000" dirty="0">
              <a:solidFill>
                <a:srgbClr val="0000FF"/>
              </a:solidFill>
            </a:endParaRPr>
          </a:p>
          <a:p>
            <a:pPr>
              <a:spcBef>
                <a:spcPts val="672"/>
              </a:spcBef>
            </a:pPr>
            <a:r>
              <a:rPr lang="en-US" dirty="0"/>
              <a:t>to represent the amount of carbon-14 present, we find that if </a:t>
            </a:r>
            <a:r>
              <a:rPr lang="en-US" i="1" dirty="0">
                <a:solidFill>
                  <a:srgbClr val="006600"/>
                </a:solidFill>
              </a:rPr>
              <a:t>t </a:t>
            </a:r>
            <a:r>
              <a:rPr lang="en-US" dirty="0">
                <a:solidFill>
                  <a:srgbClr val="006600"/>
                </a:solidFill>
              </a:rPr>
              <a:t>= 0</a:t>
            </a:r>
            <a:r>
              <a:rPr lang="en-US" dirty="0"/>
              <a:t>, then</a:t>
            </a:r>
          </a:p>
          <a:p>
            <a:pPr algn="ctr">
              <a:spcBef>
                <a:spcPts val="672"/>
              </a:spcBef>
            </a:pPr>
            <a:r>
              <a:rPr lang="en-US" i="1" dirty="0">
                <a:solidFill>
                  <a:srgbClr val="000099"/>
                </a:solidFill>
              </a:rPr>
              <a:t>y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i="1" dirty="0">
                <a:solidFill>
                  <a:srgbClr val="000099"/>
                </a:solidFill>
              </a:rPr>
              <a:t>ce</a:t>
            </a:r>
            <a:r>
              <a:rPr lang="en-US" baseline="30000" dirty="0">
                <a:solidFill>
                  <a:srgbClr val="006600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 =</a:t>
            </a:r>
            <a:r>
              <a:rPr lang="en-US" i="1" dirty="0">
                <a:solidFill>
                  <a:srgbClr val="000099"/>
                </a:solidFill>
              </a:rPr>
              <a:t> c</a:t>
            </a:r>
            <a:r>
              <a:rPr lang="en-US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Carbon-14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7424"/>
          </a:xfrm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US" dirty="0"/>
              <a:t>That is, </a:t>
            </a:r>
            <a:r>
              <a:rPr lang="en-US" i="1" dirty="0"/>
              <a:t>c </a:t>
            </a:r>
            <a:r>
              <a:rPr lang="en-US" dirty="0"/>
              <a:t>is the amount of carbon-14 present when the animal died. We know that </a:t>
            </a:r>
            <a:r>
              <a:rPr lang="en-US" i="1" dirty="0"/>
              <a:t>t</a:t>
            </a:r>
            <a:r>
              <a:rPr lang="en-US" dirty="0"/>
              <a:t> years after the animal’s death there is </a:t>
            </a:r>
            <a:r>
              <a:rPr lang="en-US" dirty="0">
                <a:solidFill>
                  <a:srgbClr val="9900CC"/>
                </a:solidFill>
              </a:rPr>
              <a:t>40 percent</a:t>
            </a: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</a:rPr>
              <a:t>of the original amount </a:t>
            </a:r>
            <a:r>
              <a:rPr lang="en-US" dirty="0"/>
              <a:t>of carbon-14 left. The amount of carbon-14 currently present is thus,</a:t>
            </a:r>
          </a:p>
          <a:p>
            <a:pPr algn="ctr">
              <a:spcBef>
                <a:spcPts val="672"/>
              </a:spcBef>
            </a:pPr>
            <a:r>
              <a:rPr lang="en-US" i="1" dirty="0">
                <a:solidFill>
                  <a:srgbClr val="000099"/>
                </a:solidFill>
              </a:rPr>
              <a:t>y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dirty="0">
                <a:solidFill>
                  <a:srgbClr val="9900CC"/>
                </a:solidFill>
              </a:rPr>
              <a:t>0.40</a:t>
            </a:r>
            <a:r>
              <a:rPr lang="en-US" i="1" dirty="0">
                <a:solidFill>
                  <a:srgbClr val="006600"/>
                </a:solidFill>
              </a:rPr>
              <a:t>c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Carbon-14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2092"/>
          </a:xfrm>
        </p:spPr>
        <p:txBody>
          <a:bodyPr>
            <a:spAutoFit/>
          </a:bodyPr>
          <a:lstStyle/>
          <a:p>
            <a:r>
              <a:rPr lang="en-US" dirty="0"/>
              <a:t>Now, to find the age of the bone </a:t>
            </a:r>
            <a:r>
              <a:rPr lang="en-US" i="1" dirty="0"/>
              <a:t>t</a:t>
            </a:r>
            <a:r>
              <a:rPr lang="en-US" dirty="0"/>
              <a:t>, we substitute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= 0.40</a:t>
            </a:r>
            <a:r>
              <a:rPr lang="en-US" i="1" dirty="0">
                <a:solidFill>
                  <a:srgbClr val="000099"/>
                </a:solidFill>
              </a:rPr>
              <a:t>c</a:t>
            </a:r>
            <a:r>
              <a:rPr lang="en-US" dirty="0"/>
              <a:t> into our original equation, and solve for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bone is approximately </a:t>
            </a:r>
            <a:r>
              <a:rPr lang="en-US" dirty="0">
                <a:solidFill>
                  <a:srgbClr val="FF0000"/>
                </a:solidFill>
              </a:rPr>
              <a:t>7400 years old</a:t>
            </a:r>
            <a:r>
              <a:rPr lang="en-US" dirty="0"/>
              <a:t>.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527300" y="2286000"/>
          <a:ext cx="186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44240" progId="Equation.DSMT4">
                  <p:embed/>
                </p:oleObj>
              </mc:Choice>
              <mc:Fallback>
                <p:oleObj name="Equation" r:id="rId2" imgW="18666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286000"/>
                        <a:ext cx="186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17700" y="2924175"/>
          <a:ext cx="247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380880" progId="Equation.DSMT4">
                  <p:embed/>
                </p:oleObj>
              </mc:Choice>
              <mc:Fallback>
                <p:oleObj name="Equation" r:id="rId4" imgW="24764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924175"/>
                        <a:ext cx="247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057400" y="3498850"/>
          <a:ext cx="215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380880" progId="Equation.DSMT4">
                  <p:embed/>
                </p:oleObj>
              </mc:Choice>
              <mc:Fallback>
                <p:oleObj name="Equation" r:id="rId6" imgW="21589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98850"/>
                        <a:ext cx="2159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990600" y="4073525"/>
          <a:ext cx="294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240" imgH="304560" progId="Equation.DSMT4">
                  <p:embed/>
                </p:oleObj>
              </mc:Choice>
              <mc:Fallback>
                <p:oleObj name="Equation" r:id="rId8" imgW="294624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73525"/>
                        <a:ext cx="294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540000" y="4572000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200" imgH="838080" progId="Equation.DSMT4">
                  <p:embed/>
                </p:oleObj>
              </mc:Choice>
              <mc:Fallback>
                <p:oleObj name="Equation" r:id="rId10" imgW="20952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572000"/>
                        <a:ext cx="209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4635500" y="4572000"/>
          <a:ext cx="190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838080" progId="Equation.DSMT4">
                  <p:embed/>
                </p:oleObj>
              </mc:Choice>
              <mc:Fallback>
                <p:oleObj name="Equation" r:id="rId12" imgW="19047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72000"/>
                        <a:ext cx="190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6540500" y="4838700"/>
          <a:ext cx="187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4838700"/>
                        <a:ext cx="187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421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Limited Growth</a:t>
            </a:r>
          </a:p>
          <a:p>
            <a:r>
              <a:rPr lang="en-US" dirty="0">
                <a:solidFill>
                  <a:srgbClr val="000000"/>
                </a:solidFill>
              </a:rPr>
              <a:t>The mathematical model for limited growth is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are positive constants.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34293"/>
              </p:ext>
            </p:extLst>
          </p:nvPr>
        </p:nvGraphicFramePr>
        <p:xfrm>
          <a:off x="3498850" y="2362200"/>
          <a:ext cx="214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583920" progId="Equation.DSMT4">
                  <p:embed/>
                </p:oleObj>
              </mc:Choice>
              <mc:Fallback>
                <p:oleObj name="Equation" r:id="rId2" imgW="2145960" imgH="583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362200"/>
                        <a:ext cx="214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 descr="E:\Book work\ESC PPT\Chapter 5 Folder\CH_5_Se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025" y="2971800"/>
            <a:ext cx="2924175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12480" cy="4572000"/>
          </a:xfrm>
          <a:noFill/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marL="463550" indent="-463550"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i="1" dirty="0">
                <a:solidFill>
                  <a:srgbClr val="000000"/>
                </a:solidFill>
              </a:rPr>
              <a:t>t </a:t>
            </a:r>
            <a:r>
              <a:rPr lang="en-US" dirty="0">
                <a:solidFill>
                  <a:srgbClr val="000000"/>
                </a:solidFill>
              </a:rPr>
              <a:t>increases,                  decreases and approaches 0.</a:t>
            </a:r>
          </a:p>
          <a:p>
            <a:pPr marL="463550" indent="-463550">
              <a:spcBef>
                <a:spcPts val="2400"/>
              </a:spcBef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i="1" dirty="0">
                <a:solidFill>
                  <a:srgbClr val="000000"/>
                </a:solidFill>
              </a:rPr>
              <a:t>t </a:t>
            </a:r>
            <a:r>
              <a:rPr lang="en-US" dirty="0">
                <a:solidFill>
                  <a:srgbClr val="000000"/>
                </a:solidFill>
              </a:rPr>
              <a:t>increases,                  approaches 1.</a:t>
            </a:r>
          </a:p>
          <a:p>
            <a:pPr marL="463550" indent="-463550"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i="1" dirty="0">
                <a:solidFill>
                  <a:srgbClr val="000000"/>
                </a:solidFill>
              </a:rPr>
              <a:t>t </a:t>
            </a:r>
            <a:r>
              <a:rPr lang="en-US" dirty="0">
                <a:solidFill>
                  <a:srgbClr val="000000"/>
                </a:solidFill>
              </a:rPr>
              <a:t>increases,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approaches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463550" indent="-46355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	as shown in the Figure.</a:t>
            </a:r>
          </a:p>
        </p:txBody>
      </p:sp>
      <p:graphicFrame>
        <p:nvGraphicFramePr>
          <p:cNvPr id="232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146081"/>
              </p:ext>
            </p:extLst>
          </p:nvPr>
        </p:nvGraphicFramePr>
        <p:xfrm>
          <a:off x="3149600" y="18161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838200" progId="Equation.DSMT4">
                  <p:embed/>
                </p:oleObj>
              </mc:Choice>
              <mc:Fallback>
                <p:oleObj name="Equation" r:id="rId3" imgW="1346200" imgH="838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161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3131125" y="2711700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571252" progId="Equation.DSMT4">
                  <p:embed/>
                </p:oleObj>
              </mc:Choice>
              <mc:Fallback>
                <p:oleObj name="Equation" r:id="rId5" imgW="1269449" imgH="57125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125" y="2711700"/>
                        <a:ext cx="127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Limited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Suppose that a man learning to make widgets can make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= 100(1 −</a:t>
            </a:r>
            <a:r>
              <a:rPr lang="en-US" i="1" dirty="0">
                <a:solidFill>
                  <a:srgbClr val="0000FF"/>
                </a:solidFill>
              </a:rPr>
              <a:t> e</a:t>
            </a:r>
            <a:r>
              <a:rPr lang="en-US" baseline="30000" dirty="0">
                <a:solidFill>
                  <a:srgbClr val="0000FF"/>
                </a:solidFill>
              </a:rPr>
              <a:t>−0.3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widgets per week after </a:t>
            </a:r>
            <a:r>
              <a:rPr lang="en-US" i="1" dirty="0"/>
              <a:t>t</a:t>
            </a:r>
            <a:r>
              <a:rPr lang="en-US" dirty="0"/>
              <a:t> weeks on the job.</a:t>
            </a:r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About how many widgets per week can this man produce after 4 weeks on the job?</a:t>
            </a:r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At what rate will his widget-making skills be improving at the end of the 4</a:t>
            </a:r>
            <a:r>
              <a:rPr lang="en-US" baseline="30000" dirty="0"/>
              <a:t>th</a:t>
            </a:r>
            <a:r>
              <a:rPr lang="en-US" dirty="0"/>
              <a:t> week? the 10</a:t>
            </a:r>
            <a:r>
              <a:rPr lang="en-US" baseline="30000" dirty="0"/>
              <a:t>th</a:t>
            </a:r>
            <a:r>
              <a:rPr lang="en-US" dirty="0"/>
              <a:t> week?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Limited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</p:spPr>
        <p:txBody>
          <a:bodyPr>
            <a:spAutoFit/>
          </a:bodyPr>
          <a:lstStyle/>
          <a:p>
            <a:r>
              <a:rPr lang="en-US" b="1" dirty="0"/>
              <a:t>Solutions: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dirty="0"/>
              <a:t>Substitute </a:t>
            </a:r>
            <a:r>
              <a:rPr lang="en-US" i="1" dirty="0">
                <a:solidFill>
                  <a:srgbClr val="9900CC"/>
                </a:solidFill>
              </a:rPr>
              <a:t>t </a:t>
            </a:r>
            <a:r>
              <a:rPr lang="en-US" dirty="0">
                <a:solidFill>
                  <a:srgbClr val="9900CC"/>
                </a:solidFill>
              </a:rPr>
              <a:t>= 4</a:t>
            </a:r>
            <a:r>
              <a:rPr lang="en-US" dirty="0"/>
              <a:t> into the formula for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He can make approximately </a:t>
            </a:r>
            <a:r>
              <a:rPr lang="en-US" dirty="0">
                <a:solidFill>
                  <a:srgbClr val="FF0000"/>
                </a:solidFill>
              </a:rPr>
              <a:t>70 widgets per week</a:t>
            </a:r>
            <a:r>
              <a:rPr lang="en-US" dirty="0"/>
              <a:t> after 4 weeks on the job.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200400" y="2438400"/>
          <a:ext cx="2616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571320" progId="Equation.DSMT4">
                  <p:embed/>
                </p:oleObj>
              </mc:Choice>
              <mc:Fallback>
                <p:oleObj name="Equation" r:id="rId2" imgW="261612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38400"/>
                        <a:ext cx="2616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492500" y="3107267"/>
          <a:ext cx="2159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571320" progId="Equation.DSMT4">
                  <p:embed/>
                </p:oleObj>
              </mc:Choice>
              <mc:Fallback>
                <p:oleObj name="Equation" r:id="rId4" imgW="21589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107267"/>
                        <a:ext cx="2159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492500" y="3776134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469800" progId="Equation.DSMT4">
                  <p:embed/>
                </p:oleObj>
              </mc:Choice>
              <mc:Fallback>
                <p:oleObj name="Equation" r:id="rId6" imgW="2184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76134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492500" y="4343400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320" imgH="469800" progId="Equation.DSMT4">
                  <p:embed/>
                </p:oleObj>
              </mc:Choice>
              <mc:Fallback>
                <p:oleObj name="Equation" r:id="rId8" imgW="1714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343400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5308600" y="44069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91960" progId="Equation.DSMT4">
                  <p:embed/>
                </p:oleObj>
              </mc:Choice>
              <mc:Fallback>
                <p:oleObj name="Equation" r:id="rId10" imgW="6602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4069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Solve problems involving growth, decay, and elastic demand.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Limited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	</a:t>
            </a:r>
            <a:r>
              <a:rPr lang="en-US" dirty="0"/>
              <a:t>To find his rate of learning (or rate of improvement), </a:t>
            </a:r>
          </a:p>
          <a:p>
            <a:pPr marL="463550" indent="-463550">
              <a:spcBef>
                <a:spcPts val="1200"/>
              </a:spcBef>
            </a:pPr>
            <a:r>
              <a:rPr lang="en-US" dirty="0"/>
              <a:t>	we need</a:t>
            </a:r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61706"/>
              </p:ext>
            </p:extLst>
          </p:nvPr>
        </p:nvGraphicFramePr>
        <p:xfrm>
          <a:off x="2350325" y="16891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838200" progId="Equation.DSMT4">
                  <p:embed/>
                </p:oleObj>
              </mc:Choice>
              <mc:Fallback>
                <p:oleObj name="Equation" r:id="rId2" imgW="609600" imgH="838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25" y="1689100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4305300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</a:t>
            </a:r>
            <a:r>
              <a:rPr lang="en-US" sz="2000" i="1" dirty="0">
                <a:solidFill>
                  <a:srgbClr val="008080"/>
                </a:solidFill>
              </a:rPr>
              <a:t>N′.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86000" y="2743200"/>
          <a:ext cx="254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571320" progId="Equation.DSMT4">
                  <p:embed/>
                </p:oleObj>
              </mc:Choice>
              <mc:Fallback>
                <p:oleObj name="Equation" r:id="rId4" imgW="25398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254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578100" y="3505200"/>
          <a:ext cx="231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380880" progId="Equation.DSMT4">
                  <p:embed/>
                </p:oleObj>
              </mc:Choice>
              <mc:Fallback>
                <p:oleObj name="Equation" r:id="rId6" imgW="23112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505200"/>
                        <a:ext cx="2311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981200" y="4114800"/>
          <a:ext cx="50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838080" progId="Equation.DSMT4">
                  <p:embed/>
                </p:oleObj>
              </mc:Choice>
              <mc:Fallback>
                <p:oleObj name="Equation" r:id="rId8" imgW="5079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50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578100" y="4292600"/>
          <a:ext cx="264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41320" imgH="482400" progId="Equation.DSMT4">
                  <p:embed/>
                </p:oleObj>
              </mc:Choice>
              <mc:Fallback>
                <p:oleObj name="Equation" r:id="rId10" imgW="26413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92600"/>
                        <a:ext cx="264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578100" y="5003800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380880" progId="Equation.DSMT4">
                  <p:embed/>
                </p:oleObj>
              </mc:Choice>
              <mc:Fallback>
                <p:oleObj name="Equation" r:id="rId12" imgW="13078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003800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Limited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2092"/>
          </a:xfrm>
        </p:spPr>
        <p:txBody>
          <a:bodyPr>
            <a:spAutoFit/>
          </a:bodyPr>
          <a:lstStyle/>
          <a:p>
            <a:r>
              <a:rPr lang="en-US" dirty="0"/>
              <a:t>At </a:t>
            </a:r>
            <a:r>
              <a:rPr lang="en-US" i="1" dirty="0">
                <a:solidFill>
                  <a:srgbClr val="9900CC"/>
                </a:solidFill>
              </a:rPr>
              <a:t>t </a:t>
            </a:r>
            <a:r>
              <a:rPr lang="en-US" dirty="0">
                <a:solidFill>
                  <a:srgbClr val="9900CC"/>
                </a:solidFill>
              </a:rPr>
              <a:t>= 4</a:t>
            </a:r>
            <a:r>
              <a:rPr lang="en-US" dirty="0"/>
              <a:t>,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At </a:t>
            </a:r>
            <a:r>
              <a:rPr lang="en-US" i="1" dirty="0">
                <a:solidFill>
                  <a:srgbClr val="9900CC"/>
                </a:solidFill>
              </a:rPr>
              <a:t>t </a:t>
            </a:r>
            <a:r>
              <a:rPr lang="en-US" dirty="0">
                <a:solidFill>
                  <a:srgbClr val="9900CC"/>
                </a:solidFill>
              </a:rPr>
              <a:t>= 10</a:t>
            </a:r>
            <a:r>
              <a:rPr lang="en-US" dirty="0"/>
              <a:t>,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At 4 weeks, his rate of improvement is about </a:t>
            </a:r>
            <a:r>
              <a:rPr lang="en-US" dirty="0">
                <a:solidFill>
                  <a:srgbClr val="FF0000"/>
                </a:solidFill>
              </a:rPr>
              <a:t>9 widgets </a:t>
            </a:r>
            <a:r>
              <a:rPr lang="en-US" dirty="0"/>
              <a:t>per week. By 10 weeks, he is getting closer to the top of his learning curve as his rate of improvement is slowing to </a:t>
            </a:r>
            <a:r>
              <a:rPr lang="en-US" dirty="0">
                <a:solidFill>
                  <a:srgbClr val="FF0000"/>
                </a:solidFill>
              </a:rPr>
              <a:t>1.5 widgets</a:t>
            </a:r>
            <a:r>
              <a:rPr lang="en-US" dirty="0"/>
              <a:t> per week.</a:t>
            </a:r>
            <a:endParaRPr lang="en-US" b="1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28800" y="1828800"/>
          <a:ext cx="914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002960" progId="Equation.DSMT4">
                  <p:embed/>
                </p:oleObj>
              </mc:Choice>
              <mc:Fallback>
                <p:oleObj name="Equation" r:id="rId2" imgW="914400" imgH="1002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914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895600" y="2057400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393480" progId="Equation.DSMT4">
                  <p:embed/>
                </p:oleObj>
              </mc:Choice>
              <mc:Fallback>
                <p:oleObj name="Equation" r:id="rId4" imgW="13968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343400" y="2057400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380880" progId="Equation.DSMT4">
                  <p:embed/>
                </p:oleObj>
              </mc:Choice>
              <mc:Fallback>
                <p:oleObj name="Equation" r:id="rId6" imgW="1218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57400"/>
                        <a:ext cx="121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638800" y="2057400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160" imgH="469800" progId="Equation.DSMT4">
                  <p:embed/>
                </p:oleObj>
              </mc:Choice>
              <mc:Fallback>
                <p:oleObj name="Equation" r:id="rId8" imgW="18921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7620000" y="21209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91960" progId="Equation.DSMT4">
                  <p:embed/>
                </p:oleObj>
              </mc:Choice>
              <mc:Fallback>
                <p:oleObj name="Equation" r:id="rId10" imgW="558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209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828800" y="3200400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1002960" progId="Equation.DSMT4">
                  <p:embed/>
                </p:oleObj>
              </mc:Choice>
              <mc:Fallback>
                <p:oleObj name="Equation" r:id="rId12" imgW="100296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00400"/>
                        <a:ext cx="10033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895600" y="3505200"/>
          <a:ext cx="148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85720" imgH="393480" progId="Equation.DSMT4">
                  <p:embed/>
                </p:oleObj>
              </mc:Choice>
              <mc:Fallback>
                <p:oleObj name="Equation" r:id="rId14" imgW="14857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148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4343400" y="35052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380880" progId="Equation.DSMT4">
                  <p:embed/>
                </p:oleObj>
              </mc:Choice>
              <mc:Fallback>
                <p:oleObj name="Equation" r:id="rId16" imgW="10666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5422900" y="3530600"/>
          <a:ext cx="190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760" imgH="469800" progId="Equation.DSMT4">
                  <p:embed/>
                </p:oleObj>
              </mc:Choice>
              <mc:Fallback>
                <p:oleObj name="Equation" r:id="rId18" imgW="190476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530600"/>
                        <a:ext cx="190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7391400" y="359410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291960" progId="Equation.DSMT4">
                  <p:embed/>
                </p:oleObj>
              </mc:Choice>
              <mc:Fallback>
                <p:oleObj name="Equation" r:id="rId20" imgW="81252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594100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</p:spPr>
        <p:txBody>
          <a:bodyPr>
            <a:spAutoFit/>
          </a:bodyPr>
          <a:lstStyle/>
          <a:p>
            <a:r>
              <a:rPr lang="en-US" dirty="0"/>
              <a:t>Suppose that the decay of a particular radioactive isotope is described by the equation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200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</a:rPr>
              <a:t>−0.05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dirty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y </a:t>
            </a:r>
            <a:r>
              <a:rPr lang="en-US" dirty="0"/>
              <a:t>is the amount of the isotope in grams and </a:t>
            </a:r>
            <a:r>
              <a:rPr lang="en-US" i="1" dirty="0"/>
              <a:t>t</a:t>
            </a:r>
            <a:r>
              <a:rPr lang="en-US" dirty="0"/>
              <a:t> is time in years. Find the half-life of this isotope.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When </a:t>
            </a:r>
            <a:r>
              <a:rPr lang="en-US" i="1" dirty="0">
                <a:solidFill>
                  <a:srgbClr val="9900CC"/>
                </a:solidFill>
              </a:rPr>
              <a:t>t </a:t>
            </a:r>
            <a:r>
              <a:rPr lang="en-US" dirty="0">
                <a:solidFill>
                  <a:srgbClr val="9900CC"/>
                </a:solidFill>
              </a:rPr>
              <a:t>= 0</a:t>
            </a:r>
            <a:r>
              <a:rPr lang="en-US" dirty="0"/>
              <a:t>, we have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y </a:t>
            </a:r>
            <a:r>
              <a:rPr lang="en-US" dirty="0">
                <a:solidFill>
                  <a:srgbClr val="000099"/>
                </a:solidFill>
              </a:rPr>
              <a:t>= 200</a:t>
            </a: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baseline="30000" dirty="0">
                <a:solidFill>
                  <a:srgbClr val="9900CC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 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200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Half-Life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initially, there are </a:t>
            </a:r>
            <a:r>
              <a:rPr lang="en-US" dirty="0">
                <a:solidFill>
                  <a:srgbClr val="FF00FF"/>
                </a:solidFill>
              </a:rPr>
              <a:t>200 grams</a:t>
            </a:r>
            <a:r>
              <a:rPr lang="en-US" dirty="0"/>
              <a:t> of the isotope present. We want to find the time it takes for there to be </a:t>
            </a:r>
            <a:r>
              <a:rPr lang="en-US" dirty="0">
                <a:solidFill>
                  <a:srgbClr val="000099"/>
                </a:solidFill>
              </a:rPr>
              <a:t>100 grams left</a:t>
            </a:r>
            <a:r>
              <a:rPr lang="en-US" dirty="0"/>
              <a:t> (half of the initial amount of 200 grams).</a:t>
            </a:r>
          </a:p>
          <a:p>
            <a:r>
              <a:rPr lang="en-US" dirty="0"/>
              <a:t>Therefore, we want to find </a:t>
            </a:r>
            <a:r>
              <a:rPr lang="en-US" i="1" dirty="0"/>
              <a:t>t </a:t>
            </a:r>
            <a:r>
              <a:rPr lang="en-US" dirty="0"/>
              <a:t>in the equation</a:t>
            </a:r>
          </a:p>
          <a:p>
            <a:pPr algn="ctr"/>
            <a:r>
              <a:rPr lang="en-US" dirty="0">
                <a:solidFill>
                  <a:srgbClr val="000099"/>
                </a:solidFill>
              </a:rPr>
              <a:t>100 = 200</a:t>
            </a: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baseline="30000" dirty="0">
                <a:solidFill>
                  <a:srgbClr val="000099"/>
                </a:solidFill>
              </a:rPr>
              <a:t>−0.05</a:t>
            </a:r>
            <a:r>
              <a:rPr lang="en-US" i="1" baseline="30000" dirty="0">
                <a:solidFill>
                  <a:srgbClr val="000099"/>
                </a:solidFill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We divide both sides of the equation by 200 and then use the definition of natural logarithm: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Half-Life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half-life of the isotope is about </a:t>
            </a:r>
            <a:r>
              <a:rPr lang="en-US" dirty="0">
                <a:solidFill>
                  <a:srgbClr val="FF0000"/>
                </a:solidFill>
              </a:rPr>
              <a:t>13.86 years</a:t>
            </a:r>
            <a:r>
              <a:rPr lang="en-US" dirty="0"/>
              <a:t>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416300" y="1295400"/>
          <a:ext cx="2311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876240" progId="Equation.DSMT4">
                  <p:embed/>
                </p:oleObj>
              </mc:Choice>
              <mc:Fallback>
                <p:oleObj name="Equation" r:id="rId2" imgW="231120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295400"/>
                        <a:ext cx="2311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784600" y="220980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838080" progId="Equation.DSMT4">
                  <p:embed/>
                </p:oleObj>
              </mc:Choice>
              <mc:Fallback>
                <p:oleObj name="Equation" r:id="rId4" imgW="13334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209800"/>
                        <a:ext cx="1333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073400" y="3086100"/>
          <a:ext cx="190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838080" progId="Equation.DSMT4">
                  <p:embed/>
                </p:oleObj>
              </mc:Choice>
              <mc:Fallback>
                <p:oleObj name="Equation" r:id="rId6" imgW="1904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086100"/>
                        <a:ext cx="190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438400" y="3962400"/>
          <a:ext cx="137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1231560" progId="Equation.DSMT4">
                  <p:embed/>
                </p:oleObj>
              </mc:Choice>
              <mc:Fallback>
                <p:oleObj name="Equation" r:id="rId8" imgW="1371600" imgH="1231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62400"/>
                        <a:ext cx="137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886200" y="4356100"/>
          <a:ext cx="153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838080" progId="Equation.DSMT4">
                  <p:embed/>
                </p:oleObj>
              </mc:Choice>
              <mc:Fallback>
                <p:oleObj name="Equation" r:id="rId10" imgW="15364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6100"/>
                        <a:ext cx="153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5473700" y="46355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291960" progId="Equation.DSMT4">
                  <p:embed/>
                </p:oleObj>
              </mc:Choice>
              <mc:Fallback>
                <p:oleObj name="Equation" r:id="rId12" imgW="11682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6355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Logarithmic Differentiation and the General Exponential and Logarithmic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58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General Exponential Derivative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0000"/>
                </a:solidFill>
              </a:rPr>
              <a:t>1.</a:t>
            </a:r>
          </a:p>
          <a:p>
            <a:pPr>
              <a:spcBef>
                <a:spcPts val="3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Chain Rule: </a:t>
            </a:r>
          </a:p>
        </p:txBody>
      </p:sp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1016825" y="1892300"/>
          <a:ext cx="642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26200" imgH="482600" progId="Equation.DSMT4">
                  <p:embed/>
                </p:oleObj>
              </mc:Choice>
              <mc:Fallback>
                <p:oleObj name="Equation" r:id="rId2" imgW="6426200" imgH="482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25" y="1892300"/>
                        <a:ext cx="6426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17502"/>
              </p:ext>
            </p:extLst>
          </p:nvPr>
        </p:nvGraphicFramePr>
        <p:xfrm>
          <a:off x="2305050" y="2646300"/>
          <a:ext cx="4445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4920" imgH="1193760" progId="Equation.DSMT4">
                  <p:embed/>
                </p:oleObj>
              </mc:Choice>
              <mc:Fallback>
                <p:oleObj name="Equation" r:id="rId4" imgW="4444920" imgH="11937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646300"/>
                        <a:ext cx="44450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Logarithmic Differentiation and the General Exponential and Logarithmic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15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General Logarithmic Derivative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0000"/>
                </a:solidFill>
              </a:rPr>
              <a:t>1.</a:t>
            </a:r>
          </a:p>
          <a:p>
            <a:pPr>
              <a:spcBef>
                <a:spcPts val="3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Chain Rule: </a:t>
            </a:r>
          </a:p>
        </p:txBody>
      </p:sp>
      <p:graphicFrame>
        <p:nvGraphicFramePr>
          <p:cNvPr id="260100" name="Object 2"/>
          <p:cNvGraphicFramePr>
            <a:graphicFrameLocks noChangeAspect="1"/>
          </p:cNvGraphicFramePr>
          <p:nvPr/>
        </p:nvGraphicFramePr>
        <p:xfrm>
          <a:off x="990600" y="1701800"/>
          <a:ext cx="441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19600" imgH="838200" progId="Equation.DSMT4">
                  <p:embed/>
                </p:oleObj>
              </mc:Choice>
              <mc:Fallback>
                <p:oleObj name="Equation" r:id="rId2" imgW="4419600" imgH="838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01800"/>
                        <a:ext cx="441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2463800" y="2675575"/>
          <a:ext cx="37084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400" imgH="1587500" progId="Equation.DSMT4">
                  <p:embed/>
                </p:oleObj>
              </mc:Choice>
              <mc:Fallback>
                <p:oleObj name="Equation" r:id="rId4" imgW="3708400" imgH="1587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2675575"/>
                        <a:ext cx="37084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the Derivatives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                                                 determine </a:t>
            </a:r>
            <a:r>
              <a:rPr lang="en-US" i="1" dirty="0">
                <a:solidFill>
                  <a:srgbClr val="0000FF"/>
                </a:solidFill>
              </a:rPr>
              <a:t>f ′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i="1" dirty="0"/>
              <a:t>.</a:t>
            </a:r>
          </a:p>
          <a:p>
            <a:pPr>
              <a:spcBef>
                <a:spcPts val="2400"/>
              </a:spcBef>
            </a:pPr>
            <a:r>
              <a:rPr lang="en-US" b="1" dirty="0"/>
              <a:t>Solution: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the Product Rule.</a:t>
            </a:r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1447800" y="1270000"/>
          <a:ext cx="3924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300" imgH="571500" progId="Equation.DSMT4">
                  <p:embed/>
                </p:oleObj>
              </mc:Choice>
              <mc:Fallback>
                <p:oleObj name="Equation" r:id="rId2" imgW="3924300" imgH="5715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70000"/>
                        <a:ext cx="3924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30352" y="3352800"/>
          <a:ext cx="795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49880" imgH="838080" progId="Equation.DSMT4">
                  <p:embed/>
                </p:oleObj>
              </mc:Choice>
              <mc:Fallback>
                <p:oleObj name="Equation" r:id="rId4" imgW="79498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352800"/>
                        <a:ext cx="795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30352" y="4419600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62640" imgH="838080" progId="Equation.DSMT4">
                  <p:embed/>
                </p:oleObj>
              </mc:Choice>
              <mc:Fallback>
                <p:oleObj name="Equation" r:id="rId6" imgW="63626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419600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0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Elasticity of Demand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the demand function for a product, then the </a:t>
            </a:r>
            <a:r>
              <a:rPr lang="en-US" b="1" dirty="0">
                <a:solidFill>
                  <a:srgbClr val="C00000"/>
                </a:solidFill>
              </a:rPr>
              <a:t>elasticity of demand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that product is</a:t>
            </a:r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3479800" y="2971800"/>
          <a:ext cx="218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990600" progId="Equation.DSMT4">
                  <p:embed/>
                </p:oleObj>
              </mc:Choice>
              <mc:Fallback>
                <p:oleObj name="Equation" r:id="rId2" imgW="2184400" imgH="990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971800"/>
                        <a:ext cx="218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Elasticity of Demand</a:t>
            </a:r>
          </a:p>
          <a:p>
            <a:pPr marL="457200" indent="-457200"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If </a:t>
            </a:r>
            <a:r>
              <a:rPr lang="en-US" i="1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 &gt; 1</a:t>
            </a:r>
            <a:r>
              <a:rPr lang="en-US" dirty="0">
                <a:solidFill>
                  <a:srgbClr val="000000"/>
                </a:solidFill>
              </a:rPr>
              <a:t>, then                                             the revenue is </a:t>
            </a:r>
          </a:p>
          <a:p>
            <a:pPr marL="457200" indent="-457200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	increasing, and we say that the demand is </a:t>
            </a:r>
            <a:r>
              <a:rPr lang="en-US" b="1" dirty="0">
                <a:solidFill>
                  <a:srgbClr val="C00000"/>
                </a:solidFill>
              </a:rPr>
              <a:t>elastic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If </a:t>
            </a:r>
            <a:r>
              <a:rPr lang="en-US" i="1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 &lt; 1</a:t>
            </a:r>
            <a:r>
              <a:rPr lang="en-US" dirty="0">
                <a:solidFill>
                  <a:srgbClr val="000000"/>
                </a:solidFill>
              </a:rPr>
              <a:t>, then                                            the revenue is </a:t>
            </a:r>
          </a:p>
          <a:p>
            <a:pPr marL="457200" indent="-457200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	decreasing, and we say that the demand is </a:t>
            </a:r>
            <a:r>
              <a:rPr lang="en-US" b="1" dirty="0">
                <a:solidFill>
                  <a:srgbClr val="C00000"/>
                </a:solidFill>
              </a:rPr>
              <a:t>inelastic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57200" indent="-457200"/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If </a:t>
            </a:r>
            <a:r>
              <a:rPr lang="en-US" i="1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 = 1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′(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0</a:t>
            </a:r>
            <a:r>
              <a:rPr lang="en-US" dirty="0">
                <a:solidFill>
                  <a:srgbClr val="000000"/>
                </a:solidFill>
              </a:rPr>
              <a:t>, the revenue is at its maximum, and we say that the demand has </a:t>
            </a:r>
            <a:r>
              <a:rPr lang="en-US" b="1" dirty="0">
                <a:solidFill>
                  <a:srgbClr val="C00000"/>
                </a:solidFill>
              </a:rPr>
              <a:t>unit elasticity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16571"/>
              </p:ext>
            </p:extLst>
          </p:nvPr>
        </p:nvGraphicFramePr>
        <p:xfrm>
          <a:off x="2908300" y="1778000"/>
          <a:ext cx="3441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700" imgH="927100" progId="Equation.DSMT4">
                  <p:embed/>
                </p:oleObj>
              </mc:Choice>
              <mc:Fallback>
                <p:oleObj name="Equation" r:id="rId2" imgW="3441700" imgH="927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778000"/>
                        <a:ext cx="3441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2882900" y="3085275"/>
          <a:ext cx="3441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700" imgH="927100" progId="Equation.DSMT4">
                  <p:embed/>
                </p:oleObj>
              </mc:Choice>
              <mc:Fallback>
                <p:oleObj name="Equation" r:id="rId4" imgW="3441700" imgH="927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085275"/>
                        <a:ext cx="3441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458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Exponential Growth</a:t>
            </a:r>
          </a:p>
          <a:p>
            <a:r>
              <a:rPr lang="en-US" dirty="0">
                <a:solidFill>
                  <a:srgbClr val="000000"/>
                </a:solidFill>
              </a:rPr>
              <a:t>A function </a:t>
            </a:r>
            <a:r>
              <a:rPr lang="en-US" i="1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 = </a:t>
            </a:r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satisfies the equation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>
                <a:solidFill>
                  <a:srgbClr val="000000"/>
                </a:solidFill>
              </a:rPr>
              <a:t>if and only if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are positive, we say that </a:t>
            </a:r>
          </a:p>
          <a:p>
            <a:pPr>
              <a:spcBef>
                <a:spcPts val="0"/>
              </a:spcBef>
            </a:pP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dirty="0">
                <a:solidFill>
                  <a:srgbClr val="C00000"/>
                </a:solidFill>
              </a:rPr>
              <a:t> grows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increases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exponentially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See Figure for a general graph of exponential growth. </a:t>
            </a: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2819400" y="2362200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838200" progId="Equation.DSMT4">
                  <p:embed/>
                </p:oleObj>
              </mc:Choice>
              <mc:Fallback>
                <p:oleObj name="Equation" r:id="rId2" imgW="1206500" imgH="838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2819400" y="37338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457200" progId="Equation.DSMT4">
                  <p:embed/>
                </p:oleObj>
              </mc:Choice>
              <mc:Fallback>
                <p:oleObj name="Equation" r:id="rId4" imgW="116840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33800"/>
                        <a:ext cx="116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7" name="Picture 5" descr="E:\Book work\ESC PPT\Chapter 5 Folder\CH_5_Sec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219325"/>
            <a:ext cx="289560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99263"/>
          </a:xfr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/>
              <a:t>Suppose that the demand function for a product is </a:t>
            </a:r>
          </a:p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i="1" dirty="0">
                <a:solidFill>
                  <a:srgbClr val="0000FF"/>
                </a:solidFill>
              </a:rPr>
              <a:t>p = D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300 − 2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. </a:t>
            </a:r>
          </a:p>
          <a:p>
            <a:pPr marL="463550" indent="-463550">
              <a:lnSpc>
                <a:spcPts val="3200"/>
              </a:lnSpc>
            </a:pPr>
            <a:r>
              <a:rPr lang="en-US" b="1" dirty="0"/>
              <a:t>a.	</a:t>
            </a:r>
            <a:r>
              <a:rPr lang="en-US" dirty="0"/>
              <a:t>What is the price per unit if 50 units are sold?</a:t>
            </a:r>
            <a:r>
              <a:rPr lang="en-US" b="1" dirty="0"/>
              <a:t> </a:t>
            </a:r>
          </a:p>
          <a:p>
            <a:pPr marL="463550" indent="-463550">
              <a:lnSpc>
                <a:spcPts val="3200"/>
              </a:lnSpc>
            </a:pPr>
            <a:r>
              <a:rPr lang="en-US" b="1" dirty="0"/>
              <a:t>b.	</a:t>
            </a:r>
            <a:r>
              <a:rPr lang="en-US" dirty="0"/>
              <a:t>Find the function describing the elasticity of demand </a:t>
            </a:r>
            <a:r>
              <a:rPr lang="en-US" i="1" dirty="0"/>
              <a:t>E. </a:t>
            </a:r>
          </a:p>
          <a:p>
            <a:pPr marL="463550" indent="-463550">
              <a:lnSpc>
                <a:spcPts val="3200"/>
              </a:lnSpc>
            </a:pPr>
            <a:r>
              <a:rPr lang="en-US" b="1" dirty="0"/>
              <a:t>c.	</a:t>
            </a:r>
            <a:r>
              <a:rPr lang="en-US" dirty="0"/>
              <a:t>Find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(50)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(110)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 marL="463550" indent="-463550">
              <a:lnSpc>
                <a:spcPts val="3200"/>
              </a:lnSpc>
            </a:pPr>
            <a:r>
              <a:rPr lang="en-US" b="1" dirty="0"/>
              <a:t>d.	</a:t>
            </a:r>
            <a:r>
              <a:rPr lang="en-US" dirty="0"/>
              <a:t>What quantity </a:t>
            </a:r>
            <a:r>
              <a:rPr lang="en-US" i="1" dirty="0"/>
              <a:t>x </a:t>
            </a:r>
            <a:r>
              <a:rPr lang="en-US" dirty="0"/>
              <a:t>maximizes revenue, </a:t>
            </a:r>
            <a:r>
              <a:rPr lang="en-US" i="1" dirty="0"/>
              <a:t>R</a:t>
            </a:r>
            <a:r>
              <a:rPr lang="en-US" dirty="0"/>
              <a:t>? </a:t>
            </a:r>
          </a:p>
          <a:p>
            <a:pPr>
              <a:lnSpc>
                <a:spcPts val="3200"/>
              </a:lnSpc>
            </a:pPr>
            <a:r>
              <a:rPr lang="en-US" b="1" dirty="0"/>
              <a:t>Solutions:  a.  </a:t>
            </a:r>
            <a:r>
              <a:rPr lang="en-US" dirty="0"/>
              <a:t>For </a:t>
            </a:r>
            <a:r>
              <a:rPr lang="en-US" i="1" dirty="0">
                <a:solidFill>
                  <a:srgbClr val="9900CC"/>
                </a:solidFill>
              </a:rPr>
              <a:t>x </a:t>
            </a:r>
            <a:r>
              <a:rPr lang="en-US" dirty="0">
                <a:solidFill>
                  <a:srgbClr val="9900CC"/>
                </a:solidFill>
              </a:rPr>
              <a:t>= 50</a:t>
            </a:r>
            <a:r>
              <a:rPr lang="en-US" dirty="0"/>
              <a:t>, </a:t>
            </a:r>
          </a:p>
          <a:p>
            <a:pPr algn="ctr">
              <a:lnSpc>
                <a:spcPts val="3200"/>
              </a:lnSpc>
            </a:pP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D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dirty="0">
                <a:solidFill>
                  <a:srgbClr val="9900CC"/>
                </a:solidFill>
              </a:rPr>
              <a:t>50</a:t>
            </a:r>
            <a:r>
              <a:rPr lang="en-US" dirty="0">
                <a:solidFill>
                  <a:srgbClr val="000099"/>
                </a:solidFill>
              </a:rPr>
              <a:t>) = 300 − 2(</a:t>
            </a:r>
            <a:r>
              <a:rPr lang="en-US" dirty="0">
                <a:solidFill>
                  <a:srgbClr val="9900CC"/>
                </a:solidFill>
              </a:rPr>
              <a:t>50</a:t>
            </a:r>
            <a:r>
              <a:rPr lang="en-US" dirty="0">
                <a:solidFill>
                  <a:srgbClr val="000099"/>
                </a:solidFill>
              </a:rPr>
              <a:t>) = </a:t>
            </a:r>
            <a:r>
              <a:rPr lang="en-US" dirty="0">
                <a:solidFill>
                  <a:srgbClr val="FF0000"/>
                </a:solidFill>
              </a:rPr>
              <a:t>200</a:t>
            </a:r>
            <a:r>
              <a:rPr lang="en-US" dirty="0"/>
              <a:t>. </a:t>
            </a:r>
          </a:p>
          <a:p>
            <a:pPr>
              <a:lnSpc>
                <a:spcPts val="3200"/>
              </a:lnSpc>
            </a:pPr>
            <a:r>
              <a:rPr lang="en-US" dirty="0"/>
              <a:t>If the demand is </a:t>
            </a:r>
            <a:r>
              <a:rPr lang="en-US" dirty="0">
                <a:solidFill>
                  <a:srgbClr val="0000FF"/>
                </a:solidFill>
              </a:rPr>
              <a:t>50 units</a:t>
            </a:r>
            <a:r>
              <a:rPr lang="en-US" dirty="0"/>
              <a:t>, the price per unit is </a:t>
            </a:r>
            <a:r>
              <a:rPr lang="en-US" dirty="0">
                <a:solidFill>
                  <a:srgbClr val="FF0000"/>
                </a:solidFill>
              </a:rPr>
              <a:t>$200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Elasticity of Demand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dirty="0"/>
              <a:t>For </a:t>
            </a:r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300 − 2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, </a:t>
            </a:r>
          </a:p>
          <a:p>
            <a:pPr algn="ctr">
              <a:tabLst>
                <a:tab pos="457200" algn="l"/>
              </a:tabLst>
            </a:pPr>
            <a:r>
              <a:rPr lang="en-US" i="1" dirty="0">
                <a:solidFill>
                  <a:srgbClr val="000099"/>
                </a:solidFill>
              </a:rPr>
              <a:t>D′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= −2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>
              <a:spcBef>
                <a:spcPts val="1800"/>
              </a:spcBef>
              <a:tabLst>
                <a:tab pos="457200" algn="l"/>
              </a:tabLst>
            </a:pPr>
            <a:r>
              <a:rPr lang="en-US" dirty="0"/>
              <a:t>	Substituting </a:t>
            </a:r>
            <a:r>
              <a:rPr lang="en-US" i="1" dirty="0">
                <a:solidFill>
                  <a:srgbClr val="9900CC"/>
                </a:solidFill>
              </a:rPr>
              <a:t>D</a:t>
            </a:r>
            <a:r>
              <a:rPr lang="en-US" dirty="0">
                <a:solidFill>
                  <a:srgbClr val="9900CC"/>
                </a:solidFill>
              </a:rPr>
              <a:t>(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dirty="0">
                <a:solidFill>
                  <a:srgbClr val="9900CC"/>
                </a:solidFill>
              </a:rPr>
              <a:t>) = 300 − 2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dirty="0"/>
              <a:t> and </a:t>
            </a:r>
            <a:r>
              <a:rPr lang="en-US" i="1" dirty="0">
                <a:solidFill>
                  <a:srgbClr val="FF00FF"/>
                </a:solidFill>
              </a:rPr>
              <a:t>D</a:t>
            </a:r>
            <a:r>
              <a:rPr lang="en-US" dirty="0">
                <a:solidFill>
                  <a:srgbClr val="FF00FF"/>
                </a:solidFill>
              </a:rPr>
              <a:t> ′(</a:t>
            </a:r>
            <a:r>
              <a:rPr lang="en-US" i="1" dirty="0">
                <a:solidFill>
                  <a:srgbClr val="FF00FF"/>
                </a:solidFill>
              </a:rPr>
              <a:t>x</a:t>
            </a:r>
            <a:r>
              <a:rPr lang="en-US" dirty="0">
                <a:solidFill>
                  <a:srgbClr val="FF00FF"/>
                </a:solidFill>
              </a:rPr>
              <a:t>) = −2</a:t>
            </a:r>
            <a:r>
              <a:rPr lang="en-US" dirty="0"/>
              <a:t> in the 	formula for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854200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</a:t>
            </a:r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′(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). </a:t>
            </a:r>
          </a:p>
        </p:txBody>
      </p:sp>
      <p:graphicFrame>
        <p:nvGraphicFramePr>
          <p:cNvPr id="248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52999"/>
              </p:ext>
            </p:extLst>
          </p:nvPr>
        </p:nvGraphicFramePr>
        <p:xfrm>
          <a:off x="2438400" y="3911600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69800" progId="Equation.DSMT4">
                  <p:embed/>
                </p:oleObj>
              </mc:Choice>
              <mc:Fallback>
                <p:oleObj name="Equation" r:id="rId2" imgW="67284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00400" y="3721100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680" imgH="838080" progId="Equation.DSMT4">
                  <p:embed/>
                </p:oleObj>
              </mc:Choice>
              <mc:Fallback>
                <p:oleObj name="Equation" r:id="rId4" imgW="22096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21100"/>
                        <a:ext cx="220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524500" y="37338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838080" progId="Equation.DSMT4">
                  <p:embed/>
                </p:oleObj>
              </mc:Choice>
              <mc:Fallback>
                <p:oleObj name="Equation" r:id="rId6" imgW="14857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7338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Elasticity of Demand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the demand level is at </a:t>
            </a:r>
            <a:r>
              <a:rPr lang="en-US" dirty="0">
                <a:solidFill>
                  <a:srgbClr val="0000FF"/>
                </a:solidFill>
              </a:rPr>
              <a:t>50 units</a:t>
            </a:r>
            <a:r>
              <a:rPr lang="en-US" dirty="0"/>
              <a:t>, a change in the quantity sold will result in a relatively small change in price, and revenue will be increasing. When the demand level reaches </a:t>
            </a:r>
            <a:r>
              <a:rPr lang="en-US" dirty="0">
                <a:solidFill>
                  <a:srgbClr val="0000FF"/>
                </a:solidFill>
              </a:rPr>
              <a:t>110</a:t>
            </a:r>
            <a:r>
              <a:rPr lang="en-US" dirty="0"/>
              <a:t>, the revenue will be decreasing.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5240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Demand is elastic.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0352" y="1463675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69800" progId="Equation.DSMT4">
                  <p:embed/>
                </p:oleObj>
              </mc:Choice>
              <mc:Fallback>
                <p:oleObj name="Equation" r:id="rId2" imgW="13334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463675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847852" y="2514600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69800" progId="Equation.DSMT4">
                  <p:embed/>
                </p:oleObj>
              </mc:Choice>
              <mc:Fallback>
                <p:oleObj name="Equation" r:id="rId4" imgW="1015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52" y="2514600"/>
                        <a:ext cx="101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2514600"/>
            <a:ext cx="2265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Demand is inelastic.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955800" y="1270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838080" progId="Equation.DSMT4">
                  <p:embed/>
                </p:oleObj>
              </mc:Choice>
              <mc:Fallback>
                <p:oleObj name="Equation" r:id="rId6" imgW="15620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270000"/>
                        <a:ext cx="1562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644900" y="12573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838080" progId="Equation.DSMT4">
                  <p:embed/>
                </p:oleObj>
              </mc:Choice>
              <mc:Fallback>
                <p:oleObj name="Equation" r:id="rId8" imgW="8762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2573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660900" y="1536700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279360" progId="Equation.DSMT4">
                  <p:embed/>
                </p:oleObj>
              </mc:Choice>
              <mc:Fallback>
                <p:oleObj name="Equation" r:id="rId10" imgW="95220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536700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955800" y="2286000"/>
          <a:ext cx="171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14320" imgH="838080" progId="Equation.DSMT4">
                  <p:embed/>
                </p:oleObj>
              </mc:Choice>
              <mc:Fallback>
                <p:oleObj name="Equation" r:id="rId12" imgW="171432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286000"/>
                        <a:ext cx="171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733800" y="22733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838080" progId="Equation.DSMT4">
                  <p:embed/>
                </p:oleObj>
              </mc:Choice>
              <mc:Fallback>
                <p:oleObj name="Equation" r:id="rId14" imgW="87624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733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660900" y="2565400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291960" progId="Equation.DSMT4">
                  <p:embed/>
                </p:oleObj>
              </mc:Choice>
              <mc:Fallback>
                <p:oleObj name="Equation" r:id="rId16" imgW="1396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565400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Elasticity of Demand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endParaRPr lang="en-US" i="1" dirty="0"/>
          </a:p>
          <a:p>
            <a:pPr>
              <a:tabLst>
                <a:tab pos="457200" algn="l"/>
              </a:tabLst>
            </a:pPr>
            <a:endParaRPr lang="en-US" i="1" dirty="0"/>
          </a:p>
          <a:p>
            <a:pPr>
              <a:tabLst>
                <a:tab pos="457200" algn="l"/>
              </a:tabLst>
            </a:pPr>
            <a:endParaRPr lang="en-US" i="1" dirty="0"/>
          </a:p>
          <a:p>
            <a:pPr>
              <a:tabLst>
                <a:tab pos="457200" algn="l"/>
              </a:tabLst>
            </a:pPr>
            <a:endParaRPr lang="en-US" i="1" dirty="0"/>
          </a:p>
          <a:p>
            <a:pPr>
              <a:tabLst>
                <a:tab pos="457200" algn="l"/>
              </a:tabLst>
            </a:pPr>
            <a:endParaRPr lang="en-US" i="1" dirty="0"/>
          </a:p>
          <a:p>
            <a:pPr>
              <a:tabLst>
                <a:tab pos="457200" algn="l"/>
              </a:tabLst>
            </a:pPr>
            <a:r>
              <a:rPr lang="en-US" i="1" dirty="0"/>
              <a:t>	R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concave down </a:t>
            </a:r>
            <a:r>
              <a:rPr lang="en-US" dirty="0"/>
              <a:t>so </a:t>
            </a:r>
            <a:r>
              <a:rPr lang="en-US" i="1" dirty="0"/>
              <a:t>x </a:t>
            </a:r>
            <a:r>
              <a:rPr lang="en-US" dirty="0"/>
              <a:t>= 75 gives a maximum for </a:t>
            </a:r>
            <a:r>
              <a:rPr lang="en-US" i="1" dirty="0"/>
              <a:t>R</a:t>
            </a:r>
            <a:r>
              <a:rPr lang="en-US" dirty="0"/>
              <a:t>. 	This is consistent with part </a:t>
            </a:r>
            <a:r>
              <a:rPr lang="en-US" b="1" dirty="0"/>
              <a:t>c.</a:t>
            </a:r>
            <a:endParaRPr lang="en-US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33400" y="1371600"/>
          <a:ext cx="554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49760" imgH="431640" progId="Equation.DSMT4">
                  <p:embed/>
                </p:oleObj>
              </mc:Choice>
              <mc:Fallback>
                <p:oleObj name="Equation" r:id="rId2" imgW="55497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5549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90600" y="2057400"/>
          <a:ext cx="1892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330120" progId="Equation.DSMT4">
                  <p:embed/>
                </p:oleObj>
              </mc:Choice>
              <mc:Fallback>
                <p:oleObj name="Equation" r:id="rId4" imgW="189216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1892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181039"/>
              </p:ext>
            </p:extLst>
          </p:nvPr>
        </p:nvGraphicFramePr>
        <p:xfrm>
          <a:off x="971550" y="2667000"/>
          <a:ext cx="215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419040" progId="Equation.DSMT4">
                  <p:embed/>
                </p:oleObj>
              </mc:Choice>
              <mc:Fallback>
                <p:oleObj name="Equation" r:id="rId6" imgW="21589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67000"/>
                        <a:ext cx="215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90600" y="3276600"/>
          <a:ext cx="515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55920" imgH="419040" progId="Equation.DSMT4">
                  <p:embed/>
                </p:oleObj>
              </mc:Choice>
              <mc:Fallback>
                <p:oleObj name="Equation" r:id="rId8" imgW="515592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5156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product is known to have a demand function</a:t>
            </a:r>
          </a:p>
          <a:p>
            <a:endParaRPr lang="en-US" i="1" dirty="0"/>
          </a:p>
          <a:p>
            <a:pPr marL="463550" indent="-463550">
              <a:spcBef>
                <a:spcPts val="1800"/>
              </a:spcBef>
            </a:pPr>
            <a:r>
              <a:rPr lang="en-US" b="1" dirty="0"/>
              <a:t>a.	</a:t>
            </a:r>
            <a:r>
              <a:rPr lang="en-US" dirty="0"/>
              <a:t>Find the value of </a:t>
            </a:r>
            <a:r>
              <a:rPr lang="en-US" i="1" dirty="0"/>
              <a:t>x </a:t>
            </a:r>
            <a:r>
              <a:rPr lang="en-US" dirty="0"/>
              <a:t>for which </a:t>
            </a:r>
            <a:r>
              <a:rPr lang="en-US" i="1" dirty="0"/>
              <a:t>E</a:t>
            </a:r>
            <a:r>
              <a:rPr lang="en-US" dirty="0"/>
              <a:t> = 1.</a:t>
            </a:r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Find the value for </a:t>
            </a:r>
            <a:r>
              <a:rPr lang="en-US" i="1" dirty="0"/>
              <a:t>x</a:t>
            </a:r>
            <a:r>
              <a:rPr lang="en-US" dirty="0"/>
              <a:t> that maximizes the revenue.</a:t>
            </a:r>
          </a:p>
          <a:p>
            <a:r>
              <a:rPr lang="en-US" b="1" dirty="0"/>
              <a:t>Solutions: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22860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Note: these should be the same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-value</a:t>
            </a:r>
            <a:r>
              <a:rPr lang="en-US" sz="2000" i="1" dirty="0">
                <a:solidFill>
                  <a:srgbClr val="008080"/>
                </a:solidFill>
              </a:rPr>
              <a:t>. 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857690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</a:t>
            </a:r>
            <a:r>
              <a:rPr lang="en-US" sz="2000" i="1" dirty="0">
                <a:solidFill>
                  <a:srgbClr val="008080"/>
                </a:solidFill>
              </a:rPr>
              <a:t>D′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).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935380"/>
              </p:ext>
            </p:extLst>
          </p:nvPr>
        </p:nvGraphicFramePr>
        <p:xfrm>
          <a:off x="3136900" y="1879600"/>
          <a:ext cx="287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70200" imgH="482600" progId="Equation.DSMT4">
                  <p:embed/>
                </p:oleObj>
              </mc:Choice>
              <mc:Fallback>
                <p:oleObj name="Equation" r:id="rId2" imgW="28702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1879600"/>
                        <a:ext cx="287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0352" y="4089400"/>
          <a:ext cx="273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482400" progId="Equation.DSMT4">
                  <p:embed/>
                </p:oleObj>
              </mc:Choice>
              <mc:Fallback>
                <p:oleObj name="Equation" r:id="rId4" imgW="27302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89400"/>
                        <a:ext cx="273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990600" y="4800600"/>
          <a:ext cx="490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02120" imgH="482400" progId="Equation.DSMT4">
                  <p:embed/>
                </p:oleObj>
              </mc:Choice>
              <mc:Fallback>
                <p:oleObj name="Equation" r:id="rId6" imgW="49021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490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Elasticity of Demand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Setting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  <a:latin typeface="Symbol" pitchFamily="82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1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/>
              <a:t>gives</a:t>
            </a:r>
          </a:p>
        </p:txBody>
      </p:sp>
      <p:graphicFrame>
        <p:nvGraphicFramePr>
          <p:cNvPr id="2529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20269"/>
              </p:ext>
            </p:extLst>
          </p:nvPr>
        </p:nvGraphicFramePr>
        <p:xfrm>
          <a:off x="1511300" y="1905000"/>
          <a:ext cx="3670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888840" progId="Equation.DSMT4">
                  <p:embed/>
                </p:oleObj>
              </mc:Choice>
              <mc:Fallback>
                <p:oleObj name="Equation" r:id="rId2" imgW="3670200" imgH="8888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905000"/>
                        <a:ext cx="3670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172200" y="206375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9900CC"/>
                </a:solidFill>
              </a:rPr>
              <a:t>D</a:t>
            </a:r>
            <a:r>
              <a:rPr lang="en-US" sz="2000" dirty="0">
                <a:solidFill>
                  <a:srgbClr val="9900CC"/>
                </a:solidFill>
              </a:rPr>
              <a:t>(</a:t>
            </a:r>
            <a:r>
              <a:rPr lang="en-US" sz="2000" i="1" dirty="0">
                <a:solidFill>
                  <a:srgbClr val="9900CC"/>
                </a:solidFill>
              </a:rPr>
              <a:t>x</a:t>
            </a:r>
            <a:r>
              <a:rPr lang="en-US" sz="2000" dirty="0">
                <a:solidFill>
                  <a:srgbClr val="9900CC"/>
                </a:solidFill>
              </a:rPr>
              <a:t>) </a:t>
            </a:r>
            <a:r>
              <a:rPr lang="en-US" sz="2000" dirty="0">
                <a:solidFill>
                  <a:srgbClr val="008080"/>
                </a:solidFill>
              </a:rPr>
              <a:t>and </a:t>
            </a:r>
            <a:r>
              <a:rPr lang="en-US" sz="2000" i="1" dirty="0">
                <a:solidFill>
                  <a:srgbClr val="006600"/>
                </a:solidFill>
              </a:rPr>
              <a:t>D</a:t>
            </a:r>
            <a:r>
              <a:rPr lang="en-US" sz="2000" dirty="0">
                <a:solidFill>
                  <a:srgbClr val="006600"/>
                </a:solidFill>
              </a:rPr>
              <a:t>′(</a:t>
            </a:r>
            <a:r>
              <a:rPr lang="en-US" sz="2000" i="1" dirty="0">
                <a:solidFill>
                  <a:srgbClr val="006600"/>
                </a:solidFill>
              </a:rPr>
              <a:t>x</a:t>
            </a:r>
            <a:r>
              <a:rPr lang="en-US" sz="2000" dirty="0">
                <a:solidFill>
                  <a:srgbClr val="006600"/>
                </a:solidFill>
              </a:rPr>
              <a:t>) </a:t>
            </a:r>
            <a:r>
              <a:rPr lang="en-US" sz="2000" dirty="0">
                <a:solidFill>
                  <a:srgbClr val="008080"/>
                </a:solidFill>
              </a:rPr>
              <a:t>into </a:t>
            </a:r>
            <a:r>
              <a:rPr lang="en-US" sz="2000" i="1" dirty="0">
                <a:solidFill>
                  <a:srgbClr val="008080"/>
                </a:solidFill>
              </a:rPr>
              <a:t>E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).</a:t>
            </a: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45677"/>
              </p:ext>
            </p:extLst>
          </p:nvPr>
        </p:nvGraphicFramePr>
        <p:xfrm>
          <a:off x="1905000" y="38100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838080" progId="Equation.DSMT4">
                  <p:embed/>
                </p:oleObj>
              </mc:Choice>
              <mc:Fallback>
                <p:oleObj name="Equation" r:id="rId4" imgW="761760" imgH="8380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55800" y="4876800"/>
          <a:ext cx="80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79360" progId="Equation.DSMT4">
                  <p:embed/>
                </p:oleObj>
              </mc:Choice>
              <mc:Fallback>
                <p:oleObj name="Equation" r:id="rId6" imgW="79992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876800"/>
                        <a:ext cx="80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Elasticity of Demand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dirty="0"/>
              <a:t>The revenue function is</a:t>
            </a:r>
            <a:endParaRPr lang="en-US" i="1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 marL="463550">
              <a:spcBef>
                <a:spcPts val="1800"/>
              </a:spcBef>
              <a:tabLst>
                <a:tab pos="457200" algn="l"/>
              </a:tabLst>
            </a:pPr>
            <a:r>
              <a:rPr lang="en-US" dirty="0"/>
              <a:t>Find </a:t>
            </a:r>
            <a:r>
              <a:rPr lang="en-US" i="1" dirty="0"/>
              <a:t>R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and set </a:t>
            </a:r>
            <a:r>
              <a:rPr lang="en-US" i="1" dirty="0"/>
              <a:t>R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= 0 to find the value of </a:t>
            </a:r>
            <a:r>
              <a:rPr lang="en-US" i="1" dirty="0"/>
              <a:t>x</a:t>
            </a:r>
            <a:r>
              <a:rPr lang="en-US" dirty="0"/>
              <a:t> 	that gives the maximum revenue.</a:t>
            </a:r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7648"/>
              </p:ext>
            </p:extLst>
          </p:nvPr>
        </p:nvGraphicFramePr>
        <p:xfrm>
          <a:off x="1841500" y="1828800"/>
          <a:ext cx="5257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495000" progId="Equation.DSMT4">
                  <p:embed/>
                </p:oleObj>
              </mc:Choice>
              <mc:Fallback>
                <p:oleObj name="Equation" r:id="rId2" imgW="5257800" imgH="495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828800"/>
                        <a:ext cx="5257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828800" y="3657600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469800" progId="Equation.DSMT4">
                  <p:embed/>
                </p:oleObj>
              </mc:Choice>
              <mc:Fallback>
                <p:oleObj name="Equation" r:id="rId4" imgW="7873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667000" y="3657600"/>
          <a:ext cx="461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09800" imgH="482400" progId="Equation.DSMT4">
                  <p:embed/>
                </p:oleObj>
              </mc:Choice>
              <mc:Fallback>
                <p:oleObj name="Equation" r:id="rId6" imgW="46098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461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2667000" y="4343400"/>
          <a:ext cx="287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69920" imgH="482400" progId="Equation.DSMT4">
                  <p:embed/>
                </p:oleObj>
              </mc:Choice>
              <mc:Fallback>
                <p:oleObj name="Equation" r:id="rId8" imgW="28699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3400"/>
                        <a:ext cx="287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438400" y="5003800"/>
          <a:ext cx="311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11480" imgH="482400" progId="Equation.DSMT4">
                  <p:embed/>
                </p:oleObj>
              </mc:Choice>
              <mc:Fallback>
                <p:oleObj name="Equation" r:id="rId10" imgW="31114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03800"/>
                        <a:ext cx="311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Elasticity of Demand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= 2 </a:t>
            </a:r>
            <a:r>
              <a:rPr lang="en-US" dirty="0"/>
              <a:t>gives the maximum revenue.</a:t>
            </a:r>
          </a:p>
          <a:p>
            <a:endParaRPr 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501900" y="1524000"/>
          <a:ext cx="414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000" imgH="380880" progId="Equation.DSMT4">
                  <p:embed/>
                </p:oleObj>
              </mc:Choice>
              <mc:Fallback>
                <p:oleObj name="Equation" r:id="rId2" imgW="414000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1524000"/>
                        <a:ext cx="414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133600" y="2159000"/>
          <a:ext cx="143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291960" progId="Equation.DSMT4">
                  <p:embed/>
                </p:oleObj>
              </mc:Choice>
              <mc:Fallback>
                <p:oleObj name="Equation" r:id="rId4" imgW="143496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59000"/>
                        <a:ext cx="143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501900" y="27178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79360" progId="Equation.DSMT4">
                  <p:embed/>
                </p:oleObj>
              </mc:Choice>
              <mc:Fallback>
                <p:oleObj name="Equation" r:id="rId6" imgW="71100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7178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410200" y="1524000"/>
            <a:ext cx="1219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35600" y="1511300"/>
            <a:ext cx="1219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Alternative Approach to </a:t>
            </a:r>
            <a:br>
              <a:rPr lang="en-US" dirty="0"/>
            </a:br>
            <a:r>
              <a:rPr lang="en-US" dirty="0"/>
              <a:t>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grocery store determines that the demand function for its bakery’s bread is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= 180 − 30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/>
              <a:t>, where </a:t>
            </a:r>
            <a:r>
              <a:rPr lang="en-US" i="1" dirty="0"/>
              <a:t>x</a:t>
            </a:r>
            <a:r>
              <a:rPr lang="en-US" dirty="0"/>
              <a:t> is the number of loaves of bread it sells daily and </a:t>
            </a:r>
            <a:r>
              <a:rPr lang="en-US" i="1" dirty="0"/>
              <a:t>p</a:t>
            </a:r>
            <a:r>
              <a:rPr lang="en-US" dirty="0"/>
              <a:t> is the unit price. </a:t>
            </a:r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Find the quantity demanded when the price is </a:t>
            </a:r>
            <a:r>
              <a:rPr lang="en-US" dirty="0">
                <a:solidFill>
                  <a:srgbClr val="0000FF"/>
                </a:solidFill>
              </a:rPr>
              <a:t>$1.70</a:t>
            </a:r>
            <a:r>
              <a:rPr lang="en-US" dirty="0"/>
              <a:t>.</a:t>
            </a:r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Find the function describing the elasticity as a function of </a:t>
            </a:r>
            <a:r>
              <a:rPr lang="en-US" i="1" dirty="0"/>
              <a:t>p.</a:t>
            </a:r>
          </a:p>
          <a:p>
            <a:pPr marL="463550" indent="-463550"/>
            <a:r>
              <a:rPr lang="en-US" b="1" dirty="0"/>
              <a:t>c.	</a:t>
            </a:r>
            <a:r>
              <a:rPr lang="en-US" dirty="0"/>
              <a:t>Find the elasticity at </a:t>
            </a:r>
            <a:r>
              <a:rPr lang="en-US" i="1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$1.70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Alternative Approach to </a:t>
            </a:r>
            <a:br>
              <a:rPr lang="en-US" dirty="0"/>
            </a:br>
            <a:r>
              <a:rPr lang="en-US" dirty="0"/>
              <a:t>Elasticity of Demand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d.	</a:t>
            </a:r>
            <a:r>
              <a:rPr lang="en-US" dirty="0"/>
              <a:t>Interpret the resulting elasticity.</a:t>
            </a:r>
          </a:p>
          <a:p>
            <a:pPr marL="463550" indent="-463550"/>
            <a:r>
              <a:rPr lang="en-US" b="1" dirty="0"/>
              <a:t>e.	</a:t>
            </a:r>
            <a:r>
              <a:rPr lang="en-US" dirty="0"/>
              <a:t>Determine the revenue function </a:t>
            </a:r>
            <a:r>
              <a:rPr lang="en-US" i="1" dirty="0"/>
              <a:t>R </a:t>
            </a:r>
            <a:r>
              <a:rPr lang="en-US" dirty="0"/>
              <a:t>and find </a:t>
            </a:r>
            <a:r>
              <a:rPr lang="en-US" i="1" dirty="0"/>
              <a:t>p</a:t>
            </a:r>
            <a:r>
              <a:rPr lang="en-US" dirty="0"/>
              <a:t> so that </a:t>
            </a:r>
            <a:r>
              <a:rPr lang="en-US" i="1" dirty="0"/>
              <a:t>R</a:t>
            </a:r>
            <a:r>
              <a:rPr lang="en-US" dirty="0"/>
              <a:t> is a maximum.</a:t>
            </a:r>
          </a:p>
          <a:p>
            <a:r>
              <a:rPr lang="en-US" b="1" dirty="0"/>
              <a:t>Solution: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The quantity demanded is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 Thus 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765550" y="3962400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469800" progId="Equation.DSMT4">
                  <p:embed/>
                </p:oleObj>
              </mc:Choice>
              <mc:Fallback>
                <p:oleObj name="Equation" r:id="rId2" imgW="1612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3962400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013200" y="4572000"/>
          <a:ext cx="2374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469800" progId="Equation.DSMT4">
                  <p:embed/>
                </p:oleObj>
              </mc:Choice>
              <mc:Fallback>
                <p:oleObj name="Equation" r:id="rId4" imgW="23745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4572000"/>
                        <a:ext cx="2374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013200" y="51816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91960" progId="Equation.DSMT4">
                  <p:embed/>
                </p:oleObj>
              </mc:Choice>
              <mc:Fallback>
                <p:oleObj name="Equation" r:id="rId6" imgW="9014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51816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a population of rabbits grows exponentially; that is, the rate of population growth depends on the size of the population. Further, suppose that on Monday at 8 A.M. there are </a:t>
            </a:r>
            <a:r>
              <a:rPr lang="en-US" dirty="0">
                <a:solidFill>
                  <a:srgbClr val="0000FF"/>
                </a:solidFill>
              </a:rPr>
              <a:t>100 rabbits</a:t>
            </a:r>
            <a:r>
              <a:rPr lang="en-US" dirty="0"/>
              <a:t> and that at 8 A.M. on Wednesday there are </a:t>
            </a:r>
            <a:r>
              <a:rPr lang="en-US" dirty="0">
                <a:solidFill>
                  <a:srgbClr val="0000FF"/>
                </a:solidFill>
              </a:rPr>
              <a:t>130 rabbits</a:t>
            </a:r>
            <a:r>
              <a:rPr lang="en-US" dirty="0"/>
              <a:t>.</a:t>
            </a:r>
          </a:p>
          <a:p>
            <a:pPr marL="457200" indent="-457200"/>
            <a:r>
              <a:rPr lang="en-US" b="1" dirty="0"/>
              <a:t>a.	</a:t>
            </a:r>
            <a:r>
              <a:rPr lang="en-US" dirty="0"/>
              <a:t>Find an exponential function that represents the rabbit population at time </a:t>
            </a:r>
            <a:r>
              <a:rPr lang="en-US" i="1" dirty="0"/>
              <a:t>t</a:t>
            </a:r>
            <a:r>
              <a:rPr lang="en-US" dirty="0"/>
              <a:t>, where </a:t>
            </a:r>
            <a:r>
              <a:rPr lang="en-US" i="1" dirty="0"/>
              <a:t>t</a:t>
            </a:r>
            <a:r>
              <a:rPr lang="en-US" dirty="0"/>
              <a:t> is measured in days from Monday at 8 A.M.</a:t>
            </a:r>
          </a:p>
          <a:p>
            <a:pPr marL="457200" indent="-457200"/>
            <a:r>
              <a:rPr lang="en-US" b="1" dirty="0"/>
              <a:t>b.	</a:t>
            </a:r>
            <a:r>
              <a:rPr lang="en-US" dirty="0"/>
              <a:t>Find the time that the population will be </a:t>
            </a:r>
            <a:r>
              <a:rPr lang="en-US" dirty="0">
                <a:solidFill>
                  <a:srgbClr val="0000FF"/>
                </a:solidFill>
              </a:rPr>
              <a:t>200 rabbits</a:t>
            </a:r>
            <a:r>
              <a:rPr lang="en-US" dirty="0"/>
              <a:t> (double the original 100).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Alternative Approach to </a:t>
            </a:r>
            <a:br>
              <a:rPr lang="en-US" dirty="0"/>
            </a:br>
            <a:r>
              <a:rPr lang="en-US" dirty="0"/>
              <a:t>Elasticity of Demand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endParaRPr lang="en-US" b="1" dirty="0"/>
          </a:p>
          <a:p>
            <a:pPr>
              <a:tabLst>
                <a:tab pos="457200" algn="l"/>
              </a:tabLst>
            </a:pPr>
            <a:endParaRPr lang="en-US" b="1" dirty="0"/>
          </a:p>
          <a:p>
            <a:pPr>
              <a:tabLst>
                <a:tab pos="457200" algn="l"/>
              </a:tabLst>
            </a:pPr>
            <a:endParaRPr lang="en-US" b="1" dirty="0"/>
          </a:p>
          <a:p>
            <a:pPr>
              <a:tabLst>
                <a:tab pos="457200" algn="l"/>
              </a:tabLst>
            </a:pPr>
            <a:endParaRPr lang="en-US" b="1" dirty="0"/>
          </a:p>
          <a:p>
            <a:pPr>
              <a:tabLst>
                <a:tab pos="457200" algn="l"/>
              </a:tabLst>
            </a:pPr>
            <a:endParaRPr lang="en-US" b="1" dirty="0"/>
          </a:p>
          <a:p>
            <a:pPr>
              <a:tabLst>
                <a:tab pos="457200" algn="l"/>
              </a:tabLst>
            </a:pPr>
            <a:r>
              <a:rPr lang="en-US" b="1" dirty="0"/>
              <a:t>d.	</a:t>
            </a:r>
            <a:r>
              <a:rPr lang="en-US" dirty="0"/>
              <a:t>Since </a:t>
            </a:r>
            <a:r>
              <a:rPr lang="en-US" i="1" dirty="0"/>
              <a:t>E </a:t>
            </a:r>
            <a:r>
              <a:rPr lang="en-US" dirty="0"/>
              <a:t>&lt; 1, the demand is inelastic and so an 	increase in price will bring an increase in revenue. </a:t>
            </a:r>
          </a:p>
          <a:p>
            <a:pPr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57200" y="1447800"/>
          <a:ext cx="2298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990360" progId="Equation.DSMT4">
                  <p:embed/>
                </p:oleObj>
              </mc:Choice>
              <mc:Fallback>
                <p:oleObj name="Equation" r:id="rId2" imgW="229860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298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819400" y="1460500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939600" progId="Equation.DSMT4">
                  <p:embed/>
                </p:oleObj>
              </mc:Choice>
              <mc:Fallback>
                <p:oleObj name="Equation" r:id="rId4" imgW="199368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60500"/>
                        <a:ext cx="1993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876800" y="1498600"/>
          <a:ext cx="1143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901440" progId="Equation.DSMT4">
                  <p:embed/>
                </p:oleObj>
              </mc:Choice>
              <mc:Fallback>
                <p:oleObj name="Equation" r:id="rId6" imgW="1143000" imgH="901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98600"/>
                        <a:ext cx="1143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57200" y="2971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469800" progId="Equation.DSMT4">
                  <p:embed/>
                </p:oleObj>
              </mc:Choice>
              <mc:Fallback>
                <p:oleObj name="Equation" r:id="rId8" imgW="15872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120900" y="2730500"/>
          <a:ext cx="2425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25680" imgH="990360" progId="Equation.DSMT4">
                  <p:embed/>
                </p:oleObj>
              </mc:Choice>
              <mc:Fallback>
                <p:oleObj name="Equation" r:id="rId10" imgW="2425680" imgH="990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730500"/>
                        <a:ext cx="2425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4648200" y="27686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838080" progId="Equation.DSMT4">
                  <p:embed/>
                </p:oleObj>
              </mc:Choice>
              <mc:Fallback>
                <p:oleObj name="Equation" r:id="rId12" imgW="87624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686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5613400" y="2781300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838080" progId="Equation.DSMT4">
                  <p:embed/>
                </p:oleObj>
              </mc:Choice>
              <mc:Fallback>
                <p:oleObj name="Equation" r:id="rId14" imgW="7999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781300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Alternative Approach to </a:t>
            </a:r>
            <a:br>
              <a:rPr lang="en-US" dirty="0"/>
            </a:br>
            <a:r>
              <a:rPr lang="en-US" dirty="0"/>
              <a:t>Elasticity of Demand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Thus 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′ = 180 − 60</a:t>
            </a: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dirty="0"/>
              <a:t>. Setting </a:t>
            </a:r>
            <a:r>
              <a:rPr lang="en-US" i="1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′ = 0</a:t>
            </a:r>
            <a:r>
              <a:rPr lang="en-US" dirty="0"/>
              <a:t>, we obtain </a:t>
            </a:r>
            <a:br>
              <a:rPr lang="en-US" dirty="0"/>
            </a:br>
            <a:r>
              <a:rPr lang="en-US" dirty="0">
                <a:solidFill>
                  <a:srgbClr val="FF00FF"/>
                </a:solidFill>
              </a:rPr>
              <a:t>60</a:t>
            </a:r>
            <a:r>
              <a:rPr lang="en-US" i="1" dirty="0">
                <a:solidFill>
                  <a:srgbClr val="FF00FF"/>
                </a:solidFill>
              </a:rPr>
              <a:t>p</a:t>
            </a:r>
            <a:r>
              <a:rPr lang="en-US" dirty="0">
                <a:solidFill>
                  <a:srgbClr val="FF00FF"/>
                </a:solidFill>
              </a:rPr>
              <a:t> = 180</a:t>
            </a:r>
            <a:r>
              <a:rPr lang="en-US" dirty="0"/>
              <a:t>, so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$3.00 per loaf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Since </a:t>
            </a:r>
            <a:r>
              <a:rPr lang="en-US" i="1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′′ = −60</a:t>
            </a:r>
            <a:r>
              <a:rPr lang="en-US" dirty="0"/>
              <a:t>, the function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is concave down at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3</a:t>
            </a:r>
            <a:r>
              <a:rPr lang="en-US" dirty="0"/>
              <a:t> and this price gives a maximum for the revenue.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530352" y="1343025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55320" progId="Equation.DSMT4">
                  <p:embed/>
                </p:oleObj>
              </mc:Choice>
              <mc:Fallback>
                <p:oleObj name="Equation" r:id="rId2" imgW="1396800" imgH="355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43025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032000" y="1289050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469800" progId="Equation.DSMT4">
                  <p:embed/>
                </p:oleObj>
              </mc:Choice>
              <mc:Fallback>
                <p:oleObj name="Equation" r:id="rId4" imgW="21459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89050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254500" y="1308100"/>
          <a:ext cx="1993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444240" progId="Equation.DSMT4">
                  <p:embed/>
                </p:oleObj>
              </mc:Choice>
              <mc:Fallback>
                <p:oleObj name="Equation" r:id="rId6" imgW="19936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308100"/>
                        <a:ext cx="1993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dirty="0"/>
              <a:t>The general form of the function is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When </a:t>
            </a:r>
            <a:r>
              <a:rPr lang="en-US" i="1" dirty="0">
                <a:solidFill>
                  <a:srgbClr val="006600"/>
                </a:solidFill>
              </a:rPr>
              <a:t>t </a:t>
            </a:r>
            <a:r>
              <a:rPr lang="en-US" dirty="0">
                <a:solidFill>
                  <a:srgbClr val="006600"/>
                </a:solidFill>
              </a:rPr>
              <a:t>= 0</a:t>
            </a:r>
            <a:r>
              <a:rPr lang="en-US" dirty="0"/>
              <a:t> (Monday at 8 A.M.), </a:t>
            </a:r>
            <a:r>
              <a:rPr lang="en-US" i="1" dirty="0">
                <a:solidFill>
                  <a:srgbClr val="9900CC"/>
                </a:solidFill>
              </a:rPr>
              <a:t>y</a:t>
            </a:r>
            <a:r>
              <a:rPr lang="en-US" dirty="0">
                <a:solidFill>
                  <a:srgbClr val="9900CC"/>
                </a:solidFill>
              </a:rPr>
              <a:t> = 100</a:t>
            </a:r>
            <a:r>
              <a:rPr lang="en-US" dirty="0"/>
              <a:t>.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dirty="0"/>
              <a:t>This gives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3987800" y="23622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457200" progId="Equation.DSMT4">
                  <p:embed/>
                </p:oleObj>
              </mc:Choice>
              <mc:Fallback>
                <p:oleObj name="Equation" r:id="rId2" imgW="1168400" imgH="457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362200"/>
                        <a:ext cx="116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562600" y="34417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the given values into the general form of the function and solve for </a:t>
            </a:r>
            <a:r>
              <a:rPr lang="en-US" sz="2000" i="1" dirty="0">
                <a:solidFill>
                  <a:srgbClr val="008080"/>
                </a:solidFill>
              </a:rPr>
              <a:t>C.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44809"/>
              </p:ext>
            </p:extLst>
          </p:nvPr>
        </p:nvGraphicFramePr>
        <p:xfrm>
          <a:off x="2520950" y="5118100"/>
          <a:ext cx="1536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457200" progId="Equation.DSMT4">
                  <p:embed/>
                </p:oleObj>
              </mc:Choice>
              <mc:Fallback>
                <p:oleObj name="Equation" r:id="rId4" imgW="153648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5118100"/>
                        <a:ext cx="1536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62600" y="50960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FF00FF"/>
                </a:solidFill>
              </a:rPr>
              <a:t>C </a:t>
            </a:r>
            <a:r>
              <a:rPr lang="en-US" sz="2000" dirty="0">
                <a:solidFill>
                  <a:srgbClr val="FF00FF"/>
                </a:solidFill>
              </a:rPr>
              <a:t>= 100</a:t>
            </a:r>
            <a:r>
              <a:rPr lang="en-US" sz="2000" dirty="0">
                <a:solidFill>
                  <a:srgbClr val="008080"/>
                </a:solidFill>
              </a:rPr>
              <a:t> into the general form of the function.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590800" y="3429000"/>
          <a:ext cx="248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393480" progId="Equation.DSMT4">
                  <p:embed/>
                </p:oleObj>
              </mc:Choice>
              <mc:Fallback>
                <p:oleObj name="Equation" r:id="rId6" imgW="24890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2489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590800" y="4038600"/>
          <a:ext cx="104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91960" progId="Equation.DSMT4">
                  <p:embed/>
                </p:oleObj>
              </mc:Choice>
              <mc:Fallback>
                <p:oleObj name="Equation" r:id="rId8" imgW="10411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38600"/>
                        <a:ext cx="1041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when </a:t>
            </a:r>
            <a:r>
              <a:rPr lang="en-US" i="1" dirty="0">
                <a:solidFill>
                  <a:srgbClr val="006600"/>
                </a:solidFill>
              </a:rPr>
              <a:t>t </a:t>
            </a:r>
            <a:r>
              <a:rPr lang="en-US" dirty="0">
                <a:solidFill>
                  <a:srgbClr val="006600"/>
                </a:solidFill>
              </a:rPr>
              <a:t>= 2</a:t>
            </a:r>
            <a:r>
              <a:rPr lang="en-US" dirty="0"/>
              <a:t> (Wednesday at 8 A.M.), </a:t>
            </a:r>
            <a:r>
              <a:rPr lang="en-US" i="1" dirty="0">
                <a:solidFill>
                  <a:srgbClr val="9900CC"/>
                </a:solidFill>
              </a:rPr>
              <a:t>y</a:t>
            </a:r>
            <a:r>
              <a:rPr lang="en-US" dirty="0">
                <a:solidFill>
                  <a:srgbClr val="9900CC"/>
                </a:solidFill>
              </a:rPr>
              <a:t> = 130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21115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the given values into our formula for </a:t>
            </a:r>
            <a:r>
              <a:rPr lang="en-US" sz="2000" i="1" dirty="0">
                <a:solidFill>
                  <a:srgbClr val="008080"/>
                </a:solidFill>
              </a:rPr>
              <a:t>y.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1783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Use the definition of natural logarithm.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800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Therefore, the exponential function is </a:t>
            </a:r>
          </a:p>
          <a:p>
            <a:r>
              <a:rPr lang="en-US" sz="2800" dirty="0"/>
              <a:t>where </a:t>
            </a:r>
            <a:r>
              <a:rPr lang="en-US" sz="2800" i="1" dirty="0"/>
              <a:t>t</a:t>
            </a:r>
            <a:r>
              <a:rPr lang="en-US" sz="2800" dirty="0"/>
              <a:t> is measured in days from Monday at 8 A.M.</a:t>
            </a:r>
            <a:r>
              <a:rPr lang="en-US" sz="2800" i="1" dirty="0"/>
              <a:t> </a:t>
            </a:r>
            <a:endParaRPr lang="en-US" sz="2800" dirty="0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6070600" y="4826000"/>
          <a:ext cx="1816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312" imgH="444307" progId="Equation.DSMT4">
                  <p:embed/>
                </p:oleObj>
              </mc:Choice>
              <mc:Fallback>
                <p:oleObj name="Equation" r:id="rId2" imgW="1815312" imgH="444307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4826000"/>
                        <a:ext cx="1816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00200" y="2057400"/>
          <a:ext cx="185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1854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511300" y="26670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380880" progId="Equation.DSMT4">
                  <p:embed/>
                </p:oleObj>
              </mc:Choice>
              <mc:Fallback>
                <p:oleObj name="Equation" r:id="rId6" imgW="13716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6670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90700" y="3276600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304560" progId="Equation.DSMT4">
                  <p:embed/>
                </p:oleObj>
              </mc:Choice>
              <mc:Fallback>
                <p:oleObj name="Equation" r:id="rId8" imgW="158724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276600"/>
                        <a:ext cx="158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955800" y="37338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838080" progId="Equation.DSMT4">
                  <p:embed/>
                </p:oleObj>
              </mc:Choice>
              <mc:Fallback>
                <p:oleObj name="Equation" r:id="rId10" imgW="14857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338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505200" y="40386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91960" progId="Equation.DSMT4">
                  <p:embed/>
                </p:oleObj>
              </mc:Choice>
              <mc:Fallback>
                <p:oleObj name="Equation" r:id="rId12" imgW="914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dirty="0"/>
              <a:t>Setting </a:t>
            </a:r>
            <a:r>
              <a:rPr lang="en-US" i="1" dirty="0">
                <a:solidFill>
                  <a:srgbClr val="9900CC"/>
                </a:solidFill>
              </a:rPr>
              <a:t>y </a:t>
            </a:r>
            <a:r>
              <a:rPr lang="en-US" dirty="0">
                <a:solidFill>
                  <a:srgbClr val="9900CC"/>
                </a:solidFill>
              </a:rPr>
              <a:t>= 200</a:t>
            </a:r>
            <a:r>
              <a:rPr lang="en-US" dirty="0"/>
              <a:t> and solving for </a:t>
            </a:r>
            <a:r>
              <a:rPr lang="en-US" i="1" dirty="0"/>
              <a:t>t</a:t>
            </a:r>
            <a:r>
              <a:rPr lang="en-US" dirty="0"/>
              <a:t>, we have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	which is approximately </a:t>
            </a:r>
            <a:r>
              <a:rPr lang="en-US" dirty="0">
                <a:solidFill>
                  <a:srgbClr val="FF0000"/>
                </a:solidFill>
              </a:rPr>
              <a:t>3 P.M. on Saturday</a:t>
            </a:r>
            <a:r>
              <a:rPr lang="en-US" dirty="0"/>
              <a:t>.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514600" y="2133600"/>
          <a:ext cx="204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380880" progId="Equation.DSMT4">
                  <p:embed/>
                </p:oleObj>
              </mc:Choice>
              <mc:Fallback>
                <p:oleObj name="Equation" r:id="rId2" imgW="204444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204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870200" y="2667000"/>
          <a:ext cx="116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80880" progId="Equation.DSMT4">
                  <p:embed/>
                </p:oleObj>
              </mc:Choice>
              <mc:Fallback>
                <p:oleObj name="Equation" r:id="rId4" imgW="11682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667000"/>
                        <a:ext cx="116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273300" y="3276600"/>
          <a:ext cx="154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304560" progId="Equation.DSMT4">
                  <p:embed/>
                </p:oleObj>
              </mc:Choice>
              <mc:Fallback>
                <p:oleObj name="Equation" r:id="rId6" imgW="154908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276600"/>
                        <a:ext cx="154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882900" y="3810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838080" progId="Equation.DSMT4">
                  <p:embed/>
                </p:oleObj>
              </mc:Choice>
              <mc:Fallback>
                <p:oleObj name="Equation" r:id="rId8" imgW="1168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8100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140200" y="3810000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838080" progId="Equation.DSMT4">
                  <p:embed/>
                </p:oleObj>
              </mc:Choice>
              <mc:Fallback>
                <p:oleObj name="Equation" r:id="rId10" imgW="13204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810000"/>
                        <a:ext cx="132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575300" y="4064000"/>
          <a:ext cx="157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393480" progId="Equation.DSMT4">
                  <p:embed/>
                </p:oleObj>
              </mc:Choice>
              <mc:Fallback>
                <p:oleObj name="Equation" r:id="rId12" imgW="15746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064000"/>
                        <a:ext cx="1574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Continuous Compounding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</a:t>
            </a:r>
            <a:r>
              <a:rPr lang="en-US" dirty="0">
                <a:solidFill>
                  <a:srgbClr val="0000FF"/>
                </a:solidFill>
              </a:rPr>
              <a:t>$2000</a:t>
            </a:r>
            <a:r>
              <a:rPr lang="en-US" dirty="0"/>
              <a:t> is invested in an account that earns 8 percent compounded continuously.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dirty="0"/>
              <a:t>What will be the balance in 1 year?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dirty="0"/>
              <a:t>When will the original investment be doubled?</a:t>
            </a:r>
          </a:p>
          <a:p>
            <a:r>
              <a:rPr lang="en-US" b="1" dirty="0"/>
              <a:t>Solutions: </a:t>
            </a:r>
          </a:p>
          <a:p>
            <a:pPr marL="457200" indent="-457200"/>
            <a:r>
              <a:rPr lang="en-US" b="1" dirty="0"/>
              <a:t>a.	</a:t>
            </a:r>
            <a:r>
              <a:rPr lang="en-US" dirty="0"/>
              <a:t>We know that the growth is exponential because the interest is compounded continuously. Thus</a:t>
            </a:r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45489"/>
              </p:ext>
            </p:extLst>
          </p:nvPr>
        </p:nvGraphicFramePr>
        <p:xfrm>
          <a:off x="1536700" y="4800600"/>
          <a:ext cx="290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393480" progId="Equation.DSMT4">
                  <p:embed/>
                </p:oleObj>
              </mc:Choice>
              <mc:Fallback>
                <p:oleObj name="Equation" r:id="rId2" imgW="29080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800600"/>
                        <a:ext cx="2908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724400" y="48006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9900CC"/>
                </a:solidFill>
              </a:rPr>
              <a:t>P </a:t>
            </a:r>
            <a:r>
              <a:rPr lang="en-US" sz="2000" dirty="0">
                <a:solidFill>
                  <a:srgbClr val="9900CC"/>
                </a:solidFill>
              </a:rPr>
              <a:t>= 2000 </a:t>
            </a:r>
            <a:r>
              <a:rPr lang="en-US" sz="2000" dirty="0">
                <a:solidFill>
                  <a:srgbClr val="008080"/>
                </a:solidFill>
              </a:rPr>
              <a:t>and </a:t>
            </a:r>
            <a:r>
              <a:rPr lang="en-US" sz="2000" i="1" dirty="0">
                <a:solidFill>
                  <a:srgbClr val="FF00FF"/>
                </a:solidFill>
              </a:rPr>
              <a:t>r</a:t>
            </a:r>
            <a:r>
              <a:rPr lang="en-US" sz="2000" dirty="0">
                <a:solidFill>
                  <a:srgbClr val="FF00FF"/>
                </a:solidFill>
              </a:rPr>
              <a:t> = 0.08</a:t>
            </a:r>
            <a:r>
              <a:rPr lang="en-US" sz="2000" dirty="0">
                <a:solidFill>
                  <a:srgbClr val="008080"/>
                </a:solidFill>
              </a:rPr>
              <a:t> into the formula for continuous compounding interest.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Continuous Compounding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Substituting </a:t>
            </a:r>
            <a:r>
              <a:rPr lang="en-US" i="1" dirty="0">
                <a:solidFill>
                  <a:srgbClr val="006600"/>
                </a:solidFill>
              </a:rPr>
              <a:t>t </a:t>
            </a:r>
            <a:r>
              <a:rPr lang="en-US" dirty="0">
                <a:solidFill>
                  <a:srgbClr val="006600"/>
                </a:solidFill>
              </a:rPr>
              <a:t>= 1</a:t>
            </a:r>
            <a:r>
              <a:rPr lang="en-US" dirty="0"/>
              <a:t> gives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$2166.57 </a:t>
            </a:r>
            <a:r>
              <a:rPr lang="en-US" dirty="0"/>
              <a:t>is the balance at the end of 1 year. </a:t>
            </a:r>
          </a:p>
          <a:p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575050" y="1981200"/>
          <a:ext cx="199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393480" progId="Equation.DSMT4">
                  <p:embed/>
                </p:oleObj>
              </mc:Choice>
              <mc:Fallback>
                <p:oleObj name="Equation" r:id="rId2" imgW="19936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981200"/>
                        <a:ext cx="199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873500" y="2590800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469800" progId="Equation.DSMT4">
                  <p:embed/>
                </p:oleObj>
              </mc:Choice>
              <mc:Fallback>
                <p:oleObj name="Equation" r:id="rId4" imgW="2425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2590800"/>
                        <a:ext cx="242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873500" y="3200400"/>
          <a:ext cx="172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419040" progId="Equation.DSMT4">
                  <p:embed/>
                </p:oleObj>
              </mc:Choice>
              <mc:Fallback>
                <p:oleObj name="Equation" r:id="rId6" imgW="17269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200400"/>
                        <a:ext cx="172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2041</Words>
  <Application>Microsoft Office PowerPoint</Application>
  <PresentationFormat>On-screen Show (4:3)</PresentationFormat>
  <Paragraphs>252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Symbol</vt:lpstr>
      <vt:lpstr>Courier New</vt:lpstr>
      <vt:lpstr>Calibri</vt:lpstr>
      <vt:lpstr>Office Theme</vt:lpstr>
      <vt:lpstr>Equation</vt:lpstr>
      <vt:lpstr>MathType 6.0 Equation</vt:lpstr>
      <vt:lpstr>Section 5.5</vt:lpstr>
      <vt:lpstr>Objectives</vt:lpstr>
      <vt:lpstr>Exponential Growth</vt:lpstr>
      <vt:lpstr>Example 1: Population Growth</vt:lpstr>
      <vt:lpstr>Example 1: Population Growth (cont.)</vt:lpstr>
      <vt:lpstr>Example 1: Population Growth (cont.)</vt:lpstr>
      <vt:lpstr>Example 1: Population Growth (cont.)</vt:lpstr>
      <vt:lpstr>Example 2: Continuous Compounding Interest</vt:lpstr>
      <vt:lpstr>Example 2: Continuous Compounding Interest (cont.)</vt:lpstr>
      <vt:lpstr>Example 2: Continuous Compounding Interest (cont.)</vt:lpstr>
      <vt:lpstr>Exponential Decay</vt:lpstr>
      <vt:lpstr>Example 3: Carbon-14 </vt:lpstr>
      <vt:lpstr>Example 3: Carbon-14 (cont.) </vt:lpstr>
      <vt:lpstr>Example 3: Carbon-14 (cont.) </vt:lpstr>
      <vt:lpstr>Example 3: Carbon-14 (cont.) </vt:lpstr>
      <vt:lpstr>Limited Growth</vt:lpstr>
      <vt:lpstr>Limited Growth</vt:lpstr>
      <vt:lpstr>Example 4: Limited Growth</vt:lpstr>
      <vt:lpstr>Example 4: Limited Growth (cont.)</vt:lpstr>
      <vt:lpstr>Example 4: Limited Growth (cont.)</vt:lpstr>
      <vt:lpstr>Example 4: Limited Growth (cont.)</vt:lpstr>
      <vt:lpstr>Example 5: Half-Life</vt:lpstr>
      <vt:lpstr>Example 5: Half-Life (cont.)</vt:lpstr>
      <vt:lpstr>Example 5: Half-Life (cont.)</vt:lpstr>
      <vt:lpstr>Logarithmic Differentiation and the General Exponential and Logarithmic Derivatives</vt:lpstr>
      <vt:lpstr>Logarithmic Differentiation and the General Exponential and Logarithmic Derivatives</vt:lpstr>
      <vt:lpstr>Example 6: Using the Derivatives </vt:lpstr>
      <vt:lpstr>Elasticity of Demand</vt:lpstr>
      <vt:lpstr>Elasticity of Demand</vt:lpstr>
      <vt:lpstr>Example 7: Elasticity of Demand</vt:lpstr>
      <vt:lpstr>Example 7: Elasticity of Demand (cont.)</vt:lpstr>
      <vt:lpstr>Example 7: Elasticity of Demand (cont.)</vt:lpstr>
      <vt:lpstr>Example 7: Elasticity of Demand (cont.)</vt:lpstr>
      <vt:lpstr>Example 8: Elasticity of Demand</vt:lpstr>
      <vt:lpstr>Example 8: Elasticity of Demand (cont.)</vt:lpstr>
      <vt:lpstr>Example 8: Elasticity of Demand (cont.)</vt:lpstr>
      <vt:lpstr>Example 8: Elasticity of Demand (cont.)</vt:lpstr>
      <vt:lpstr>Example 9: Alternative Approach to  Elasticity of Demand</vt:lpstr>
      <vt:lpstr>Example 9: Alternative Approach to  Elasticity of Demand (cont.)</vt:lpstr>
      <vt:lpstr>Example 9: Alternative Approach to  Elasticity of Demand (cont.)</vt:lpstr>
      <vt:lpstr>Example 9: Alternative Approach to  Elasticity of Demand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Danielle Bess</cp:lastModifiedBy>
  <cp:revision>39</cp:revision>
  <dcterms:created xsi:type="dcterms:W3CDTF">2013-04-26T14:43:13Z</dcterms:created>
  <dcterms:modified xsi:type="dcterms:W3CDTF">2021-05-18T19:24:16Z</dcterms:modified>
</cp:coreProperties>
</file>