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1"/>
      <p:bold r:id="rId32"/>
      <p:italic r:id="rId33"/>
      <p:boldItalic r:id="rId3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4" Type="http://schemas.openxmlformats.org/officeDocument/2006/relationships/image" Target="../media/image80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2.wmf"/><Relationship Id="rId1" Type="http://schemas.openxmlformats.org/officeDocument/2006/relationships/image" Target="../media/image8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960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18D35C-A111-4164-BC6D-9C17EC4A18F7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1470E-881D-4D11-A31D-4A11E049C2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50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48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5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6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4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5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60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0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2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61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64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70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5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8.wmf"/><Relationship Id="rId5" Type="http://schemas.openxmlformats.org/officeDocument/2006/relationships/oleObject" Target="../embeddings/oleObject78.bin"/><Relationship Id="rId10" Type="http://schemas.openxmlformats.org/officeDocument/2006/relationships/image" Target="../media/image80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80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2.wmf"/><Relationship Id="rId5" Type="http://schemas.openxmlformats.org/officeDocument/2006/relationships/oleObject" Target="../embeddings/oleObject82.bin"/><Relationship Id="rId4" Type="http://schemas.openxmlformats.org/officeDocument/2006/relationships/image" Target="../media/image8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6.1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The Indefinite Integral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 of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15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Sum and Difference Rule</a:t>
            </a:r>
          </a:p>
          <a:p>
            <a:pPr algn="ctr">
              <a:lnSpc>
                <a:spcPct val="150000"/>
              </a:lnSpc>
            </a:pPr>
            <a:endParaRPr lang="en-US" b="1" dirty="0" smtClean="0">
              <a:solidFill>
                <a:srgbClr val="000000"/>
              </a:solidFill>
            </a:endParaRPr>
          </a:p>
          <a:p>
            <a:endParaRPr lang="en-US" sz="1500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In words, the integral of a sum (or difference) of two functions is the sum (or difference) of their individual integrals.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1720850" y="2057400"/>
          <a:ext cx="5702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5702300" imgH="596900" progId="Equation.DSMT4">
                  <p:embed/>
                </p:oleObj>
              </mc:Choice>
              <mc:Fallback>
                <p:oleObj name="Equation" r:id="rId3" imgW="5702300" imgH="5969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2057400"/>
                        <a:ext cx="5702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Finding the Indefinite Integral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548640" y="1204452"/>
          <a:ext cx="1803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" imgW="1803400" imgH="596900" progId="Equation.DSMT4">
                  <p:embed/>
                </p:oleObj>
              </mc:Choice>
              <mc:Fallback>
                <p:oleObj name="Equation" r:id="rId3" imgW="1803400" imgH="5969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04452"/>
                        <a:ext cx="1803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684520" y="2013124"/>
            <a:ext cx="33832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the Constant Multiple Rule.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966452" y="1981200"/>
          <a:ext cx="1041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5" imgW="1041120" imgH="596880" progId="Equation.DSMT4">
                  <p:embed/>
                </p:oleObj>
              </mc:Choice>
              <mc:Fallback>
                <p:oleObj name="Equation" r:id="rId5" imgW="1041120" imgH="596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452" y="1981200"/>
                        <a:ext cx="1041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048000" y="1981200"/>
          <a:ext cx="132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7" imgW="1320480" imgH="596880" progId="Equation.DSMT4">
                  <p:embed/>
                </p:oleObj>
              </mc:Choice>
              <mc:Fallback>
                <p:oleObj name="Equation" r:id="rId7" imgW="1320480" imgH="596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981200"/>
                        <a:ext cx="132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039396" y="2681748"/>
          <a:ext cx="255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9" imgW="2552400" imgH="838080" progId="Equation.DSMT4">
                  <p:embed/>
                </p:oleObj>
              </mc:Choice>
              <mc:Fallback>
                <p:oleObj name="Equation" r:id="rId9" imgW="25524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9396" y="2681748"/>
                        <a:ext cx="255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039396" y="370205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11" imgW="1422360" imgH="838080" progId="Equation.DSMT4">
                  <p:embed/>
                </p:oleObj>
              </mc:Choice>
              <mc:Fallback>
                <p:oleObj name="Equation" r:id="rId11" imgW="1422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9396" y="370205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3048000" y="4724400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13" imgW="1409400" imgH="838080" progId="Equation.DSMT4">
                  <p:embed/>
                </p:oleObj>
              </mc:Choice>
              <mc:Fallback>
                <p:oleObj name="Equation" r:id="rId13" imgW="14094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724400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5684520" y="2895600"/>
            <a:ext cx="16069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Formula II.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596148" y="4387644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15" imgW="139680" imgH="190440" progId="Equation.DSMT4">
                  <p:embed/>
                </p:oleObj>
              </mc:Choice>
              <mc:Fallback>
                <p:oleObj name="Equation" r:id="rId15" imgW="13968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6148" y="4387644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3267996" y="3801396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215148" y="4313904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Finding the Indefinite Integral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139825" algn="l"/>
              </a:tabLst>
            </a:pPr>
            <a:r>
              <a:rPr lang="en-US" b="1" dirty="0" smtClean="0"/>
              <a:t>Check:	</a:t>
            </a:r>
            <a:r>
              <a:rPr lang="en-US" dirty="0" smtClean="0"/>
              <a:t>Each integral can be checked by differentiation. 	Its derivative must be the integrand.</a:t>
            </a:r>
            <a:endParaRPr lang="en-US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362200" y="2590800"/>
          <a:ext cx="1879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3" imgW="1879560" imgH="927000" progId="Equation.DSMT4">
                  <p:embed/>
                </p:oleObj>
              </mc:Choice>
              <mc:Fallback>
                <p:oleObj name="Equation" r:id="rId3" imgW="187956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590800"/>
                        <a:ext cx="1879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4281948" y="2635044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5" imgW="1688760" imgH="838080" progId="Equation.DSMT4">
                  <p:embed/>
                </p:oleObj>
              </mc:Choice>
              <mc:Fallback>
                <p:oleObj name="Equation" r:id="rId5" imgW="1688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1948" y="2635044"/>
                        <a:ext cx="168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990304" y="2819400"/>
          <a:ext cx="77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7" imgW="774360" imgH="380880" progId="Equation.DSMT4">
                  <p:embed/>
                </p:oleObj>
              </mc:Choice>
              <mc:Fallback>
                <p:oleObj name="Equation" r:id="rId7" imgW="7743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0304" y="2819400"/>
                        <a:ext cx="77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 of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08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Just as the derivative rules apply regardless of the variables used, it is also true that the variable used in integration is a matter of choice. For example,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538163" y="3200400"/>
          <a:ext cx="279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2794000" imgH="838200" progId="Equation.DSMT4">
                  <p:embed/>
                </p:oleObj>
              </mc:Choice>
              <mc:Fallback>
                <p:oleObj name="Equation" r:id="rId3" imgW="2794000" imgH="838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3200400"/>
                        <a:ext cx="279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Finding the Indefinite Integral of Polynomial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sz="500" b="1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523875" y="1280652"/>
          <a:ext cx="4203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" imgW="4203700" imgH="596900" progId="Equation.DSMT4">
                  <p:embed/>
                </p:oleObj>
              </mc:Choice>
              <mc:Fallback>
                <p:oleObj name="Equation" r:id="rId3" imgW="4203700" imgH="5969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1280652"/>
                        <a:ext cx="4203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089356" y="2057400"/>
          <a:ext cx="3441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5" imgW="3441600" imgH="596880" progId="Equation.DSMT4">
                  <p:embed/>
                </p:oleObj>
              </mc:Choice>
              <mc:Fallback>
                <p:oleObj name="Equation" r:id="rId5" imgW="3441600" imgH="596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356" y="2057400"/>
                        <a:ext cx="3441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097548" y="2920588"/>
          <a:ext cx="4927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7" imgW="4927320" imgH="596880" progId="Equation.DSMT4">
                  <p:embed/>
                </p:oleObj>
              </mc:Choice>
              <mc:Fallback>
                <p:oleObj name="Equation" r:id="rId7" imgW="4927320" imgH="596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7548" y="2920588"/>
                        <a:ext cx="4927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097548" y="3721100"/>
          <a:ext cx="5816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9" imgW="5816520" imgH="927000" progId="Equation.DSMT4">
                  <p:embed/>
                </p:oleObj>
              </mc:Choice>
              <mc:Fallback>
                <p:oleObj name="Equation" r:id="rId9" imgW="581652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7548" y="3721100"/>
                        <a:ext cx="5816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057400" y="4800600"/>
          <a:ext cx="326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1" imgW="3263760" imgH="838080" progId="Equation.DSMT4">
                  <p:embed/>
                </p:oleObj>
              </mc:Choice>
              <mc:Fallback>
                <p:oleObj name="Equation" r:id="rId11" imgW="3263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00600"/>
                        <a:ext cx="326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971800" y="44958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13" imgW="126720" imgH="190440" progId="Equation.DSMT4">
                  <p:embed/>
                </p:oleObj>
              </mc:Choice>
              <mc:Fallback>
                <p:oleObj name="Equation" r:id="rId13" imgW="12672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49580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4434348" y="4481052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15" imgW="126720" imgH="190440" progId="Equation.DSMT4">
                  <p:embed/>
                </p:oleObj>
              </mc:Choice>
              <mc:Fallback>
                <p:oleObj name="Equation" r:id="rId15" imgW="12672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4348" y="4481052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2201196" y="4076700"/>
            <a:ext cx="533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667000" y="43434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634248" y="4061952"/>
            <a:ext cx="533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4138152" y="4352004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Finding the Indefinite Integral of Polynomial Expressions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Check: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5334000" y="3943290"/>
            <a:ext cx="31911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This is the original integrand.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676400" y="1887792"/>
          <a:ext cx="364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3" imgW="3644640" imgH="927000" progId="Equation.DSMT4">
                  <p:embed/>
                </p:oleObj>
              </mc:Choice>
              <mc:Fallback>
                <p:oleObj name="Equation" r:id="rId3" imgW="364464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887792"/>
                        <a:ext cx="3644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184400" y="2925096"/>
          <a:ext cx="391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5" imgW="3911400" imgH="838080" progId="Equation.DSMT4">
                  <p:embed/>
                </p:oleObj>
              </mc:Choice>
              <mc:Fallback>
                <p:oleObj name="Equation" r:id="rId5" imgW="3911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2925096"/>
                        <a:ext cx="391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180304" y="3886200"/>
          <a:ext cx="2933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7" imgW="2933640" imgH="380880" progId="Equation.DSMT4">
                  <p:embed/>
                </p:oleObj>
              </mc:Choice>
              <mc:Fallback>
                <p:oleObj name="Equation" r:id="rId7" imgW="29336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0304" y="3886200"/>
                        <a:ext cx="2933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Finding the Indefinite Integral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sz="2000" b="1" dirty="0" smtClean="0"/>
          </a:p>
          <a:p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542216" y="1143000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3" imgW="1612900" imgH="838200" progId="Equation.DSMT4">
                  <p:embed/>
                </p:oleObj>
              </mc:Choice>
              <mc:Fallback>
                <p:oleObj name="Equation" r:id="rId3" imgW="1612900" imgH="838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16" y="1143000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105400" y="2265586"/>
            <a:ext cx="350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the Constant Multiple Rule.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981200" y="1998663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5" imgW="850680" imgH="838080" progId="Equation.DSMT4">
                  <p:embed/>
                </p:oleObj>
              </mc:Choice>
              <mc:Fallback>
                <p:oleObj name="Equation" r:id="rId5" imgW="850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998663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942304" y="2957052"/>
          <a:ext cx="1600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7" imgW="1600200" imgH="469800" progId="Equation.DSMT4">
                  <p:embed/>
                </p:oleObj>
              </mc:Choice>
              <mc:Fallback>
                <p:oleObj name="Equation" r:id="rId7" imgW="16002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2304" y="2957052"/>
                        <a:ext cx="1600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942304" y="19812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9" imgW="1295280" imgH="838080" progId="Equation.DSMT4">
                  <p:embed/>
                </p:oleObj>
              </mc:Choice>
              <mc:Fallback>
                <p:oleObj name="Equation" r:id="rId9" imgW="1295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2304" y="198120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105400" y="2971800"/>
            <a:ext cx="16710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Formula III.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Finding the Indefinite Integral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sz="2000" b="1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548640" y="1265904"/>
          <a:ext cx="1879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3" imgW="1879600" imgH="952500" progId="Equation.DSMT4">
                  <p:embed/>
                </p:oleObj>
              </mc:Choice>
              <mc:Fallback>
                <p:oleObj name="Equation" r:id="rId3" imgW="1879600" imgH="9525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65904"/>
                        <a:ext cx="1879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6108606" y="2370804"/>
            <a:ext cx="28067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Rewrite using exponents.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086896" y="2180304"/>
          <a:ext cx="1117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5" imgW="1117440" imgH="952200" progId="Equation.DSMT4">
                  <p:embed/>
                </p:oleObj>
              </mc:Choice>
              <mc:Fallback>
                <p:oleObj name="Equation" r:id="rId5" imgW="111744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6896" y="2180304"/>
                        <a:ext cx="1117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3261852" y="2163096"/>
          <a:ext cx="12954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7" imgW="1295280" imgH="1130040" progId="Equation.DSMT4">
                  <p:embed/>
                </p:oleObj>
              </mc:Choice>
              <mc:Fallback>
                <p:oleObj name="Equation" r:id="rId7" imgW="1295280" imgH="1130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1852" y="2163096"/>
                        <a:ext cx="12954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4572000" y="2118852"/>
          <a:ext cx="1320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9" imgW="1320480" imgH="787320" progId="Equation.DSMT4">
                  <p:embed/>
                </p:oleObj>
              </mc:Choice>
              <mc:Fallback>
                <p:oleObj name="Equation" r:id="rId9" imgW="1320480" imgH="787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118852"/>
                        <a:ext cx="1320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259392" y="3308556"/>
          <a:ext cx="26924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11" imgW="2692080" imgH="1320480" progId="Equation.DSMT4">
                  <p:embed/>
                </p:oleObj>
              </mc:Choice>
              <mc:Fallback>
                <p:oleObj name="Equation" r:id="rId11" imgW="2692080" imgH="1320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9392" y="3308556"/>
                        <a:ext cx="2692400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3261852" y="4692444"/>
          <a:ext cx="14859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13" imgW="1485720" imgH="1320480" progId="Equation.DSMT4">
                  <p:embed/>
                </p:oleObj>
              </mc:Choice>
              <mc:Fallback>
                <p:oleObj name="Equation" r:id="rId13" imgW="1485720" imgH="1320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1852" y="4692444"/>
                        <a:ext cx="1485900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4768644" y="4694904"/>
          <a:ext cx="1346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Equation" r:id="rId15" imgW="1346040" imgH="685800" progId="Equation.DSMT4">
                  <p:embed/>
                </p:oleObj>
              </mc:Choice>
              <mc:Fallback>
                <p:oleObj name="Equation" r:id="rId15" imgW="1346040" imgH="685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644" y="4694904"/>
                        <a:ext cx="13462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6125908" y="4876800"/>
          <a:ext cx="14351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4" name="Equation" r:id="rId17" imgW="1434960" imgH="507960" progId="Equation.DSMT4">
                  <p:embed/>
                </p:oleObj>
              </mc:Choice>
              <mc:Fallback>
                <p:oleObj name="Equation" r:id="rId17" imgW="143496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5908" y="4876800"/>
                        <a:ext cx="14351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6108606" y="3551904"/>
            <a:ext cx="16069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Formula II.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6: Using Several Formulas for </a:t>
            </a:r>
            <a:br>
              <a:rPr lang="en-US" dirty="0" smtClean="0"/>
            </a:br>
            <a:r>
              <a:rPr lang="en-US" dirty="0" smtClean="0"/>
              <a:t>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Solution:</a:t>
            </a:r>
            <a:endParaRPr lang="en-US" dirty="0"/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197666"/>
              </p:ext>
            </p:extLst>
          </p:nvPr>
        </p:nvGraphicFramePr>
        <p:xfrm>
          <a:off x="565150" y="1143000"/>
          <a:ext cx="31877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3" imgW="3187440" imgH="1066680" progId="Equation.DSMT4">
                  <p:embed/>
                </p:oleObj>
              </mc:Choice>
              <mc:Fallback>
                <p:oleObj name="Equation" r:id="rId3" imgW="3187440" imgH="10666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1143000"/>
                        <a:ext cx="31877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334000" y="4419600"/>
            <a:ext cx="350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the Sum and Difference Rule.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128252" y="2959512"/>
          <a:ext cx="24511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5" imgW="2450880" imgH="1054080" progId="Equation.DSMT4">
                  <p:embed/>
                </p:oleObj>
              </mc:Choice>
              <mc:Fallback>
                <p:oleObj name="Equation" r:id="rId5" imgW="2450880" imgH="1054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252" y="2959512"/>
                        <a:ext cx="24511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614948" y="4132008"/>
          <a:ext cx="3479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7" imgW="3479760" imgH="787320" progId="Equation.DSMT4">
                  <p:embed/>
                </p:oleObj>
              </mc:Choice>
              <mc:Fallback>
                <p:oleObj name="Equation" r:id="rId7" imgW="3479760" imgH="787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4948" y="4132008"/>
                        <a:ext cx="3479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6: Using Several Formulas for Integration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432560"/>
          </a:xfrm>
        </p:spPr>
        <p:txBody>
          <a:bodyPr/>
          <a:lstStyle/>
          <a:p>
            <a:r>
              <a:rPr lang="en-US" dirty="0" smtClean="0"/>
              <a:t>One use of the constant representative </a:t>
            </a:r>
            <a:r>
              <a:rPr lang="en-US" i="1" dirty="0" smtClean="0"/>
              <a:t>C</a:t>
            </a:r>
            <a:r>
              <a:rPr lang="en-US" dirty="0" smtClean="0"/>
              <a:t> is sufficient since the sum of three constants is simply another constant.</a:t>
            </a:r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295104" y="2111514"/>
            <a:ext cx="26517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Formulas IV, II, and I.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530352" y="1371600"/>
          <a:ext cx="5715000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3" imgW="5715000" imgH="1739880" progId="Equation.DSMT4">
                  <p:embed/>
                </p:oleObj>
              </mc:Choice>
              <mc:Fallback>
                <p:oleObj name="Equation" r:id="rId3" imgW="5715000" imgH="1739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5715000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30352" y="3200400"/>
          <a:ext cx="2857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5" imgW="2857320" imgH="888840" progId="Equation.DSMT4">
                  <p:embed/>
                </p:oleObj>
              </mc:Choice>
              <mc:Fallback>
                <p:oleObj name="Equation" r:id="rId5" imgW="2857320" imgH="888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00400"/>
                        <a:ext cx="2857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Use the definition of the antiderivative.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Use rules of integration to find integrals.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7: Finding the Indefinite Integral of a Rational Function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Solution: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general approach is to replace a quotient with a polynomial-like expression whenever the denominator is a single term:</a:t>
            </a:r>
            <a:endParaRPr lang="en-US" dirty="0"/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548640" y="1292940"/>
          <a:ext cx="2565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3" imgW="2565400" imgH="876300" progId="Equation.DSMT4">
                  <p:embed/>
                </p:oleObj>
              </mc:Choice>
              <mc:Fallback>
                <p:oleObj name="Equation" r:id="rId3" imgW="2565400" imgH="8763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92940"/>
                        <a:ext cx="2565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7: Finding the Indefinite Integral of a Rational Function (cont.)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248400" y="4248090"/>
            <a:ext cx="24084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Formulas II and III.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533400" y="1342104"/>
          <a:ext cx="1828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3" imgW="1828800" imgH="876240" progId="Equation.DSMT4">
                  <p:embed/>
                </p:oleObj>
              </mc:Choice>
              <mc:Fallback>
                <p:oleObj name="Equation" r:id="rId3" imgW="18288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42104"/>
                        <a:ext cx="1828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408904" y="1342104"/>
          <a:ext cx="2514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Equation" r:id="rId5" imgW="2514600" imgH="927000" progId="Equation.DSMT4">
                  <p:embed/>
                </p:oleObj>
              </mc:Choice>
              <mc:Fallback>
                <p:oleObj name="Equation" r:id="rId5" imgW="251460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8904" y="1342104"/>
                        <a:ext cx="2514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351548" y="2391696"/>
          <a:ext cx="314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tion" r:id="rId7" imgW="3149280" imgH="838080" progId="Equation.DSMT4">
                  <p:embed/>
                </p:oleObj>
              </mc:Choice>
              <mc:Fallback>
                <p:oleObj name="Equation" r:id="rId7" imgW="31492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548" y="2391696"/>
                        <a:ext cx="314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2362200" y="3338052"/>
          <a:ext cx="3289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9" imgW="3288960" imgH="596880" progId="Equation.DSMT4">
                  <p:embed/>
                </p:oleObj>
              </mc:Choice>
              <mc:Fallback>
                <p:oleObj name="Equation" r:id="rId9" imgW="3288960" imgH="596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338052"/>
                        <a:ext cx="3289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2362200" y="4038600"/>
          <a:ext cx="334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11" imgW="3340080" imgH="838080" progId="Equation.DSMT4">
                  <p:embed/>
                </p:oleObj>
              </mc:Choice>
              <mc:Fallback>
                <p:oleObj name="Equation" r:id="rId11" imgW="3340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038600"/>
                        <a:ext cx="334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2362200" y="4982496"/>
          <a:ext cx="2501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tion" r:id="rId13" imgW="2501640" imgH="876240" progId="Equation.DSMT4">
                  <p:embed/>
                </p:oleObj>
              </mc:Choice>
              <mc:Fallback>
                <p:oleObj name="Equation" r:id="rId13" imgW="250164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982496"/>
                        <a:ext cx="2501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8: Finding the Constant of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sz="1000" b="1" dirty="0" smtClean="0"/>
          </a:p>
          <a:p>
            <a:r>
              <a:rPr lang="en-US" b="1" dirty="0" smtClean="0"/>
              <a:t>Solution:</a:t>
            </a:r>
          </a:p>
          <a:p>
            <a:endParaRPr lang="en-US" sz="1000" dirty="0" smtClean="0"/>
          </a:p>
          <a:p>
            <a:r>
              <a:rPr lang="en-US" dirty="0" smtClean="0"/>
              <a:t>Since                           we know that</a:t>
            </a:r>
            <a:r>
              <a:rPr lang="en-US" b="1" dirty="0" smtClean="0"/>
              <a:t> </a:t>
            </a: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548640" y="1219200"/>
          <a:ext cx="566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3" imgW="5664200" imgH="838200" progId="Equation.DSMT4">
                  <p:embed/>
                </p:oleObj>
              </mc:Choice>
              <mc:Fallback>
                <p:oleObj name="Equation" r:id="rId3" imgW="5664200" imgH="8382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19200"/>
                        <a:ext cx="566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1430168" y="2536116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Equation" r:id="rId5" imgW="1955800" imgH="838200" progId="Equation.DSMT4">
                  <p:embed/>
                </p:oleObj>
              </mc:Choice>
              <mc:Fallback>
                <p:oleObj name="Equation" r:id="rId5" imgW="1955800" imgH="8382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168" y="2536116"/>
                        <a:ext cx="195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8" name="Object 4"/>
          <p:cNvGraphicFramePr>
            <a:graphicFrameLocks noChangeAspect="1"/>
          </p:cNvGraphicFramePr>
          <p:nvPr/>
        </p:nvGraphicFramePr>
        <p:xfrm>
          <a:off x="3206750" y="3506094"/>
          <a:ext cx="2730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7" imgW="2730500" imgH="927100" progId="Equation.DSMT4">
                  <p:embed/>
                </p:oleObj>
              </mc:Choice>
              <mc:Fallback>
                <p:oleObj name="Equation" r:id="rId7" imgW="2730500" imgH="9271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6750" y="3506094"/>
                        <a:ext cx="2730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8: Finding the Constant of Integration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257800" y="3112548"/>
            <a:ext cx="3048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the Sum and Difference Rule.</a:t>
            </a:r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1600200" y="1828800"/>
          <a:ext cx="2692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3" imgW="2692080" imgH="927000" progId="Equation.DSMT4">
                  <p:embed/>
                </p:oleObj>
              </mc:Choice>
              <mc:Fallback>
                <p:oleObj name="Equation" r:id="rId3" imgW="269208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828800"/>
                        <a:ext cx="2692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2309352" y="2866104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Equation" r:id="rId5" imgW="2171520" imgH="838080" progId="Equation.DSMT4">
                  <p:embed/>
                </p:oleObj>
              </mc:Choice>
              <mc:Fallback>
                <p:oleObj name="Equation" r:id="rId5" imgW="21715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352" y="2866104"/>
                        <a:ext cx="217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2286000" y="3810000"/>
          <a:ext cx="2095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Equation" r:id="rId7" imgW="2095200" imgH="876240" progId="Equation.DSMT4">
                  <p:embed/>
                </p:oleObj>
              </mc:Choice>
              <mc:Fallback>
                <p:oleObj name="Equation" r:id="rId7" imgW="209520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810000"/>
                        <a:ext cx="2095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257800" y="4038600"/>
            <a:ext cx="24084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Formulas II and III.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8: Finding the Constant of Integration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412480" cy="4572000"/>
          </a:xfrm>
        </p:spPr>
        <p:txBody>
          <a:bodyPr/>
          <a:lstStyle/>
          <a:p>
            <a:r>
              <a:rPr lang="en-US" dirty="0" smtClean="0"/>
              <a:t>Now we use the fact that                  to find the value of </a:t>
            </a:r>
            <a:r>
              <a:rPr lang="en-US" i="1" dirty="0" smtClean="0"/>
              <a:t>C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Therefore,</a:t>
            </a:r>
            <a:endParaRPr lang="en-US" dirty="0"/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4292600" y="1147096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Equation" r:id="rId3" imgW="1193800" imgH="838200" progId="Equation.DSMT4">
                  <p:embed/>
                </p:oleObj>
              </mc:Choice>
              <mc:Fallback>
                <p:oleObj name="Equation" r:id="rId3" imgW="1193800" imgH="8382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1147096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334000" y="2415466"/>
            <a:ext cx="3276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the given values into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</a:t>
            </a:r>
            <a:r>
              <a:rPr lang="en-US" sz="2000" i="1" dirty="0" smtClean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491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3277756"/>
              </p:ext>
            </p:extLst>
          </p:nvPr>
        </p:nvGraphicFramePr>
        <p:xfrm>
          <a:off x="2984500" y="5022850"/>
          <a:ext cx="2806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name="Equation" r:id="rId5" imgW="2806700" imgH="876300" progId="Equation.DSMT4">
                  <p:embed/>
                </p:oleObj>
              </mc:Choice>
              <mc:Fallback>
                <p:oleObj name="Equation" r:id="rId5" imgW="2806700" imgH="8763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5022850"/>
                        <a:ext cx="2806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1346200" y="2209800"/>
          <a:ext cx="3530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Equation" r:id="rId7" imgW="3530520" imgH="952200" progId="Equation.DSMT4">
                  <p:embed/>
                </p:oleObj>
              </mc:Choice>
              <mc:Fallback>
                <p:oleObj name="Equation" r:id="rId7" imgW="353052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2209800"/>
                        <a:ext cx="3530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3048000" y="3276600"/>
          <a:ext cx="182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Equation" r:id="rId9" imgW="1828800" imgH="838080" progId="Equation.DSMT4">
                  <p:embed/>
                </p:oleObj>
              </mc:Choice>
              <mc:Fallback>
                <p:oleObj name="Equation" r:id="rId9" imgW="18288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76600"/>
                        <a:ext cx="1828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4069080" y="425245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3" name="Equation" r:id="rId11" imgW="723600" imgH="291960" progId="Equation.DSMT4">
                  <p:embed/>
                </p:oleObj>
              </mc:Choice>
              <mc:Fallback>
                <p:oleObj name="Equation" r:id="rId11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9080" y="425245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334000" y="4171890"/>
            <a:ext cx="13501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Solve for </a:t>
            </a:r>
            <a:r>
              <a:rPr lang="en-US" sz="2000" i="1" dirty="0" smtClean="0">
                <a:solidFill>
                  <a:srgbClr val="008080"/>
                </a:solidFill>
              </a:rPr>
              <a:t>C.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9: Evaluating an Antiderivative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Solution:</a:t>
            </a:r>
          </a:p>
          <a:p>
            <a:r>
              <a:rPr lang="en-US" dirty="0" smtClean="0"/>
              <a:t>Multiply the integrand first; then integrate.</a:t>
            </a:r>
            <a:endParaRPr lang="en-US" dirty="0"/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548640" y="1219200"/>
          <a:ext cx="306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Equation" r:id="rId3" imgW="3060700" imgH="596900" progId="Equation.DSMT4">
                  <p:embed/>
                </p:oleObj>
              </mc:Choice>
              <mc:Fallback>
                <p:oleObj name="Equation" r:id="rId3" imgW="3060700" imgH="5969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19200"/>
                        <a:ext cx="306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890252" y="3092656"/>
          <a:ext cx="2387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Equation" r:id="rId5" imgW="2387520" imgH="596880" progId="Equation.DSMT4">
                  <p:embed/>
                </p:oleObj>
              </mc:Choice>
              <mc:Fallback>
                <p:oleObj name="Equation" r:id="rId5" imgW="2387520" imgH="596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252" y="3092656"/>
                        <a:ext cx="2387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4284408" y="3124200"/>
          <a:ext cx="2959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Equation" r:id="rId7" imgW="2958840" imgH="596880" progId="Equation.DSMT4">
                  <p:embed/>
                </p:oleObj>
              </mc:Choice>
              <mc:Fallback>
                <p:oleObj name="Equation" r:id="rId7" imgW="2958840" imgH="596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408" y="3124200"/>
                        <a:ext cx="2959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4284408" y="3877596"/>
          <a:ext cx="2768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Equation" r:id="rId9" imgW="2768400" imgH="876240" progId="Equation.DSMT4">
                  <p:embed/>
                </p:oleObj>
              </mc:Choice>
              <mc:Fallback>
                <p:oleObj name="Equation" r:id="rId9" imgW="276840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408" y="3877596"/>
                        <a:ext cx="2768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4284408" y="4921044"/>
          <a:ext cx="231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Equation" r:id="rId11" imgW="2311200" imgH="380880" progId="Equation.DSMT4">
                  <p:embed/>
                </p:oleObj>
              </mc:Choice>
              <mc:Fallback>
                <p:oleObj name="Equation" r:id="rId11" imgW="23112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408" y="4921044"/>
                        <a:ext cx="2311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10: Cost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company’s marginal cost function is given as             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= 3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+ 4</a:t>
            </a:r>
            <a:r>
              <a:rPr lang="en-US" dirty="0" smtClean="0"/>
              <a:t>, and fixed costs are known to be </a:t>
            </a:r>
            <a:r>
              <a:rPr lang="en-US" dirty="0" smtClean="0">
                <a:solidFill>
                  <a:srgbClr val="0000FF"/>
                </a:solidFill>
              </a:rPr>
              <a:t>$5000</a:t>
            </a:r>
            <a:r>
              <a:rPr lang="en-US" dirty="0" smtClean="0"/>
              <a:t>. What is the cost function?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We find the cost function by integrating the marginal cost function, since marginal cost is the derivative of cost. That is, in this case, </a:t>
            </a:r>
            <a:endParaRPr lang="en-US" dirty="0"/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4114800" y="4102100"/>
          <a:ext cx="186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Equation" r:id="rId3" imgW="1866900" imgH="469900" progId="Equation.DSMT4">
                  <p:embed/>
                </p:oleObj>
              </mc:Choice>
              <mc:Fallback>
                <p:oleObj name="Equation" r:id="rId3" imgW="1866900" imgH="4699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102100"/>
                        <a:ext cx="186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2148348" y="4953000"/>
          <a:ext cx="68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name="Equation" r:id="rId5" imgW="685800" imgH="469800" progId="Equation.DSMT4">
                  <p:embed/>
                </p:oleObj>
              </mc:Choice>
              <mc:Fallback>
                <p:oleObj name="Equation" r:id="rId5" imgW="6858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8348" y="4953000"/>
                        <a:ext cx="68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2895600" y="4876800"/>
          <a:ext cx="198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" name="Equation" r:id="rId7" imgW="1981080" imgH="596880" progId="Equation.DSMT4">
                  <p:embed/>
                </p:oleObj>
              </mc:Choice>
              <mc:Fallback>
                <p:oleObj name="Equation" r:id="rId7" imgW="1981080" imgH="596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876800"/>
                        <a:ext cx="1981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4876800" y="4753896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8" name="Equation" r:id="rId9" imgW="2095200" imgH="838080" progId="Equation.DSMT4">
                  <p:embed/>
                </p:oleObj>
              </mc:Choice>
              <mc:Fallback>
                <p:oleObj name="Equation" r:id="rId9" imgW="20952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753896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10: Cost Function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"/>
              </a:spcBef>
            </a:pPr>
            <a:r>
              <a:rPr lang="en-US" dirty="0" smtClean="0"/>
              <a:t>Since fixed costs are $5000, we know that</a:t>
            </a:r>
          </a:p>
          <a:p>
            <a:pPr algn="ctr">
              <a:spcBef>
                <a:spcPts val="100"/>
              </a:spcBef>
            </a:pPr>
            <a:r>
              <a:rPr lang="en-US" i="1" dirty="0" smtClean="0">
                <a:solidFill>
                  <a:srgbClr val="000099"/>
                </a:solidFill>
              </a:rPr>
              <a:t>C</a:t>
            </a:r>
            <a:r>
              <a:rPr lang="en-US" dirty="0" smtClean="0">
                <a:solidFill>
                  <a:srgbClr val="000099"/>
                </a:solidFill>
              </a:rPr>
              <a:t>(0) = 5000</a:t>
            </a:r>
            <a:r>
              <a:rPr lang="en-US" dirty="0" smtClean="0"/>
              <a:t>,</a:t>
            </a:r>
          </a:p>
          <a:p>
            <a:pPr>
              <a:spcBef>
                <a:spcPts val="100"/>
              </a:spcBef>
            </a:pPr>
            <a:r>
              <a:rPr lang="en-US" dirty="0" smtClean="0"/>
              <a:t>and this allows us to determine a specific value for </a:t>
            </a:r>
            <a:r>
              <a:rPr lang="en-US" i="1" dirty="0" smtClean="0"/>
              <a:t>C</a:t>
            </a:r>
            <a:r>
              <a:rPr lang="en-US" dirty="0" smtClean="0"/>
              <a:t>, the constant of integration.</a:t>
            </a:r>
          </a:p>
          <a:p>
            <a:pPr>
              <a:spcBef>
                <a:spcPts val="100"/>
              </a:spcBef>
            </a:pPr>
            <a:endParaRPr lang="en-US" sz="2500" dirty="0" smtClean="0"/>
          </a:p>
          <a:p>
            <a:pPr>
              <a:spcBef>
                <a:spcPts val="100"/>
              </a:spcBef>
            </a:pPr>
            <a:endParaRPr lang="en-US" sz="2500" dirty="0" smtClean="0"/>
          </a:p>
          <a:p>
            <a:pPr>
              <a:spcBef>
                <a:spcPts val="100"/>
              </a:spcBef>
            </a:pPr>
            <a:r>
              <a:rPr lang="en-US" dirty="0" smtClean="0"/>
              <a:t>Therefore,</a:t>
            </a:r>
          </a:p>
          <a:p>
            <a:pPr algn="ctr">
              <a:spcBef>
                <a:spcPts val="100"/>
              </a:spcBef>
            </a:pPr>
            <a:r>
              <a:rPr lang="en-US" i="1" dirty="0" smtClean="0">
                <a:solidFill>
                  <a:srgbClr val="009900"/>
                </a:solidFill>
              </a:rPr>
              <a:t>C</a:t>
            </a:r>
            <a:r>
              <a:rPr lang="en-US" dirty="0" smtClean="0">
                <a:solidFill>
                  <a:srgbClr val="009900"/>
                </a:solidFill>
              </a:rPr>
              <a:t> = 5000</a:t>
            </a:r>
          </a:p>
          <a:p>
            <a:pPr>
              <a:spcBef>
                <a:spcPts val="100"/>
              </a:spcBef>
            </a:pPr>
            <a:r>
              <a:rPr lang="en-US" dirty="0" smtClean="0"/>
              <a:t>and</a:t>
            </a:r>
            <a:endParaRPr lang="en-US" dirty="0"/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2578100" y="3124200"/>
          <a:ext cx="420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Equation" r:id="rId3" imgW="4203700" imgH="838200" progId="Equation.DSMT4">
                  <p:embed/>
                </p:oleObj>
              </mc:Choice>
              <mc:Fallback>
                <p:oleObj name="Equation" r:id="rId3" imgW="4203700" imgH="838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3124200"/>
                        <a:ext cx="420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2882900" y="5105400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Equation" r:id="rId5" imgW="3378200" imgH="838200" progId="Equation.DSMT4">
                  <p:embed/>
                </p:oleObj>
              </mc:Choice>
              <mc:Fallback>
                <p:oleObj name="Equation" r:id="rId5" imgW="3378200" imgH="838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5105400"/>
                        <a:ext cx="337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Antiderivative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Antiderivative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are two functions and </a:t>
            </a:r>
            <a:r>
              <a:rPr lang="en-US" b="1" i="1" dirty="0" smtClean="0">
                <a:solidFill>
                  <a:srgbClr val="0000FF"/>
                </a:solidFill>
              </a:rPr>
              <a:t>F</a:t>
            </a:r>
            <a:r>
              <a:rPr lang="en-US" b="1" i="1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′(</a:t>
            </a:r>
            <a:r>
              <a:rPr lang="en-US" b="1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b="1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for all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in the domain 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, then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is an </a:t>
            </a:r>
            <a:r>
              <a:rPr lang="en-US" b="1" dirty="0" smtClean="0">
                <a:solidFill>
                  <a:srgbClr val="C00000"/>
                </a:solidFill>
              </a:rPr>
              <a:t>antiderivative</a:t>
            </a:r>
            <a:r>
              <a:rPr lang="en-US" dirty="0" smtClean="0">
                <a:solidFill>
                  <a:srgbClr val="000000"/>
                </a:solidFill>
              </a:rPr>
              <a:t> 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Note: </a:t>
            </a:r>
            <a:r>
              <a:rPr lang="en-US" dirty="0" smtClean="0">
                <a:solidFill>
                  <a:srgbClr val="000000"/>
                </a:solidFill>
              </a:rPr>
              <a:t>We also say that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is an antiderivative 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Antiderivative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Antiderivatives Differ by a Constant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G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are both antiderivatives of the same function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, then</a:t>
            </a:r>
          </a:p>
          <a:p>
            <a:pPr algn="ctr"/>
            <a:r>
              <a:rPr lang="en-US" b="1" i="1" dirty="0" smtClean="0">
                <a:solidFill>
                  <a:srgbClr val="0000FF"/>
                </a:solidFill>
              </a:rPr>
              <a:t>G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b="1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b="1" dirty="0" smtClean="0">
                <a:solidFill>
                  <a:srgbClr val="0000FF"/>
                </a:solidFill>
              </a:rPr>
              <a:t> = </a:t>
            </a:r>
            <a:r>
              <a:rPr lang="en-US" b="1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b="1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is a constant.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Antiderivatives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41271"/>
          </a:xfrm>
        </p:spPr>
        <p:txBody>
          <a:bodyPr>
            <a:spAutoFit/>
          </a:bodyPr>
          <a:lstStyle/>
          <a:p>
            <a:r>
              <a:rPr lang="en-US" dirty="0" smtClean="0"/>
              <a:t>Show that both</a:t>
            </a:r>
          </a:p>
          <a:p>
            <a:r>
              <a:rPr lang="en-US" dirty="0" smtClean="0"/>
              <a:t>are antiderivatives of </a:t>
            </a:r>
          </a:p>
          <a:p>
            <a:r>
              <a:rPr lang="en-US" b="1" dirty="0" smtClean="0"/>
              <a:t>Solution:  </a:t>
            </a:r>
            <a:r>
              <a:rPr lang="en-US" dirty="0" smtClean="0"/>
              <a:t>Differentiating both </a:t>
            </a:r>
            <a:r>
              <a:rPr lang="en-US" i="1" dirty="0" smtClean="0"/>
              <a:t>F</a:t>
            </a:r>
            <a:r>
              <a:rPr lang="en-US" dirty="0" smtClean="0"/>
              <a:t> and </a:t>
            </a:r>
            <a:r>
              <a:rPr lang="en-US" i="1" dirty="0" smtClean="0"/>
              <a:t>G</a:t>
            </a:r>
            <a:r>
              <a:rPr lang="en-US" dirty="0" smtClean="0"/>
              <a:t>, we have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Thus</a:t>
            </a:r>
          </a:p>
          <a:p>
            <a:pPr algn="ctr"/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′(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) = </a:t>
            </a:r>
            <a:r>
              <a:rPr lang="en-US" i="1" dirty="0" smtClean="0">
                <a:solidFill>
                  <a:srgbClr val="FF0000"/>
                </a:solidFill>
              </a:rPr>
              <a:t>G</a:t>
            </a:r>
            <a:r>
              <a:rPr lang="en-US" dirty="0" smtClean="0">
                <a:solidFill>
                  <a:srgbClr val="FF0000"/>
                </a:solidFill>
              </a:rPr>
              <a:t>′(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) =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,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and </a:t>
            </a:r>
            <a:r>
              <a:rPr lang="en-US" i="1" dirty="0" smtClean="0"/>
              <a:t>F</a:t>
            </a:r>
            <a:r>
              <a:rPr lang="en-US" dirty="0" smtClean="0"/>
              <a:t> and </a:t>
            </a:r>
            <a:r>
              <a:rPr lang="en-US" i="1" dirty="0" smtClean="0"/>
              <a:t>G</a:t>
            </a:r>
            <a:r>
              <a:rPr lang="en-US" dirty="0" smtClean="0"/>
              <a:t> are both antiderivatives of </a:t>
            </a:r>
            <a:r>
              <a:rPr lang="en-US" i="1" dirty="0" smtClean="0"/>
              <a:t>f</a:t>
            </a:r>
            <a:r>
              <a:rPr lang="en-US" dirty="0" smtClean="0"/>
              <a:t>. Note that  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− 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a constant.</a:t>
            </a:r>
            <a:endParaRPr lang="en-US" dirty="0"/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2794000" y="1320800"/>
          <a:ext cx="6032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" imgW="6032160" imgH="482400" progId="Equation.DSMT4">
                  <p:embed/>
                </p:oleObj>
              </mc:Choice>
              <mc:Fallback>
                <p:oleObj name="Equation" r:id="rId3" imgW="6032160" imgH="4824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1320800"/>
                        <a:ext cx="6032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3676126" y="1786398"/>
          <a:ext cx="2235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5" imgW="2235200" imgH="482600" progId="Equation.DSMT4">
                  <p:embed/>
                </p:oleObj>
              </mc:Choice>
              <mc:Fallback>
                <p:oleObj name="Equation" r:id="rId5" imgW="2235200" imgH="4826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126" y="1786398"/>
                        <a:ext cx="2235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324896" y="2834148"/>
          <a:ext cx="2641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7" imgW="2641320" imgH="482400" progId="Equation.DSMT4">
                  <p:embed/>
                </p:oleObj>
              </mc:Choice>
              <mc:Fallback>
                <p:oleObj name="Equation" r:id="rId7" imgW="264132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4896" y="2834148"/>
                        <a:ext cx="2641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267200" y="28956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9" imgW="558720" imgH="304560" progId="Equation.DSMT4">
                  <p:embed/>
                </p:oleObj>
              </mc:Choice>
              <mc:Fallback>
                <p:oleObj name="Equation" r:id="rId9" imgW="55872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89560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149644" y="2848896"/>
          <a:ext cx="2679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1" imgW="2679480" imgH="482400" progId="Equation.DSMT4">
                  <p:embed/>
                </p:oleObj>
              </mc:Choice>
              <mc:Fallback>
                <p:oleObj name="Equation" r:id="rId11" imgW="2679480" imgH="482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9644" y="2848896"/>
                        <a:ext cx="2679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295400" y="3429000"/>
          <a:ext cx="2273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3" imgW="2273040" imgH="482400" progId="Equation.DSMT4">
                  <p:embed/>
                </p:oleObj>
              </mc:Choice>
              <mc:Fallback>
                <p:oleObj name="Equation" r:id="rId13" imgW="227304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429000"/>
                        <a:ext cx="2273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5120148" y="3443748"/>
          <a:ext cx="2387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15" imgW="2387520" imgH="482400" progId="Equation.DSMT4">
                  <p:embed/>
                </p:oleObj>
              </mc:Choice>
              <mc:Fallback>
                <p:oleObj name="Equation" r:id="rId15" imgW="2387520" imgH="482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0148" y="3443748"/>
                        <a:ext cx="2387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 of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The Indefinite Integral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is any antiderivative 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), then the </a:t>
            </a:r>
            <a:r>
              <a:rPr lang="en-US" b="1" dirty="0" smtClean="0">
                <a:solidFill>
                  <a:srgbClr val="C00000"/>
                </a:solidFill>
              </a:rPr>
              <a:t>indefinite 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integral</a:t>
            </a:r>
            <a:r>
              <a:rPr lang="en-US" dirty="0" smtClean="0">
                <a:solidFill>
                  <a:srgbClr val="000000"/>
                </a:solidFill>
              </a:rPr>
              <a:t> 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), symbolized by                   is defined as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/>
            </a:r>
            <a:br>
              <a:rPr lang="en-US" dirty="0" smtClean="0">
                <a:solidFill>
                  <a:srgbClr val="000000"/>
                </a:solidFill>
              </a:rPr>
            </a:b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is an arbitrary constant.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is called the </a:t>
            </a:r>
            <a:r>
              <a:rPr lang="en-US" b="1" dirty="0" smtClean="0">
                <a:solidFill>
                  <a:srgbClr val="C00000"/>
                </a:solidFill>
              </a:rPr>
              <a:t>integrand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dx</a:t>
            </a:r>
            <a:r>
              <a:rPr lang="en-US" dirty="0" smtClean="0">
                <a:solidFill>
                  <a:srgbClr val="000000"/>
                </a:solidFill>
              </a:rPr>
              <a:t> is called the </a:t>
            </a:r>
            <a:r>
              <a:rPr lang="en-US" b="1" dirty="0" smtClean="0">
                <a:solidFill>
                  <a:srgbClr val="C00000"/>
                </a:solidFill>
              </a:rPr>
              <a:t>differential</a:t>
            </a:r>
            <a:r>
              <a:rPr lang="en-US" dirty="0" smtClean="0">
                <a:solidFill>
                  <a:srgbClr val="000000"/>
                </a:solidFill>
              </a:rPr>
              <a:t> (see Section 4.6), and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is called the </a:t>
            </a:r>
            <a:r>
              <a:rPr lang="en-US" b="1" dirty="0" smtClean="0">
                <a:solidFill>
                  <a:srgbClr val="C00000"/>
                </a:solidFill>
              </a:rPr>
              <a:t>constant of integration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8820021"/>
              </p:ext>
            </p:extLst>
          </p:nvPr>
        </p:nvGraphicFramePr>
        <p:xfrm>
          <a:off x="4895850" y="2279650"/>
          <a:ext cx="1358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1358640" imgH="596880" progId="Equation.DSMT4">
                  <p:embed/>
                </p:oleObj>
              </mc:Choice>
              <mc:Fallback>
                <p:oleObj name="Equation" r:id="rId3" imgW="1358640" imgH="5968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5850" y="2279650"/>
                        <a:ext cx="1358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3117850" y="2995612"/>
          <a:ext cx="2908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2908300" imgH="596900" progId="Equation.DSMT4">
                  <p:embed/>
                </p:oleObj>
              </mc:Choice>
              <mc:Fallback>
                <p:oleObj name="Equation" r:id="rId5" imgW="2908300" imgH="5969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2995612"/>
                        <a:ext cx="2908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 of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The differential </a:t>
            </a:r>
            <a:r>
              <a:rPr lang="en-US" i="1" dirty="0" smtClean="0">
                <a:solidFill>
                  <a:srgbClr val="000000"/>
                </a:solidFill>
              </a:rPr>
              <a:t>dx</a:t>
            </a:r>
            <a:r>
              <a:rPr lang="en-US" dirty="0" smtClean="0">
                <a:solidFill>
                  <a:srgbClr val="000000"/>
                </a:solidFill>
              </a:rPr>
              <a:t> indicates that the integral is taken with respect to the variable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. At this time it plays a minor role, but it is a necessary part of the notation. Its importance will become apparent in the next two sections.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 of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180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Formulas of Integration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I.</a:t>
            </a:r>
          </a:p>
          <a:p>
            <a:endParaRPr lang="en-US" sz="1500" b="1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II.					</a:t>
            </a:r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  <a:sym typeface="Symbol"/>
              </a:rPr>
              <a:t> 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00"/>
                </a:solidFill>
              </a:rPr>
              <a:t>1.</a:t>
            </a:r>
          </a:p>
          <a:p>
            <a:endParaRPr lang="en-US" sz="1100" b="1" dirty="0" smtClean="0">
              <a:solidFill>
                <a:srgbClr val="000000"/>
              </a:solidFill>
            </a:endParaRPr>
          </a:p>
          <a:p>
            <a:endParaRPr lang="en-US" sz="1100" b="1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III.</a:t>
            </a:r>
          </a:p>
          <a:p>
            <a:endParaRPr lang="en-US" sz="1800" b="1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IV.</a:t>
            </a:r>
          </a:p>
          <a:p>
            <a:endParaRPr lang="en-US" sz="1000" dirty="0">
              <a:solidFill>
                <a:srgbClr val="000000"/>
              </a:solidFill>
            </a:endParaRP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054100" y="1828800"/>
          <a:ext cx="2032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2032000" imgH="596900" progId="Equation.DSMT4">
                  <p:embed/>
                </p:oleObj>
              </mc:Choice>
              <mc:Fallback>
                <p:oleObj name="Equation" r:id="rId3" imgW="2032000" imgH="5969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1828800"/>
                        <a:ext cx="2032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009650" y="2457450"/>
          <a:ext cx="322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5" imgW="3225800" imgH="838200" progId="Equation.DSMT4">
                  <p:embed/>
                </p:oleObj>
              </mc:Choice>
              <mc:Fallback>
                <p:oleObj name="Equation" r:id="rId5" imgW="3225800" imgH="8382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2457450"/>
                        <a:ext cx="322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1014582" y="3382963"/>
          <a:ext cx="365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7" imgW="3657600" imgH="838200" progId="Equation.DSMT4">
                  <p:embed/>
                </p:oleObj>
              </mc:Choice>
              <mc:Fallback>
                <p:oleObj name="Equation" r:id="rId7" imgW="3657600" imgH="8382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4582" y="3382963"/>
                        <a:ext cx="365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998538" y="4362450"/>
          <a:ext cx="2095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9" imgW="2095500" imgH="596900" progId="Equation.DSMT4">
                  <p:embed/>
                </p:oleObj>
              </mc:Choice>
              <mc:Fallback>
                <p:oleObj name="Equation" r:id="rId9" imgW="2095500" imgH="5969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538" y="4362450"/>
                        <a:ext cx="2095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029200" y="3524250"/>
            <a:ext cx="3048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Note: the power rule, formula II, does not apply.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 of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7925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Constant Multiple Rule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sz="1500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In words, the integral of a constant times a function is equal to that constant times the integral of the function.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2965450" y="2057400"/>
          <a:ext cx="3213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3213100" imgH="596900" progId="Equation.DSMT4">
                  <p:embed/>
                </p:oleObj>
              </mc:Choice>
              <mc:Fallback>
                <p:oleObj name="Equation" r:id="rId3" imgW="3213100" imgH="5969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2057400"/>
                        <a:ext cx="3213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773</Words>
  <Application>Microsoft Office PowerPoint</Application>
  <PresentationFormat>On-screen Show (4:3)</PresentationFormat>
  <Paragraphs>136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Symbol</vt:lpstr>
      <vt:lpstr>Calibri</vt:lpstr>
      <vt:lpstr>Courier New</vt:lpstr>
      <vt:lpstr>Office Theme</vt:lpstr>
      <vt:lpstr>Equation</vt:lpstr>
      <vt:lpstr>Section 6.1</vt:lpstr>
      <vt:lpstr>Objectives</vt:lpstr>
      <vt:lpstr>The Antiderivative</vt:lpstr>
      <vt:lpstr>The Antiderivative</vt:lpstr>
      <vt:lpstr>Example 1: Antiderivatives</vt:lpstr>
      <vt:lpstr>Formulas of Integration</vt:lpstr>
      <vt:lpstr>Formulas of Integration</vt:lpstr>
      <vt:lpstr>Formulas of Integration</vt:lpstr>
      <vt:lpstr>Formulas of Integration</vt:lpstr>
      <vt:lpstr>Formulas of Integration</vt:lpstr>
      <vt:lpstr>Example 2: Finding the Indefinite Integral</vt:lpstr>
      <vt:lpstr>Example 2: Finding the Indefinite Integral (cont.)</vt:lpstr>
      <vt:lpstr>Formulas of Integration</vt:lpstr>
      <vt:lpstr>Example 3: Finding the Indefinite Integral of Polynomial Expressions</vt:lpstr>
      <vt:lpstr>Example 3: Finding the Indefinite Integral of Polynomial Expressions (cont.)</vt:lpstr>
      <vt:lpstr>Example 4: Finding the Indefinite Integral</vt:lpstr>
      <vt:lpstr>Example 5: Finding the Indefinite Integral</vt:lpstr>
      <vt:lpstr>Example 6: Using Several Formulas for  Integration</vt:lpstr>
      <vt:lpstr>Example 6: Using Several Formulas for Integration (cont.)</vt:lpstr>
      <vt:lpstr>Example 7: Finding the Indefinite Integral of a Rational Function </vt:lpstr>
      <vt:lpstr>Example 7: Finding the Indefinite Integral of a Rational Function (cont.) </vt:lpstr>
      <vt:lpstr>Example 8: Finding the Constant of Integration</vt:lpstr>
      <vt:lpstr>Example 8: Finding the Constant of Integration (cont.)</vt:lpstr>
      <vt:lpstr>Example 8: Finding the Constant of Integration (cont.)</vt:lpstr>
      <vt:lpstr>Example 9: Evaluating an Antiderivative</vt:lpstr>
      <vt:lpstr>Example 10: Cost Function</vt:lpstr>
      <vt:lpstr>Example 10: Cost Function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40</cp:revision>
  <dcterms:created xsi:type="dcterms:W3CDTF">2013-04-26T14:43:13Z</dcterms:created>
  <dcterms:modified xsi:type="dcterms:W3CDTF">2017-08-03T14:52:33Z</dcterms:modified>
</cp:coreProperties>
</file>