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6"/>
      <p:bold r:id="rId37"/>
      <p:italic r:id="rId38"/>
      <p:boldItalic r:id="rId3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9900FF"/>
    <a:srgbClr val="008000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6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4" Type="http://schemas.openxmlformats.org/officeDocument/2006/relationships/image" Target="../media/image10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416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92A76-B14D-4421-B5F1-06588F9DF442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F16B1-514E-4FA7-96F6-516F6BB2D2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186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34.png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5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6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9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77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6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78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83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84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85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4.bin"/><Relationship Id="rId4" Type="http://schemas.openxmlformats.org/officeDocument/2006/relationships/image" Target="../media/image88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92.wmf"/><Relationship Id="rId5" Type="http://schemas.openxmlformats.org/officeDocument/2006/relationships/oleObject" Target="../embeddings/oleObject87.bin"/><Relationship Id="rId4" Type="http://schemas.openxmlformats.org/officeDocument/2006/relationships/image" Target="../media/image9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9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95.wmf"/><Relationship Id="rId5" Type="http://schemas.openxmlformats.org/officeDocument/2006/relationships/oleObject" Target="../embeddings/oleObject90.bin"/><Relationship Id="rId4" Type="http://schemas.openxmlformats.org/officeDocument/2006/relationships/image" Target="../media/image94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3" Type="http://schemas.openxmlformats.org/officeDocument/2006/relationships/oleObject" Target="../embeddings/oleObject92.bin"/><Relationship Id="rId7" Type="http://schemas.openxmlformats.org/officeDocument/2006/relationships/image" Target="../media/image9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93.bin"/><Relationship Id="rId5" Type="http://schemas.openxmlformats.org/officeDocument/2006/relationships/image" Target="../media/image100.png"/><Relationship Id="rId4" Type="http://schemas.openxmlformats.org/officeDocument/2006/relationships/image" Target="../media/image97.wmf"/><Relationship Id="rId9" Type="http://schemas.openxmlformats.org/officeDocument/2006/relationships/image" Target="../media/image99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02.wmf"/><Relationship Id="rId5" Type="http://schemas.openxmlformats.org/officeDocument/2006/relationships/oleObject" Target="../embeddings/oleObject96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9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3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The Fundamental Theorem of Calculus and the Definite Integral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Riemann Sum (cont.)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CH_6_Sec6.3-_Example_3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66800"/>
            <a:ext cx="8229600" cy="174307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113896" y="3810000"/>
            <a:ext cx="1981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the appropriate values into the general form of the Riemann sum.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685800" y="2971800"/>
          <a:ext cx="80010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4" imgW="8001000" imgH="1562040" progId="Equation.DSMT4">
                  <p:embed/>
                </p:oleObj>
              </mc:Choice>
              <mc:Fallback>
                <p:oleObj name="Equation" r:id="rId4" imgW="8001000" imgH="1562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971800"/>
                        <a:ext cx="80010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66800" y="4635500"/>
          <a:ext cx="593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6" imgW="5930640" imgH="469800" progId="Equation.DSMT4">
                  <p:embed/>
                </p:oleObj>
              </mc:Choice>
              <mc:Fallback>
                <p:oleObj name="Equation" r:id="rId6" imgW="5930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635500"/>
                        <a:ext cx="593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81548" y="5211096"/>
          <a:ext cx="201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8" imgW="2019240" imgH="469800" progId="Equation.DSMT4">
                  <p:embed/>
                </p:oleObj>
              </mc:Choice>
              <mc:Fallback>
                <p:oleObj name="Equation" r:id="rId8" imgW="20192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548" y="5211096"/>
                        <a:ext cx="201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185652" y="5304504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0" imgW="1091880" imgH="291960" progId="Equation.DSMT4">
                  <p:embed/>
                </p:oleObj>
              </mc:Choice>
              <mc:Fallback>
                <p:oleObj name="Equation" r:id="rId10" imgW="109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5652" y="5304504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Riemann Sum (cont.)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1868031"/>
            <a:ext cx="82296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pic>
        <p:nvPicPr>
          <p:cNvPr id="17510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219200"/>
            <a:ext cx="4924425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Riemann Sums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Programmable graphing calculators (like the TI-84 Plus) will calculate various types of Riemann sums directly using a menu. We do not include such problems in this text.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Definite Integral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5185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Area Under a Curve Defined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If a function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nonnegative and continuous on the interval 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 then the </a:t>
            </a:r>
            <a:r>
              <a:rPr lang="en-US" b="1" dirty="0" smtClean="0">
                <a:solidFill>
                  <a:srgbClr val="C00000"/>
                </a:solidFill>
              </a:rPr>
              <a:t>area under the curve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defined to be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     is the general form of a Riemann sum for the function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1679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204575"/>
              </p:ext>
            </p:extLst>
          </p:nvPr>
        </p:nvGraphicFramePr>
        <p:xfrm>
          <a:off x="3670300" y="3429000"/>
          <a:ext cx="1651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1650960" imgH="545760" progId="Equation.DSMT4">
                  <p:embed/>
                </p:oleObj>
              </mc:Choice>
              <mc:Fallback>
                <p:oleObj name="Equation" r:id="rId3" imgW="1650960" imgH="5457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429000"/>
                        <a:ext cx="1651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587500" y="4354052"/>
          <a:ext cx="317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317225" imgH="431425" progId="Equation.DSMT4">
                  <p:embed/>
                </p:oleObj>
              </mc:Choice>
              <mc:Fallback>
                <p:oleObj name="Equation" r:id="rId5" imgW="317225" imgH="431425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4354052"/>
                        <a:ext cx="317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Definite Integral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41248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The Definite Integral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If a function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continuous on the interval 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], then the </a:t>
            </a:r>
            <a:r>
              <a:rPr lang="en-US" b="1" dirty="0" smtClean="0">
                <a:solidFill>
                  <a:srgbClr val="C00000"/>
                </a:solidFill>
              </a:rPr>
              <a:t>definite integral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from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to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symbolized as 		        is defined to be</a:t>
            </a:r>
          </a:p>
          <a:p>
            <a:pPr>
              <a:spcBef>
                <a:spcPts val="12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where      is the general form of a Riemann sum for the function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number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lower limit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of integration and the number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upper limit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of integration.</a:t>
            </a:r>
          </a:p>
        </p:txBody>
      </p:sp>
      <p:graphicFrame>
        <p:nvGraphicFramePr>
          <p:cNvPr id="168964" name="Object 4"/>
          <p:cNvGraphicFramePr>
            <a:graphicFrameLocks noChangeAspect="1"/>
          </p:cNvGraphicFramePr>
          <p:nvPr/>
        </p:nvGraphicFramePr>
        <p:xfrm>
          <a:off x="520930" y="2619403"/>
          <a:ext cx="1498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1498600" imgH="698500" progId="Equation.DSMT4">
                  <p:embed/>
                </p:oleObj>
              </mc:Choice>
              <mc:Fallback>
                <p:oleObj name="Equation" r:id="rId3" imgW="1498600" imgH="6985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930" y="2619403"/>
                        <a:ext cx="1498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90836"/>
              </p:ext>
            </p:extLst>
          </p:nvPr>
        </p:nvGraphicFramePr>
        <p:xfrm>
          <a:off x="3149600" y="3233534"/>
          <a:ext cx="2844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5" imgW="2844720" imgH="698400" progId="Equation.DSMT4">
                  <p:embed/>
                </p:oleObj>
              </mc:Choice>
              <mc:Fallback>
                <p:oleObj name="Equation" r:id="rId5" imgW="2844720" imgH="6984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233534"/>
                        <a:ext cx="2844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129238"/>
              </p:ext>
            </p:extLst>
          </p:nvPr>
        </p:nvGraphicFramePr>
        <p:xfrm>
          <a:off x="1524000" y="3999532"/>
          <a:ext cx="317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7" imgW="317225" imgH="431425" progId="Equation.DSMT4">
                  <p:embed/>
                </p:oleObj>
              </mc:Choice>
              <mc:Fallback>
                <p:oleObj name="Equation" r:id="rId7" imgW="317225" imgH="431425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99532"/>
                        <a:ext cx="317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Definite Integral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4072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Formula for Area Under a Curve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For a function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), nonnegative and continuous on 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], the area under the curve is given by</a:t>
            </a:r>
          </a:p>
          <a:p>
            <a:pPr>
              <a:spcBef>
                <a:spcPts val="12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1730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494818"/>
              </p:ext>
            </p:extLst>
          </p:nvPr>
        </p:nvGraphicFramePr>
        <p:xfrm>
          <a:off x="3517900" y="3048000"/>
          <a:ext cx="2108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2108160" imgH="685800" progId="Equation.DSMT4">
                  <p:embed/>
                </p:oleObj>
              </mc:Choice>
              <mc:Fallback>
                <p:oleObj name="Equation" r:id="rId3" imgW="2108160" imgH="685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3048000"/>
                        <a:ext cx="2108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Definite Integral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4072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The Fundamental Theorem of Calculus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If a function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continuous on the interval 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 and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any antiderivative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), then</a:t>
            </a:r>
          </a:p>
          <a:p>
            <a:pPr>
              <a:spcBef>
                <a:spcPts val="12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1771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116993"/>
              </p:ext>
            </p:extLst>
          </p:nvPr>
        </p:nvGraphicFramePr>
        <p:xfrm>
          <a:off x="2101850" y="2971800"/>
          <a:ext cx="5092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5092560" imgH="685800" progId="Equation.DSMT4">
                  <p:embed/>
                </p:oleObj>
              </mc:Choice>
              <mc:Fallback>
                <p:oleObj name="Equation" r:id="rId3" imgW="5092560" imgH="685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2971800"/>
                        <a:ext cx="5092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Definite Integral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 will use the handy notational convenience (the use of the labeled bracket notation) to indicate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) −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 as shown on the previous page and as illustrated below: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or even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78178" name="Object 2"/>
          <p:cNvGraphicFramePr>
            <a:graphicFrameLocks noChangeAspect="1"/>
          </p:cNvGraphicFramePr>
          <p:nvPr/>
        </p:nvGraphicFramePr>
        <p:xfrm>
          <a:off x="2971800" y="3581400"/>
          <a:ext cx="2870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2870200" imgH="622300" progId="Equation.DSMT4">
                  <p:embed/>
                </p:oleObj>
              </mc:Choice>
              <mc:Fallback>
                <p:oleObj name="Equation" r:id="rId3" imgW="2870200" imgH="6223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581400"/>
                        <a:ext cx="2870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79" name="Object 3"/>
          <p:cNvGraphicFramePr>
            <a:graphicFrameLocks noChangeAspect="1"/>
          </p:cNvGraphicFramePr>
          <p:nvPr/>
        </p:nvGraphicFramePr>
        <p:xfrm>
          <a:off x="2819400" y="4572000"/>
          <a:ext cx="3530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5" imgW="3530600" imgH="749300" progId="Equation.DSMT4">
                  <p:embed/>
                </p:oleObj>
              </mc:Choice>
              <mc:Fallback>
                <p:oleObj name="Equation" r:id="rId5" imgW="3530600" imgH="7493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72000"/>
                        <a:ext cx="35306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Definite Integral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 some books other similar notation is used such as the following: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79202" name="Object 2"/>
          <p:cNvGraphicFramePr>
            <a:graphicFrameLocks noChangeAspect="1"/>
          </p:cNvGraphicFramePr>
          <p:nvPr/>
        </p:nvGraphicFramePr>
        <p:xfrm>
          <a:off x="914400" y="3009900"/>
          <a:ext cx="7289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7289800" imgH="723900" progId="Equation.DSMT4">
                  <p:embed/>
                </p:oleObj>
              </mc:Choice>
              <mc:Fallback>
                <p:oleObj name="Equation" r:id="rId3" imgW="7289800" imgH="7239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09900"/>
                        <a:ext cx="72898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Definite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Evaluate 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b="1" dirty="0" smtClean="0"/>
              <a:t>Solution: </a:t>
            </a: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0226" name="Object 2"/>
          <p:cNvGraphicFramePr>
            <a:graphicFrameLocks noChangeAspect="1"/>
          </p:cNvGraphicFramePr>
          <p:nvPr/>
        </p:nvGraphicFramePr>
        <p:xfrm>
          <a:off x="2286000" y="1219200"/>
          <a:ext cx="1155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3" imgW="1155700" imgH="698500" progId="Equation.DSMT4">
                  <p:embed/>
                </p:oleObj>
              </mc:Choice>
              <mc:Fallback>
                <p:oleObj name="Equation" r:id="rId3" imgW="1155700" imgH="6985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19200"/>
                        <a:ext cx="1155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495800" y="3019674"/>
            <a:ext cx="381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Determine the antiderivative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</a:t>
            </a:r>
            <a:r>
              <a:rPr lang="en-US" sz="2000" i="1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95800" y="3711714"/>
            <a:ext cx="3886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the Fundamental Theorem of Calculus with </a:t>
            </a:r>
            <a:r>
              <a:rPr lang="en-US" sz="2000" i="1" dirty="0" smtClean="0">
                <a:solidFill>
                  <a:srgbClr val="9900FF"/>
                </a:solidFill>
              </a:rPr>
              <a:t>a</a:t>
            </a:r>
            <a:r>
              <a:rPr lang="en-US" sz="2000" dirty="0" smtClean="0">
                <a:solidFill>
                  <a:srgbClr val="9900FF"/>
                </a:solidFill>
              </a:rPr>
              <a:t> = 1 </a:t>
            </a:r>
            <a:r>
              <a:rPr lang="en-US" sz="2000" dirty="0" smtClean="0">
                <a:solidFill>
                  <a:srgbClr val="008080"/>
                </a:solidFill>
              </a:rPr>
              <a:t>and </a:t>
            </a:r>
            <a:r>
              <a:rPr lang="en-US" sz="2000" i="1" dirty="0" smtClean="0">
                <a:solidFill>
                  <a:srgbClr val="006600"/>
                </a:solidFill>
              </a:rPr>
              <a:t>b</a:t>
            </a:r>
            <a:r>
              <a:rPr lang="en-US" sz="2000" dirty="0" smtClean="0">
                <a:solidFill>
                  <a:srgbClr val="006600"/>
                </a:solidFill>
              </a:rPr>
              <a:t> = 2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066800" y="2819400"/>
          <a:ext cx="1092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5" imgW="1091880" imgH="698400" progId="Equation.DSMT4">
                  <p:embed/>
                </p:oleObj>
              </mc:Choice>
              <mc:Fallback>
                <p:oleObj name="Equation" r:id="rId5" imgW="109188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19400"/>
                        <a:ext cx="1092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209800" y="2866104"/>
          <a:ext cx="901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7" imgW="901440" imgH="647640" progId="Equation.DSMT4">
                  <p:embed/>
                </p:oleObj>
              </mc:Choice>
              <mc:Fallback>
                <p:oleObj name="Equation" r:id="rId7" imgW="90144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66104"/>
                        <a:ext cx="901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209800" y="3657600"/>
          <a:ext cx="1663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9" imgW="1663560" imgH="533160" progId="Equation.DSMT4">
                  <p:embed/>
                </p:oleObj>
              </mc:Choice>
              <mc:Fallback>
                <p:oleObj name="Equation" r:id="rId9" imgW="16635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57600"/>
                        <a:ext cx="1663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209800" y="4343400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11" imgW="965160" imgH="279360" progId="Equation.DSMT4">
                  <p:embed/>
                </p:oleObj>
              </mc:Choice>
              <mc:Fallback>
                <p:oleObj name="Equation" r:id="rId11" imgW="96516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343400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2209800" y="4876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13" imgW="469800" imgH="291960" progId="Equation.DSMT4">
                  <p:embed/>
                </p:oleObj>
              </mc:Choice>
              <mc:Fallback>
                <p:oleObj name="Equation" r:id="rId13" imgW="4698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76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Have a thorough understanding of the Fundamental Theorem of Calculus.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Evaluate definite integrals.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Definite Integrals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Find the value of </a:t>
            </a: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12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239306"/>
              </p:ext>
            </p:extLst>
          </p:nvPr>
        </p:nvGraphicFramePr>
        <p:xfrm>
          <a:off x="3455988" y="1140286"/>
          <a:ext cx="1333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3" imgW="1333440" imgH="876240" progId="Equation.DSMT4">
                  <p:embed/>
                </p:oleObj>
              </mc:Choice>
              <mc:Fallback>
                <p:oleObj name="Equation" r:id="rId3" imgW="1333440" imgH="8762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988" y="1140286"/>
                        <a:ext cx="1333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242540" y="2847185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Determine the antiderivative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48400" y="3913985"/>
            <a:ext cx="28346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the Fundamental Theorem of Calculus with </a:t>
            </a:r>
          </a:p>
          <a:p>
            <a:r>
              <a:rPr lang="en-US" sz="2000" i="1" dirty="0" smtClean="0">
                <a:solidFill>
                  <a:srgbClr val="9900FF"/>
                </a:solidFill>
              </a:rPr>
              <a:t>a</a:t>
            </a:r>
            <a:r>
              <a:rPr lang="en-US" sz="2000" dirty="0" smtClean="0">
                <a:solidFill>
                  <a:srgbClr val="9900FF"/>
                </a:solidFill>
              </a:rPr>
              <a:t> = 1 </a:t>
            </a:r>
            <a:r>
              <a:rPr lang="en-US" sz="2000" dirty="0" smtClean="0">
                <a:solidFill>
                  <a:srgbClr val="008080"/>
                </a:solidFill>
              </a:rPr>
              <a:t>and </a:t>
            </a:r>
            <a:r>
              <a:rPr lang="en-US" sz="2000" i="1" dirty="0" smtClean="0">
                <a:solidFill>
                  <a:srgbClr val="006600"/>
                </a:solidFill>
              </a:rPr>
              <a:t>b</a:t>
            </a:r>
            <a:r>
              <a:rPr lang="en-US" sz="2000" dirty="0" smtClean="0">
                <a:solidFill>
                  <a:srgbClr val="006600"/>
                </a:solidFill>
              </a:rPr>
              <a:t> = 4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838200" y="2696496"/>
          <a:ext cx="1257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5" imgW="1257120" imgH="888840" progId="Equation.DSMT4">
                  <p:embed/>
                </p:oleObj>
              </mc:Choice>
              <mc:Fallback>
                <p:oleObj name="Equation" r:id="rId5" imgW="125712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96496"/>
                        <a:ext cx="1257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133600" y="2561304"/>
          <a:ext cx="2705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7" imgW="2705040" imgH="1130040" progId="Equation.DSMT4">
                  <p:embed/>
                </p:oleObj>
              </mc:Choice>
              <mc:Fallback>
                <p:oleObj name="Equation" r:id="rId7" imgW="2705040" imgH="1130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61304"/>
                        <a:ext cx="2705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860004" y="2757948"/>
          <a:ext cx="1206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9" imgW="1206360" imgH="723600" progId="Equation.DSMT4">
                  <p:embed/>
                </p:oleObj>
              </mc:Choice>
              <mc:Fallback>
                <p:oleObj name="Equation" r:id="rId9" imgW="1206360" imgH="723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04" y="2757948"/>
                        <a:ext cx="1206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133600" y="37338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11" imgW="1828800" imgH="444240" progId="Equation.DSMT4">
                  <p:embed/>
                </p:oleObj>
              </mc:Choice>
              <mc:Fallback>
                <p:oleObj name="Equation" r:id="rId11" imgW="18288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733800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133600" y="4449096"/>
          <a:ext cx="977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13" imgW="977760" imgH="279360" progId="Equation.DSMT4">
                  <p:embed/>
                </p:oleObj>
              </mc:Choice>
              <mc:Fallback>
                <p:oleObj name="Equation" r:id="rId13" imgW="9777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449096"/>
                        <a:ext cx="977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2133600" y="4982496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15" imgW="469800" imgH="279360" progId="Equation.DSMT4">
                  <p:embed/>
                </p:oleObj>
              </mc:Choice>
              <mc:Fallback>
                <p:oleObj name="Equation" r:id="rId15" imgW="4698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982496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Definite Integrals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c.</a:t>
            </a:r>
            <a:r>
              <a:rPr lang="en-US" dirty="0" smtClean="0"/>
              <a:t>	Evaluate </a:t>
            </a: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22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878112"/>
              </p:ext>
            </p:extLst>
          </p:nvPr>
        </p:nvGraphicFramePr>
        <p:xfrm>
          <a:off x="2286000" y="1219200"/>
          <a:ext cx="1066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3" imgW="1066680" imgH="685800" progId="Equation.DSMT4">
                  <p:embed/>
                </p:oleObj>
              </mc:Choice>
              <mc:Fallback>
                <p:oleObj name="Equation" r:id="rId3" imgW="1066680" imgH="6858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19200"/>
                        <a:ext cx="1066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886200" y="2979737"/>
            <a:ext cx="373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Determine the antiderivative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</a:t>
            </a:r>
            <a:r>
              <a:rPr lang="en-US" sz="2000" i="1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13496" y="3719651"/>
            <a:ext cx="350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the Fundamental Theorem of Calculus with </a:t>
            </a:r>
            <a:r>
              <a:rPr lang="en-US" sz="2000" i="1" dirty="0" smtClean="0">
                <a:solidFill>
                  <a:srgbClr val="9900FF"/>
                </a:solidFill>
              </a:rPr>
              <a:t>a</a:t>
            </a:r>
            <a:r>
              <a:rPr lang="en-US" sz="2000" dirty="0" smtClean="0">
                <a:solidFill>
                  <a:srgbClr val="9900FF"/>
                </a:solidFill>
              </a:rPr>
              <a:t> = 0 </a:t>
            </a:r>
            <a:r>
              <a:rPr lang="en-US" sz="2000" dirty="0" smtClean="0">
                <a:solidFill>
                  <a:srgbClr val="008080"/>
                </a:solidFill>
              </a:rPr>
              <a:t>and </a:t>
            </a:r>
            <a:r>
              <a:rPr lang="en-US" sz="2000" i="1" dirty="0" smtClean="0">
                <a:solidFill>
                  <a:srgbClr val="006600"/>
                </a:solidFill>
              </a:rPr>
              <a:t>b</a:t>
            </a:r>
            <a:r>
              <a:rPr lang="en-US" sz="2000" dirty="0" smtClean="0">
                <a:solidFill>
                  <a:srgbClr val="006600"/>
                </a:solidFill>
              </a:rPr>
              <a:t> = 1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013156" y="3763296"/>
          <a:ext cx="121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5" imgW="1218960" imgH="380880" progId="Equation.DSMT4">
                  <p:embed/>
                </p:oleObj>
              </mc:Choice>
              <mc:Fallback>
                <p:oleObj name="Equation" r:id="rId5" imgW="12189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3156" y="3763296"/>
                        <a:ext cx="121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013156" y="4372896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7" imgW="952200" imgH="291960" progId="Equation.DSMT4">
                  <p:embed/>
                </p:oleObj>
              </mc:Choice>
              <mc:Fallback>
                <p:oleObj name="Equation" r:id="rId7" imgW="9522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3156" y="4372896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914400" y="2667000"/>
          <a:ext cx="1003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9" imgW="1002960" imgH="698400" progId="Equation.DSMT4">
                  <p:embed/>
                </p:oleObj>
              </mc:Choice>
              <mc:Fallback>
                <p:oleObj name="Equation" r:id="rId9" imgW="100296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1003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2013156" y="2743200"/>
          <a:ext cx="901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11" imgW="901440" imgH="660240" progId="Equation.DSMT4">
                  <p:embed/>
                </p:oleObj>
              </mc:Choice>
              <mc:Fallback>
                <p:oleObj name="Equation" r:id="rId11" imgW="901440" imgH="660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3156" y="2743200"/>
                        <a:ext cx="9017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Definite Integral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95400"/>
            <a:ext cx="8229600" cy="34470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Properties of Definite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Integrals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12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83299" name="Object 3"/>
          <p:cNvGraphicFramePr>
            <a:graphicFrameLocks noChangeAspect="1"/>
          </p:cNvGraphicFramePr>
          <p:nvPr/>
        </p:nvGraphicFramePr>
        <p:xfrm>
          <a:off x="548640" y="1927352"/>
          <a:ext cx="6540500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6540500" imgH="2641600" progId="Equation.DSMT4">
                  <p:embed/>
                </p:oleObj>
              </mc:Choice>
              <mc:Fallback>
                <p:oleObj name="Equation" r:id="rId3" imgW="6540500" imgH="2641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27352"/>
                        <a:ext cx="6540500" cy="264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Using Properties of </a:t>
            </a:r>
            <a:br>
              <a:rPr lang="en-US" dirty="0" smtClean="0"/>
            </a:br>
            <a:r>
              <a:rPr lang="en-US" dirty="0" smtClean="0"/>
              <a:t>Definite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60"/>
            <a:ext cx="8229600" cy="4572000"/>
          </a:xfrm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Evaluate 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43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664141"/>
              </p:ext>
            </p:extLst>
          </p:nvPr>
        </p:nvGraphicFramePr>
        <p:xfrm>
          <a:off x="2298700" y="1097280"/>
          <a:ext cx="2832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3" imgW="2831760" imgH="939600" progId="Equation.DSMT4">
                  <p:embed/>
                </p:oleObj>
              </mc:Choice>
              <mc:Fallback>
                <p:oleObj name="Equation" r:id="rId3" imgW="2831760" imgH="9396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097280"/>
                        <a:ext cx="2832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479372"/>
              </p:ext>
            </p:extLst>
          </p:nvPr>
        </p:nvGraphicFramePr>
        <p:xfrm>
          <a:off x="2006600" y="2097088"/>
          <a:ext cx="2794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5" imgW="2793960" imgH="927000" progId="Equation.DSMT4">
                  <p:embed/>
                </p:oleObj>
              </mc:Choice>
              <mc:Fallback>
                <p:oleObj name="Equation" r:id="rId5" imgW="2793960" imgH="9270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2097088"/>
                        <a:ext cx="2794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858000" y="2856230"/>
            <a:ext cx="2194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Determine the antiderivative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62600" y="4245114"/>
            <a:ext cx="350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the Fundamental Theorem of Calculus with </a:t>
            </a:r>
            <a:r>
              <a:rPr lang="en-US" sz="2000" i="1" dirty="0" smtClean="0">
                <a:solidFill>
                  <a:srgbClr val="9900FF"/>
                </a:solidFill>
              </a:rPr>
              <a:t>a</a:t>
            </a:r>
            <a:r>
              <a:rPr lang="en-US" sz="2000" dirty="0" smtClean="0">
                <a:solidFill>
                  <a:srgbClr val="9900FF"/>
                </a:solidFill>
              </a:rPr>
              <a:t> = 1 </a:t>
            </a:r>
            <a:r>
              <a:rPr lang="en-US" sz="2000" dirty="0" smtClean="0">
                <a:solidFill>
                  <a:srgbClr val="008080"/>
                </a:solidFill>
              </a:rPr>
              <a:t>and</a:t>
            </a:r>
            <a:r>
              <a:rPr lang="en-US" sz="2000" i="1" dirty="0" smtClean="0">
                <a:solidFill>
                  <a:srgbClr val="008080"/>
                </a:solidFill>
              </a:rPr>
              <a:t> </a:t>
            </a:r>
            <a:r>
              <a:rPr lang="en-US" sz="2000" i="1" dirty="0" smtClean="0">
                <a:solidFill>
                  <a:srgbClr val="006600"/>
                </a:solidFill>
              </a:rPr>
              <a:t>b </a:t>
            </a:r>
            <a:r>
              <a:rPr lang="en-US" sz="2000" dirty="0" smtClean="0">
                <a:solidFill>
                  <a:srgbClr val="006600"/>
                </a:solidFill>
              </a:rPr>
              <a:t>= 2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899160" y="3063240"/>
          <a:ext cx="5816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7" imgW="5816520" imgH="1155600" progId="Equation.DSMT4">
                  <p:embed/>
                </p:oleObj>
              </mc:Choice>
              <mc:Fallback>
                <p:oleObj name="Equation" r:id="rId7" imgW="5816520" imgH="1155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160" y="3063240"/>
                        <a:ext cx="58166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914400" y="4251960"/>
          <a:ext cx="378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9" imgW="3784320" imgH="838080" progId="Equation.DSMT4">
                  <p:embed/>
                </p:oleObj>
              </mc:Choice>
              <mc:Fallback>
                <p:oleObj name="Equation" r:id="rId9" imgW="3784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251960"/>
                        <a:ext cx="378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914400" y="5166360"/>
          <a:ext cx="284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Equation" r:id="rId11" imgW="2844720" imgH="838080" progId="Equation.DSMT4">
                  <p:embed/>
                </p:oleObj>
              </mc:Choice>
              <mc:Fallback>
                <p:oleObj name="Equation" r:id="rId11" imgW="28447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166360"/>
                        <a:ext cx="284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4889500" y="2085110"/>
          <a:ext cx="273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Equation" r:id="rId13" imgW="2730240" imgH="876240" progId="Equation.DSMT4">
                  <p:embed/>
                </p:oleObj>
              </mc:Choice>
              <mc:Fallback>
                <p:oleObj name="Equation" r:id="rId13" imgW="273024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085110"/>
                        <a:ext cx="273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Using Properties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Definite Integrals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Find the value of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Use the </a:t>
            </a:r>
            <a:r>
              <a:rPr lang="en-US" i="1" dirty="0" smtClean="0"/>
              <a:t>u</a:t>
            </a:r>
            <a:r>
              <a:rPr lang="en-US" dirty="0" smtClean="0"/>
              <a:t>-substitution technique with 	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and </a:t>
            </a:r>
            <a:r>
              <a:rPr lang="en-US" i="1" dirty="0" smtClean="0">
                <a:solidFill>
                  <a:srgbClr val="008000"/>
                </a:solidFill>
              </a:rPr>
              <a:t>du</a:t>
            </a:r>
            <a:r>
              <a:rPr lang="en-US" dirty="0" smtClean="0">
                <a:solidFill>
                  <a:srgbClr val="008000"/>
                </a:solidFill>
              </a:rPr>
              <a:t> = 2</a:t>
            </a:r>
            <a:r>
              <a:rPr lang="en-US" i="1" dirty="0" smtClean="0">
                <a:solidFill>
                  <a:srgbClr val="008000"/>
                </a:solidFill>
              </a:rPr>
              <a:t>xdx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smtClean="0"/>
              <a:t>to find the antiderivative. Then replace </a:t>
            </a:r>
            <a:r>
              <a:rPr lang="en-US" i="1" dirty="0" smtClean="0"/>
              <a:t>u</a:t>
            </a:r>
            <a:r>
              <a:rPr lang="en-US" dirty="0" smtClean="0"/>
              <a:t> with 	        before evaluating the definite integral. 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5346" name="Object 2"/>
          <p:cNvGraphicFramePr>
            <a:graphicFrameLocks noChangeAspect="1"/>
          </p:cNvGraphicFramePr>
          <p:nvPr/>
        </p:nvGraphicFramePr>
        <p:xfrm>
          <a:off x="3477904" y="1175108"/>
          <a:ext cx="204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3" imgW="2044700" imgH="698500" progId="Equation.DSMT4">
                  <p:embed/>
                </p:oleObj>
              </mc:Choice>
              <mc:Fallback>
                <p:oleObj name="Equation" r:id="rId3" imgW="2044700" imgH="6985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904" y="1175108"/>
                        <a:ext cx="204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47" name="Object 3"/>
          <p:cNvGraphicFramePr>
            <a:graphicFrameLocks noChangeAspect="1"/>
          </p:cNvGraphicFramePr>
          <p:nvPr/>
        </p:nvGraphicFramePr>
        <p:xfrm>
          <a:off x="7467600" y="1819550"/>
          <a:ext cx="133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5" imgW="1333500" imgH="381000" progId="Equation.DSMT4">
                  <p:embed/>
                </p:oleObj>
              </mc:Choice>
              <mc:Fallback>
                <p:oleObj name="Equation" r:id="rId5" imgW="1333500" imgH="3810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819550"/>
                        <a:ext cx="133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08767"/>
              </p:ext>
            </p:extLst>
          </p:nvPr>
        </p:nvGraphicFramePr>
        <p:xfrm>
          <a:off x="1219200" y="2662904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7" imgW="825500" imgH="368300" progId="Equation.DSMT4">
                  <p:embed/>
                </p:oleObj>
              </mc:Choice>
              <mc:Fallback>
                <p:oleObj name="Equation" r:id="rId7" imgW="825500" imgH="3683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662904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867400" y="3367548"/>
            <a:ext cx="327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</a:t>
            </a:r>
            <a:r>
              <a:rPr lang="en-US" sz="2000" i="1" dirty="0" smtClean="0">
                <a:solidFill>
                  <a:srgbClr val="008080"/>
                </a:solidFill>
              </a:rPr>
              <a:t>u</a:t>
            </a:r>
            <a:r>
              <a:rPr lang="en-US" sz="2000" dirty="0" smtClean="0">
                <a:solidFill>
                  <a:srgbClr val="008080"/>
                </a:solidFill>
              </a:rPr>
              <a:t>-substitution to find the antiderivative.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098756" y="3338052"/>
          <a:ext cx="1866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9" imgW="1866600" imgH="634680" progId="Equation.DSMT4">
                  <p:embed/>
                </p:oleObj>
              </mc:Choice>
              <mc:Fallback>
                <p:oleObj name="Equation" r:id="rId9" imgW="186660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756" y="3338052"/>
                        <a:ext cx="1866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2971800" y="3185652"/>
          <a:ext cx="271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11" imgW="2717640" imgH="888840" progId="Equation.DSMT4">
                  <p:embed/>
                </p:oleObj>
              </mc:Choice>
              <mc:Fallback>
                <p:oleObj name="Equation" r:id="rId11" imgW="271764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185652"/>
                        <a:ext cx="2717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2971800" y="4114800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Equation" r:id="rId13" imgW="1447560" imgH="888840" progId="Equation.DSMT4">
                  <p:embed/>
                </p:oleObj>
              </mc:Choice>
              <mc:Fallback>
                <p:oleObj name="Equation" r:id="rId13" imgW="144756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114800"/>
                        <a:ext cx="1447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4449096" y="4114800"/>
          <a:ext cx="1803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Equation" r:id="rId15" imgW="1803240" imgH="888840" progId="Equation.DSMT4">
                  <p:embed/>
                </p:oleObj>
              </mc:Choice>
              <mc:Fallback>
                <p:oleObj name="Equation" r:id="rId15" imgW="180324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096" y="4114800"/>
                        <a:ext cx="1803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4449096" y="5029200"/>
          <a:ext cx="2273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Equation" r:id="rId17" imgW="2273040" imgH="888840" progId="Equation.DSMT4">
                  <p:embed/>
                </p:oleObj>
              </mc:Choice>
              <mc:Fallback>
                <p:oleObj name="Equation" r:id="rId17" imgW="2273040" imgH="8888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096" y="5029200"/>
                        <a:ext cx="2273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Using Properties of </a:t>
            </a:r>
            <a:br>
              <a:rPr lang="en-US" dirty="0"/>
            </a:br>
            <a:r>
              <a:rPr lang="en-US" dirty="0"/>
              <a:t>Definite Integrals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5638800" y="1350502"/>
            <a:ext cx="32481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Evaluate the definite integral.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624348" y="1235996"/>
          <a:ext cx="1930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3" imgW="1930320" imgH="698400" progId="Equation.DSMT4">
                  <p:embed/>
                </p:oleObj>
              </mc:Choice>
              <mc:Fallback>
                <p:oleObj name="Equation" r:id="rId3" imgW="193032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48" y="1235996"/>
                        <a:ext cx="1930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622756" y="998538"/>
          <a:ext cx="20320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5" imgW="2031840" imgH="1117440" progId="Equation.DSMT4">
                  <p:embed/>
                </p:oleObj>
              </mc:Choice>
              <mc:Fallback>
                <p:oleObj name="Equation" r:id="rId5" imgW="2031840" imgH="1117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756" y="998538"/>
                        <a:ext cx="20320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2590800" y="2057400"/>
          <a:ext cx="45974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quation" r:id="rId7" imgW="4597200" imgH="1130040" progId="Equation.DSMT4">
                  <p:embed/>
                </p:oleObj>
              </mc:Choice>
              <mc:Fallback>
                <p:oleObj name="Equation" r:id="rId7" imgW="4597200" imgH="1130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057400"/>
                        <a:ext cx="45974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590800" y="3200400"/>
          <a:ext cx="2273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9" imgW="2273040" imgH="1028520" progId="Equation.DSMT4">
                  <p:embed/>
                </p:oleObj>
              </mc:Choice>
              <mc:Fallback>
                <p:oleObj name="Equation" r:id="rId9" imgW="227304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200400"/>
                        <a:ext cx="2273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2590800" y="4267200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11" imgW="1828800" imgH="838080" progId="Equation.DSMT4">
                  <p:embed/>
                </p:oleObj>
              </mc:Choice>
              <mc:Fallback>
                <p:oleObj name="Equation" r:id="rId11" imgW="1828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67200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2590800" y="5137356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13" imgW="2006280" imgH="838080" progId="Equation.DSMT4">
                  <p:embed/>
                </p:oleObj>
              </mc:Choice>
              <mc:Fallback>
                <p:oleObj name="Equation" r:id="rId13" imgW="2006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137356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Value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Average Value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For a function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), continuous on the interval 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], the </a:t>
            </a:r>
            <a:r>
              <a:rPr lang="en-US" b="1" dirty="0" smtClean="0">
                <a:solidFill>
                  <a:srgbClr val="C00000"/>
                </a:solidFill>
              </a:rPr>
              <a:t>average value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</a:t>
            </a:r>
          </a:p>
          <a:p>
            <a:pPr>
              <a:spcBef>
                <a:spcPts val="12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1884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861850"/>
              </p:ext>
            </p:extLst>
          </p:nvPr>
        </p:nvGraphicFramePr>
        <p:xfrm>
          <a:off x="3054350" y="2971800"/>
          <a:ext cx="303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3" imgW="3035160" imgH="838080" progId="Equation.DSMT4">
                  <p:embed/>
                </p:oleObj>
              </mc:Choice>
              <mc:Fallback>
                <p:oleObj name="Equation" r:id="rId3" imgW="303516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2971800"/>
                        <a:ext cx="303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Average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Find the average value of 		        on the 	interval </a:t>
            </a:r>
            <a:r>
              <a:rPr lang="en-US" dirty="0" smtClean="0">
                <a:solidFill>
                  <a:srgbClr val="0000FF"/>
                </a:solidFill>
              </a:rPr>
              <a:t>[0, 8]</a:t>
            </a:r>
            <a:r>
              <a:rPr lang="en-US" dirty="0" smtClean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</a:t>
            </a:r>
            <a:endParaRPr lang="en-US" dirty="0"/>
          </a:p>
        </p:txBody>
      </p:sp>
      <p:graphicFrame>
        <p:nvGraphicFramePr>
          <p:cNvPr id="189442" name="Object 2"/>
          <p:cNvGraphicFramePr>
            <a:graphicFrameLocks noChangeAspect="1"/>
          </p:cNvGraphicFramePr>
          <p:nvPr/>
        </p:nvGraphicFramePr>
        <p:xfrm>
          <a:off x="4649300" y="1330656"/>
          <a:ext cx="2006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Equation" r:id="rId3" imgW="2006600" imgH="482600" progId="Equation.DSMT4">
                  <p:embed/>
                </p:oleObj>
              </mc:Choice>
              <mc:Fallback>
                <p:oleObj name="Equation" r:id="rId3" imgW="2006600" imgH="482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300" y="1330656"/>
                        <a:ext cx="2006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105400" y="2913988"/>
            <a:ext cx="3733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9900FF"/>
                </a:solidFill>
              </a:rPr>
              <a:t>a</a:t>
            </a:r>
            <a:r>
              <a:rPr lang="en-US" sz="2000" dirty="0" smtClean="0">
                <a:solidFill>
                  <a:srgbClr val="9900FF"/>
                </a:solidFill>
              </a:rPr>
              <a:t> = 0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i="1" dirty="0" smtClean="0">
                <a:solidFill>
                  <a:srgbClr val="006600"/>
                </a:solidFill>
              </a:rPr>
              <a:t>b</a:t>
            </a:r>
            <a:r>
              <a:rPr lang="en-US" sz="2000" dirty="0" smtClean="0">
                <a:solidFill>
                  <a:srgbClr val="006600"/>
                </a:solidFill>
              </a:rPr>
              <a:t> = 8</a:t>
            </a:r>
            <a:r>
              <a:rPr lang="en-US" sz="2000" dirty="0" smtClean="0">
                <a:solidFill>
                  <a:srgbClr val="008080"/>
                </a:solidFill>
              </a:rPr>
              <a:t>, and the given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into the formula for average value.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05400" y="4248090"/>
            <a:ext cx="8602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Solve.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977900" y="2819400"/>
          <a:ext cx="367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5" imgW="3670200" imgH="838080" progId="Equation.DSMT4">
                  <p:embed/>
                </p:oleObj>
              </mc:Choice>
              <mc:Fallback>
                <p:oleObj name="Equation" r:id="rId5" imgW="3670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819400"/>
                        <a:ext cx="367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524000" y="3896852"/>
          <a:ext cx="2387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7" imgW="2387520" imgH="1117440" progId="Equation.DSMT4">
                  <p:embed/>
                </p:oleObj>
              </mc:Choice>
              <mc:Fallback>
                <p:oleObj name="Equation" r:id="rId7" imgW="2387520" imgH="1117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96852"/>
                        <a:ext cx="2387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Average Value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954107"/>
          </a:xfrm>
        </p:spPr>
        <p:txBody>
          <a:bodyPr>
            <a:spAutoFit/>
          </a:bodyPr>
          <a:lstStyle/>
          <a:p>
            <a:r>
              <a:rPr lang="en-US" dirty="0" smtClean="0"/>
              <a:t>Note that this is between 10 and 11 as estimated earlier. 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143000" y="1371600"/>
          <a:ext cx="55245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3" imgW="5524200" imgH="1155600" progId="Equation.DSMT4">
                  <p:embed/>
                </p:oleObj>
              </mc:Choice>
              <mc:Fallback>
                <p:oleObj name="Equation" r:id="rId3" imgW="5524200" imgH="1155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71600"/>
                        <a:ext cx="55245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143000" y="2622756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2" name="Equation" r:id="rId5" imgW="1879560" imgH="838080" progId="Equation.DSMT4">
                  <p:embed/>
                </p:oleObj>
              </mc:Choice>
              <mc:Fallback>
                <p:oleObj name="Equation" r:id="rId5" imgW="1879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22756"/>
                        <a:ext cx="187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1143000" y="3581400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3" name="Equation" r:id="rId7" imgW="939600" imgH="355320" progId="Equation.DSMT4">
                  <p:embed/>
                </p:oleObj>
              </mc:Choice>
              <mc:Fallback>
                <p:oleObj name="Equation" r:id="rId7" imgW="9396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81400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Average Value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Find the average value of 		      on the 	interval </a:t>
            </a:r>
            <a:r>
              <a:rPr lang="en-US" dirty="0" smtClean="0">
                <a:solidFill>
                  <a:srgbClr val="0000FF"/>
                </a:solidFill>
              </a:rPr>
              <a:t>[0, 3]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Solution: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 </a:t>
            </a:r>
            <a:endParaRPr lang="en-US" dirty="0"/>
          </a:p>
        </p:txBody>
      </p:sp>
      <p:graphicFrame>
        <p:nvGraphicFramePr>
          <p:cNvPr id="191490" name="Object 2"/>
          <p:cNvGraphicFramePr>
            <a:graphicFrameLocks noChangeAspect="1"/>
          </p:cNvGraphicFramePr>
          <p:nvPr/>
        </p:nvGraphicFramePr>
        <p:xfrm>
          <a:off x="4634552" y="1337444"/>
          <a:ext cx="1828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Equation" r:id="rId3" imgW="1828800" imgH="482600" progId="Equation.DSMT4">
                  <p:embed/>
                </p:oleObj>
              </mc:Choice>
              <mc:Fallback>
                <p:oleObj name="Equation" r:id="rId3" imgW="1828800" imgH="482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4552" y="1337444"/>
                        <a:ext cx="1828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029200" y="3124200"/>
            <a:ext cx="3657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9900FF"/>
                </a:solidFill>
              </a:rPr>
              <a:t>a</a:t>
            </a:r>
            <a:r>
              <a:rPr lang="en-US" sz="2000" dirty="0" smtClean="0">
                <a:solidFill>
                  <a:srgbClr val="9900FF"/>
                </a:solidFill>
              </a:rPr>
              <a:t> = 0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i="1" dirty="0" smtClean="0">
                <a:solidFill>
                  <a:srgbClr val="006600"/>
                </a:solidFill>
              </a:rPr>
              <a:t>b</a:t>
            </a:r>
            <a:r>
              <a:rPr lang="en-US" sz="2000" dirty="0" smtClean="0">
                <a:solidFill>
                  <a:srgbClr val="006600"/>
                </a:solidFill>
              </a:rPr>
              <a:t> = 3</a:t>
            </a:r>
            <a:r>
              <a:rPr lang="en-US" sz="2000" dirty="0" smtClean="0">
                <a:solidFill>
                  <a:srgbClr val="008080"/>
                </a:solidFill>
              </a:rPr>
              <a:t>, and the given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into the formula for average value.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29200" y="4379034"/>
            <a:ext cx="8602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Solve.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066800" y="2942304"/>
          <a:ext cx="332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Equation" r:id="rId5" imgW="3327120" imgH="838080" progId="Equation.DSMT4">
                  <p:embed/>
                </p:oleObj>
              </mc:Choice>
              <mc:Fallback>
                <p:oleObj name="Equation" r:id="rId5" imgW="33271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42304"/>
                        <a:ext cx="332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1570704" y="3947652"/>
          <a:ext cx="2247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7" imgW="2247840" imgH="1168200" progId="Equation.DSMT4">
                  <p:embed/>
                </p:oleObj>
              </mc:Choice>
              <mc:Fallback>
                <p:oleObj name="Equation" r:id="rId7" imgW="22478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704" y="3947652"/>
                        <a:ext cx="2247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Using the Fundamental Theorem </a:t>
            </a:r>
            <a:br>
              <a:rPr lang="en-US" dirty="0" smtClean="0"/>
            </a:br>
            <a:r>
              <a:rPr lang="en-US" dirty="0" smtClean="0"/>
              <a:t>of Calculus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</a:pPr>
            <a:r>
              <a:rPr lang="en-US" dirty="0" smtClean="0"/>
              <a:t>Use the Fundamental Theorem of Calculus to determine the area under the graph of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and over the </a:t>
            </a:r>
            <a:r>
              <a:rPr lang="en-US" i="1" dirty="0" smtClean="0"/>
              <a:t>x</a:t>
            </a:r>
            <a:r>
              <a:rPr lang="en-US" dirty="0" smtClean="0"/>
              <a:t>-axis interval </a:t>
            </a:r>
            <a:r>
              <a:rPr lang="en-US" dirty="0" smtClean="0">
                <a:solidFill>
                  <a:srgbClr val="0000FF"/>
                </a:solidFill>
              </a:rPr>
              <a:t>[1, 2]</a:t>
            </a:r>
            <a:r>
              <a:rPr lang="en-US" dirty="0" smtClean="0"/>
              <a:t>. </a:t>
            </a:r>
          </a:p>
          <a:p>
            <a:pPr>
              <a:spcBef>
                <a:spcPts val="6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 smtClean="0"/>
              <a:t>First, we must find the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antiderivative,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). </a:t>
            </a:r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139277" name="Object 13"/>
          <p:cNvGraphicFramePr>
            <a:graphicFrameLocks noChangeAspect="1"/>
          </p:cNvGraphicFramePr>
          <p:nvPr/>
        </p:nvGraphicFramePr>
        <p:xfrm>
          <a:off x="6187458" y="1752600"/>
          <a:ext cx="2705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2705100" imgH="482600" progId="Equation.DSMT4">
                  <p:embed/>
                </p:oleObj>
              </mc:Choice>
              <mc:Fallback>
                <p:oleObj name="Equation" r:id="rId3" imgW="2705100" imgH="4826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7458" y="1752600"/>
                        <a:ext cx="2705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8" name="Object 14"/>
          <p:cNvGraphicFramePr>
            <a:graphicFrameLocks noChangeAspect="1"/>
          </p:cNvGraphicFramePr>
          <p:nvPr/>
        </p:nvGraphicFramePr>
        <p:xfrm>
          <a:off x="1003300" y="4038600"/>
          <a:ext cx="341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3416300" imgH="838200" progId="Equation.DSMT4">
                  <p:embed/>
                </p:oleObj>
              </mc:Choice>
              <mc:Fallback>
                <p:oleObj name="Equation" r:id="rId5" imgW="3416300" imgH="8382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4038600"/>
                        <a:ext cx="341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 descr="CH_6_Sec6.3-_Fig_6.2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0" y="2514600"/>
            <a:ext cx="3429000" cy="3378869"/>
          </a:xfrm>
          <a:prstGeom prst="rect">
            <a:avLst/>
          </a:prstGeom>
        </p:spPr>
      </p:pic>
      <p:graphicFrame>
        <p:nvGraphicFramePr>
          <p:cNvPr id="139279" name="Object 15"/>
          <p:cNvGraphicFramePr>
            <a:graphicFrameLocks noChangeAspect="1"/>
          </p:cNvGraphicFramePr>
          <p:nvPr/>
        </p:nvGraphicFramePr>
        <p:xfrm>
          <a:off x="528638" y="4906296"/>
          <a:ext cx="40894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8" imgW="4089400" imgH="1117600" progId="Equation.DSMT4">
                  <p:embed/>
                </p:oleObj>
              </mc:Choice>
              <mc:Fallback>
                <p:oleObj name="Equation" r:id="rId8" imgW="4089400" imgH="11176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4906296"/>
                        <a:ext cx="40894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Average Value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838200" y="1399048"/>
          <a:ext cx="47244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Equation" r:id="rId3" imgW="4724280" imgH="1206360" progId="Equation.DSMT4">
                  <p:embed/>
                </p:oleObj>
              </mc:Choice>
              <mc:Fallback>
                <p:oleObj name="Equation" r:id="rId3" imgW="4724280" imgH="1206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99048"/>
                        <a:ext cx="47244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838200" y="2698956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98956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838200" y="37465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7" imgW="469800" imgH="291960" progId="Equation.DSMT4">
                  <p:embed/>
                </p:oleObj>
              </mc:Choice>
              <mc:Fallback>
                <p:oleObj name="Equation" r:id="rId7" imgW="4698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7465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Average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new electronics company sells 	          DVD players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(in hundreds) per month, where </a:t>
            </a:r>
            <a:r>
              <a:rPr lang="en-US" i="1" dirty="0" smtClean="0"/>
              <a:t>t</a:t>
            </a:r>
            <a:r>
              <a:rPr lang="en-US" dirty="0" smtClean="0"/>
              <a:t> is the number of months the company has been in business. Find the average sales per month during the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company’s first 6 months in business.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93538" name="Object 2"/>
          <p:cNvGraphicFramePr>
            <a:graphicFrameLocks noChangeAspect="1"/>
          </p:cNvGraphicFramePr>
          <p:nvPr/>
        </p:nvGraphicFramePr>
        <p:xfrm>
          <a:off x="5244152" y="1128252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3" name="Equation" r:id="rId3" imgW="1511300" imgH="838200" progId="Equation.DSMT4">
                  <p:embed/>
                </p:oleObj>
              </mc:Choice>
              <mc:Fallback>
                <p:oleObj name="Equation" r:id="rId3" imgW="1511300" imgH="838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4152" y="1128252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353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0" y="2804652"/>
            <a:ext cx="2090737" cy="941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5715000" y="3947652"/>
            <a:ext cx="33832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9900FF"/>
                </a:solidFill>
              </a:rPr>
              <a:t>a</a:t>
            </a:r>
            <a:r>
              <a:rPr lang="en-US" sz="2000" dirty="0" smtClean="0">
                <a:solidFill>
                  <a:srgbClr val="9900FF"/>
                </a:solidFill>
              </a:rPr>
              <a:t> = 0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i="1" dirty="0" smtClean="0">
                <a:solidFill>
                  <a:srgbClr val="006600"/>
                </a:solidFill>
              </a:rPr>
              <a:t>b</a:t>
            </a:r>
            <a:r>
              <a:rPr lang="en-US" sz="2000" dirty="0" smtClean="0">
                <a:solidFill>
                  <a:srgbClr val="006600"/>
                </a:solidFill>
              </a:rPr>
              <a:t> = 6</a:t>
            </a:r>
            <a:r>
              <a:rPr lang="en-US" sz="2000" dirty="0" smtClean="0">
                <a:solidFill>
                  <a:srgbClr val="008080"/>
                </a:solidFill>
              </a:rPr>
              <a:t>, and the given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into the formula for average value.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2960" y="5166852"/>
            <a:ext cx="8602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Solve.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981200" y="3733800"/>
          <a:ext cx="3594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" name="Equation" r:id="rId6" imgW="3593880" imgH="927000" progId="Equation.DSMT4">
                  <p:embed/>
                </p:oleObj>
              </mc:Choice>
              <mc:Fallback>
                <p:oleObj name="Equation" r:id="rId6" imgW="359388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733800"/>
                        <a:ext cx="3594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2505996" y="4756356"/>
          <a:ext cx="21717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Equation" r:id="rId8" imgW="2171520" imgH="1168200" progId="Equation.DSMT4">
                  <p:embed/>
                </p:oleObj>
              </mc:Choice>
              <mc:Fallback>
                <p:oleObj name="Equation" r:id="rId8" imgW="217152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996" y="4756356"/>
                        <a:ext cx="21717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Average Sales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company averaged sales of </a:t>
            </a:r>
            <a:r>
              <a:rPr lang="en-US" dirty="0" smtClean="0">
                <a:solidFill>
                  <a:srgbClr val="FF0000"/>
                </a:solidFill>
              </a:rPr>
              <a:t>900 DVD players</a:t>
            </a:r>
            <a:r>
              <a:rPr lang="en-US" dirty="0" smtClean="0"/>
              <a:t> per month during its first 6 months in business.</a:t>
            </a:r>
            <a:endParaRPr lang="en-US" dirty="0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447800" y="1204452"/>
          <a:ext cx="49911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9" name="Equation" r:id="rId3" imgW="4991040" imgH="1206360" progId="Equation.DSMT4">
                  <p:embed/>
                </p:oleObj>
              </mc:Choice>
              <mc:Fallback>
                <p:oleObj name="Equation" r:id="rId3" imgW="4991040" imgH="1206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04452"/>
                        <a:ext cx="49911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447800" y="2514600"/>
          <a:ext cx="231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Equation" r:id="rId5" imgW="2311200" imgH="838080" progId="Equation.DSMT4">
                  <p:embed/>
                </p:oleObj>
              </mc:Choice>
              <mc:Fallback>
                <p:oleObj name="Equation" r:id="rId5" imgW="2311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514600"/>
                        <a:ext cx="231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447800" y="3490913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Equation" r:id="rId7" imgW="1168200" imgH="838080" progId="Equation.DSMT4">
                  <p:embed/>
                </p:oleObj>
              </mc:Choice>
              <mc:Fallback>
                <p:oleObj name="Equation" r:id="rId7" imgW="1168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490913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1447800" y="451054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name="Equation" r:id="rId9" imgW="482400" imgH="291960" progId="Equation.DSMT4">
                  <p:embed/>
                </p:oleObj>
              </mc:Choice>
              <mc:Fallback>
                <p:oleObj name="Equation" r:id="rId9" imgW="482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510548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Using the Fundamental Theorem </a:t>
            </a:r>
            <a:br>
              <a:rPr lang="en-US" dirty="0" smtClean="0"/>
            </a:br>
            <a:r>
              <a:rPr lang="en-US" dirty="0" smtClean="0"/>
              <a:t>of Calculus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antiderivative, solve for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b</a:t>
            </a:r>
            <a:r>
              <a:rPr lang="en-US" dirty="0" smtClean="0"/>
              <a:t>) −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Use </a:t>
            </a:r>
            <a:r>
              <a:rPr lang="en-US" i="1" dirty="0" smtClean="0">
                <a:solidFill>
                  <a:srgbClr val="006600"/>
                </a:solidFill>
              </a:rPr>
              <a:t>a</a:t>
            </a:r>
            <a:r>
              <a:rPr lang="en-US" dirty="0" smtClean="0">
                <a:solidFill>
                  <a:srgbClr val="006600"/>
                </a:solidFill>
              </a:rPr>
              <a:t> = 1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9900FF"/>
                </a:solidFill>
              </a:rPr>
              <a:t>b</a:t>
            </a:r>
            <a:r>
              <a:rPr lang="en-US" dirty="0" smtClean="0">
                <a:solidFill>
                  <a:srgbClr val="9900FF"/>
                </a:solidFill>
              </a:rPr>
              <a:t> = 2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5356880"/>
            <a:ext cx="84124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area is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10.5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square units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85800" y="2438400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1574640" imgH="469800" progId="Equation.DSMT4">
                  <p:embed/>
                </p:oleObj>
              </mc:Choice>
              <mc:Fallback>
                <p:oleObj name="Equation" r:id="rId3" imgW="15746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438400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342104" y="3018504"/>
          <a:ext cx="7086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7086600" imgH="1155600" progId="Equation.DSMT4">
                  <p:embed/>
                </p:oleObj>
              </mc:Choice>
              <mc:Fallback>
                <p:oleObj name="Equation" r:id="rId5" imgW="7086600" imgH="115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2104" y="3018504"/>
                        <a:ext cx="70866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342104" y="4267200"/>
          <a:ext cx="434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4343400" imgH="469800" progId="Equation.DSMT4">
                  <p:embed/>
                </p:oleObj>
              </mc:Choice>
              <mc:Fallback>
                <p:oleObj name="Equation" r:id="rId7" imgW="43434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2104" y="4267200"/>
                        <a:ext cx="434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339644" y="48768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644" y="48768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Riemann Sums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95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General Form of a Riemann Sum </a:t>
            </a:r>
            <a:endParaRPr lang="en-US" b="1" i="1" dirty="0" smtClean="0">
              <a:solidFill>
                <a:srgbClr val="000000"/>
              </a:solidFill>
            </a:endParaRPr>
          </a:p>
          <a:p>
            <a:pPr lvl="0" eaLnBrk="0" hangingPunct="0"/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general form of a Riemann sum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for a function </a:t>
            </a:r>
          </a:p>
          <a:p>
            <a:pPr lvl="0" eaLnBrk="0" hangingPunct="0"/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continuous on 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 is</a:t>
            </a:r>
          </a:p>
          <a:p>
            <a:pPr lvl="0" eaLnBrk="0" hangingPunct="0"/>
            <a:endParaRPr lang="en-US" dirty="0" smtClean="0">
              <a:solidFill>
                <a:srgbClr val="000000"/>
              </a:solidFill>
            </a:endParaRPr>
          </a:p>
          <a:p>
            <a:pPr lvl="0" eaLnBrk="0" hangingPunct="0">
              <a:spcBef>
                <a:spcPts val="3600"/>
              </a:spcBef>
            </a:pPr>
            <a:r>
              <a:rPr lang="en-US" dirty="0" smtClean="0">
                <a:solidFill>
                  <a:srgbClr val="000000"/>
                </a:solidFill>
              </a:rPr>
              <a:t>Where 		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the number of subintervals of </a:t>
            </a:r>
          </a:p>
          <a:p>
            <a:pPr lvl="0" eaLnBrk="0" hangingPunct="0"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 and each of the numbers 	</a:t>
            </a: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dirty="0" smtClean="0">
                <a:solidFill>
                  <a:srgbClr val="000000"/>
                </a:solidFill>
              </a:rPr>
              <a:t>       represents one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-value from each subinterval.</a:t>
            </a:r>
            <a:endParaRPr lang="en-US" dirty="0" smtClean="0"/>
          </a:p>
        </p:txBody>
      </p:sp>
      <p:graphicFrame>
        <p:nvGraphicFramePr>
          <p:cNvPr id="14234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706032"/>
              </p:ext>
            </p:extLst>
          </p:nvPr>
        </p:nvGraphicFramePr>
        <p:xfrm>
          <a:off x="1917700" y="2895600"/>
          <a:ext cx="5219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5219640" imgH="558720" progId="Equation.DSMT4">
                  <p:embed/>
                </p:oleObj>
              </mc:Choice>
              <mc:Fallback>
                <p:oleObj name="Equation" r:id="rId3" imgW="5219640" imgH="55872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895600"/>
                        <a:ext cx="5219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7" name="Object 11"/>
          <p:cNvGraphicFramePr>
            <a:graphicFrameLocks noChangeAspect="1"/>
          </p:cNvGraphicFramePr>
          <p:nvPr/>
        </p:nvGraphicFramePr>
        <p:xfrm>
          <a:off x="1586552" y="3571852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1612900" imgH="838200" progId="Equation.DSMT4">
                  <p:embed/>
                </p:oleObj>
              </mc:Choice>
              <mc:Fallback>
                <p:oleObj name="Equation" r:id="rId5" imgW="1612900" imgH="8382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552" y="3571852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833421"/>
              </p:ext>
            </p:extLst>
          </p:nvPr>
        </p:nvGraphicFramePr>
        <p:xfrm>
          <a:off x="5041900" y="4445000"/>
          <a:ext cx="1587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1587240" imgH="431640" progId="Equation.DSMT4">
                  <p:embed/>
                </p:oleObj>
              </mc:Choice>
              <mc:Fallback>
                <p:oleObj name="Equation" r:id="rId7" imgW="1587240" imgH="43164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4445000"/>
                        <a:ext cx="1587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Riemann Sum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59628"/>
          </a:xfrm>
        </p:spPr>
        <p:txBody>
          <a:bodyPr>
            <a:spAutoFit/>
          </a:bodyPr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 smtClean="0"/>
              <a:t>Use a Riemann sum to estimate the area between 	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 smtClean="0"/>
              <a:t>		     and the </a:t>
            </a:r>
            <a:r>
              <a:rPr lang="en-US" i="1" dirty="0" smtClean="0"/>
              <a:t>x</a:t>
            </a:r>
            <a:r>
              <a:rPr lang="en-US" dirty="0" smtClean="0"/>
              <a:t>-axis on the interval </a:t>
            </a:r>
            <a:r>
              <a:rPr lang="en-US" dirty="0" smtClean="0">
                <a:solidFill>
                  <a:srgbClr val="0000FF"/>
                </a:solidFill>
              </a:rPr>
              <a:t>[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FF"/>
                </a:solidFill>
              </a:rPr>
              <a:t>] = [1, 5]</a:t>
            </a:r>
            <a:r>
              <a:rPr lang="en-US" dirty="0" smtClean="0"/>
              <a:t>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 smtClean="0"/>
              <a:t>with 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= 4</a:t>
            </a:r>
            <a:r>
              <a:rPr lang="en-US" dirty="0" smtClean="0"/>
              <a:t>.</a:t>
            </a:r>
            <a:endParaRPr lang="en-US" dirty="0" smtClean="0">
              <a:solidFill>
                <a:srgbClr val="7030A0"/>
              </a:solidFill>
            </a:endParaRP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7030A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dirty="0" smtClean="0"/>
              <a:t>In this example we use the midpoint of each subinterval for the values of </a:t>
            </a:r>
            <a:endParaRPr lang="en-US" dirty="0" smtClean="0">
              <a:solidFill>
                <a:srgbClr val="7030A0"/>
              </a:solidFill>
            </a:endParaRPr>
          </a:p>
        </p:txBody>
      </p:sp>
      <p:graphicFrame>
        <p:nvGraphicFramePr>
          <p:cNvPr id="143373" name="Object 13"/>
          <p:cNvGraphicFramePr>
            <a:graphicFrameLocks noChangeAspect="1"/>
          </p:cNvGraphicFramePr>
          <p:nvPr/>
        </p:nvGraphicFramePr>
        <p:xfrm>
          <a:off x="533400" y="1767348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1270000" imgH="838200" progId="Equation.DSMT4">
                  <p:embed/>
                </p:oleObj>
              </mc:Choice>
              <mc:Fallback>
                <p:oleObj name="Equation" r:id="rId3" imgW="1270000" imgH="8382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67348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019800" y="3172361"/>
            <a:ext cx="2743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First, we find </a:t>
            </a:r>
            <a:r>
              <a:rPr lang="en-US" sz="2000" dirty="0" smtClean="0">
                <a:solidFill>
                  <a:srgbClr val="008080"/>
                </a:solidFill>
                <a:sym typeface="Symbol"/>
              </a:rPr>
              <a:t>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by substituting the given values </a:t>
            </a:r>
            <a:r>
              <a:rPr lang="en-US" sz="2000" i="1" dirty="0" smtClean="0">
                <a:solidFill>
                  <a:srgbClr val="008080"/>
                </a:solidFill>
              </a:rPr>
              <a:t>a</a:t>
            </a:r>
            <a:r>
              <a:rPr lang="en-US" sz="2000" dirty="0" smtClean="0">
                <a:solidFill>
                  <a:srgbClr val="008080"/>
                </a:solidFill>
              </a:rPr>
              <a:t> = 1, </a:t>
            </a:r>
            <a:r>
              <a:rPr lang="en-US" sz="2000" i="1" dirty="0" smtClean="0">
                <a:solidFill>
                  <a:srgbClr val="008080"/>
                </a:solidFill>
              </a:rPr>
              <a:t>b</a:t>
            </a:r>
            <a:r>
              <a:rPr lang="en-US" sz="2000" dirty="0" smtClean="0">
                <a:solidFill>
                  <a:srgbClr val="008080"/>
                </a:solidFill>
              </a:rPr>
              <a:t> = 5, and </a:t>
            </a:r>
          </a:p>
          <a:p>
            <a:r>
              <a:rPr lang="en-US" sz="2000" i="1" dirty="0" smtClean="0">
                <a:solidFill>
                  <a:srgbClr val="008080"/>
                </a:solidFill>
              </a:rPr>
              <a:t>n</a:t>
            </a:r>
            <a:r>
              <a:rPr lang="en-US" sz="2000" dirty="0" smtClean="0">
                <a:solidFill>
                  <a:srgbClr val="008080"/>
                </a:solidFill>
              </a:rPr>
              <a:t> = 4.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901072"/>
              </p:ext>
            </p:extLst>
          </p:nvPr>
        </p:nvGraphicFramePr>
        <p:xfrm>
          <a:off x="4680156" y="5029200"/>
          <a:ext cx="2438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2438280" imgH="431640" progId="Equation.DSMT4">
                  <p:embed/>
                </p:oleObj>
              </mc:Choice>
              <mc:Fallback>
                <p:oleObj name="Equation" r:id="rId5" imgW="2438280" imgH="43164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0156" y="5029200"/>
                        <a:ext cx="2438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951704" y="329134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1498320" imgH="838080" progId="Equation.DSMT4">
                  <p:embed/>
                </p:oleObj>
              </mc:Choice>
              <mc:Fallback>
                <p:oleObj name="Equation" r:id="rId7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704" y="329134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492500" y="3276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9" imgW="1002960" imgH="838080" progId="Equation.DSMT4">
                  <p:embed/>
                </p:oleObj>
              </mc:Choice>
              <mc:Fallback>
                <p:oleObj name="Equation" r:id="rId9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276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605338" y="3294063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1" imgW="545760" imgH="838080" progId="Equation.DSMT4">
                  <p:embed/>
                </p:oleObj>
              </mc:Choice>
              <mc:Fallback>
                <p:oleObj name="Equation" r:id="rId11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3294063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211096" y="3566652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3" imgW="457200" imgH="279360" progId="Equation.DSMT4">
                  <p:embed/>
                </p:oleObj>
              </mc:Choice>
              <mc:Fallback>
                <p:oleObj name="Equation" r:id="rId13" imgW="457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1096" y="3566652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Riemann Sum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943600" y="4101948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the appropriate values into the general form of the Riemann sum. </a:t>
            </a:r>
            <a:endParaRPr lang="en-US" sz="2000" dirty="0">
              <a:solidFill>
                <a:srgbClr val="008080"/>
              </a:solidFill>
            </a:endParaRPr>
          </a:p>
        </p:txBody>
      </p:sp>
      <p:pic>
        <p:nvPicPr>
          <p:cNvPr id="1720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204452"/>
            <a:ext cx="8229600" cy="166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371600" y="3217608"/>
          <a:ext cx="5384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4" imgW="5384520" imgH="558720" progId="Equation.DSMT4">
                  <p:embed/>
                </p:oleObj>
              </mc:Choice>
              <mc:Fallback>
                <p:oleObj name="Equation" r:id="rId4" imgW="538452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17608"/>
                        <a:ext cx="5384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752600" y="3868992"/>
          <a:ext cx="3860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6" imgW="3860640" imgH="927000" progId="Equation.DSMT4">
                  <p:embed/>
                </p:oleObj>
              </mc:Choice>
              <mc:Fallback>
                <p:oleObj name="Equation" r:id="rId6" imgW="386064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68992"/>
                        <a:ext cx="3860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752600" y="4876800"/>
          <a:ext cx="381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8" imgW="3809880" imgH="469800" progId="Equation.DSMT4">
                  <p:embed/>
                </p:oleObj>
              </mc:Choice>
              <mc:Fallback>
                <p:oleObj name="Equation" r:id="rId8" imgW="38098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76800"/>
                        <a:ext cx="381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752600" y="553064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0" imgW="914400" imgH="291960" progId="Equation.DSMT4">
                  <p:embed/>
                </p:oleObj>
              </mc:Choice>
              <mc:Fallback>
                <p:oleObj name="Equation" r:id="rId10" imgW="914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53064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Riemann Sum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17612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143000"/>
            <a:ext cx="4876800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Riemann Sum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Use a Riemann sum to estimate the area between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		      and the </a:t>
            </a:r>
            <a:r>
              <a:rPr lang="en-US" i="1" dirty="0" smtClean="0"/>
              <a:t>x</a:t>
            </a:r>
            <a:r>
              <a:rPr lang="en-US" dirty="0" smtClean="0"/>
              <a:t>-axis on the interval </a:t>
            </a:r>
            <a:r>
              <a:rPr lang="en-US" dirty="0" smtClean="0">
                <a:solidFill>
                  <a:srgbClr val="0000FF"/>
                </a:solidFill>
              </a:rPr>
              <a:t>[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FF"/>
                </a:solidFill>
              </a:rPr>
              <a:t>] = [−1, 2]</a:t>
            </a:r>
            <a:r>
              <a:rPr lang="en-US" dirty="0" smtClean="0"/>
              <a:t> with 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= 6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endParaRPr lang="en-US" b="1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In this example we use the left endpoint of each subinterval for the values of </a:t>
            </a:r>
            <a:endParaRPr lang="en-US" b="1" dirty="0" smtClean="0"/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69986" name="Object 2"/>
          <p:cNvGraphicFramePr>
            <a:graphicFrameLocks noChangeAspect="1"/>
          </p:cNvGraphicFramePr>
          <p:nvPr/>
        </p:nvGraphicFramePr>
        <p:xfrm>
          <a:off x="547048" y="1767348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1345616" imgH="444307" progId="Equation.DSMT4">
                  <p:embed/>
                </p:oleObj>
              </mc:Choice>
              <mc:Fallback>
                <p:oleObj name="Equation" r:id="rId3" imgW="1345616" imgH="444307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1767348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181600" y="2667000"/>
            <a:ext cx="2667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First, we find </a:t>
            </a:r>
            <a:r>
              <a:rPr lang="en-US" sz="2000" dirty="0" smtClean="0">
                <a:solidFill>
                  <a:srgbClr val="008080"/>
                </a:solidFill>
                <a:sym typeface="Symbol"/>
              </a:rPr>
              <a:t>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by substituting the given values </a:t>
            </a:r>
            <a:r>
              <a:rPr lang="en-US" sz="2000" i="1" dirty="0" smtClean="0">
                <a:solidFill>
                  <a:srgbClr val="008080"/>
                </a:solidFill>
              </a:rPr>
              <a:t>a </a:t>
            </a:r>
            <a:r>
              <a:rPr lang="en-US" sz="2000" dirty="0" smtClean="0">
                <a:solidFill>
                  <a:srgbClr val="008080"/>
                </a:solidFill>
              </a:rPr>
              <a:t>= −1, </a:t>
            </a:r>
            <a:r>
              <a:rPr lang="en-US" sz="2000" i="1" dirty="0" smtClean="0">
                <a:solidFill>
                  <a:srgbClr val="008080"/>
                </a:solidFill>
              </a:rPr>
              <a:t>b</a:t>
            </a:r>
            <a:r>
              <a:rPr lang="en-US" sz="2000" dirty="0" smtClean="0">
                <a:solidFill>
                  <a:srgbClr val="008080"/>
                </a:solidFill>
              </a:rPr>
              <a:t> = 2, and </a:t>
            </a:r>
            <a:r>
              <a:rPr lang="en-US" sz="2000" i="1" dirty="0" smtClean="0">
                <a:solidFill>
                  <a:srgbClr val="008080"/>
                </a:solidFill>
              </a:rPr>
              <a:t>n</a:t>
            </a:r>
            <a:r>
              <a:rPr lang="en-US" sz="2000" dirty="0" smtClean="0">
                <a:solidFill>
                  <a:srgbClr val="008080"/>
                </a:solidFill>
              </a:rPr>
              <a:t> = 6.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495589"/>
              </p:ext>
            </p:extLst>
          </p:nvPr>
        </p:nvGraphicFramePr>
        <p:xfrm>
          <a:off x="4686300" y="4787744"/>
          <a:ext cx="3467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3466800" imgH="431640" progId="Equation.DSMT4">
                  <p:embed/>
                </p:oleObj>
              </mc:Choice>
              <mc:Fallback>
                <p:oleObj name="Equation" r:id="rId5" imgW="3466800" imgH="43164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4787744"/>
                        <a:ext cx="3467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981200" y="2546556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1917360" imgH="876240" progId="Equation.DSMT4">
                  <p:embed/>
                </p:oleObj>
              </mc:Choice>
              <mc:Fallback>
                <p:oleObj name="Equation" r:id="rId7" imgW="19173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46556"/>
                        <a:ext cx="1917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449052" y="33528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533160" imgH="838080" progId="Equation.DSMT4">
                  <p:embed/>
                </p:oleObj>
              </mc:Choice>
              <mc:Fallback>
                <p:oleObj name="Equation" r:id="rId9" imgW="533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052" y="33528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999660" y="364285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736560" imgH="291960" progId="Equation.DSMT4">
                  <p:embed/>
                </p:oleObj>
              </mc:Choice>
              <mc:Fallback>
                <p:oleObj name="Equation" r:id="rId11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60" y="364285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841</Words>
  <Application>Microsoft Office PowerPoint</Application>
  <PresentationFormat>On-screen Show (4:3)</PresentationFormat>
  <Paragraphs>173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Symbol</vt:lpstr>
      <vt:lpstr>Calibri</vt:lpstr>
      <vt:lpstr>Courier New</vt:lpstr>
      <vt:lpstr>Office Theme</vt:lpstr>
      <vt:lpstr>Equation</vt:lpstr>
      <vt:lpstr>Section 6.3</vt:lpstr>
      <vt:lpstr>Objectives</vt:lpstr>
      <vt:lpstr>Example 1: Using the Fundamental Theorem  of Calculus</vt:lpstr>
      <vt:lpstr>Example 1: Using the Fundamental Theorem  of Calculus (cont.)</vt:lpstr>
      <vt:lpstr>Riemann Sums</vt:lpstr>
      <vt:lpstr>Example 2: Riemann Sum</vt:lpstr>
      <vt:lpstr>Example 2: Riemann Sum (cont.)</vt:lpstr>
      <vt:lpstr>Example 2: Riemann Sum (cont.)</vt:lpstr>
      <vt:lpstr>Example 3: Riemann Sum</vt:lpstr>
      <vt:lpstr>Example 3: Riemann Sum (cont.)</vt:lpstr>
      <vt:lpstr>Example 3: Riemann Sum (cont.)</vt:lpstr>
      <vt:lpstr>Riemann Sums</vt:lpstr>
      <vt:lpstr>The Definite Integral</vt:lpstr>
      <vt:lpstr>The Definite Integral</vt:lpstr>
      <vt:lpstr>The Definite Integral</vt:lpstr>
      <vt:lpstr>The Definite Integral</vt:lpstr>
      <vt:lpstr>The Definite Integral</vt:lpstr>
      <vt:lpstr>The Definite Integral</vt:lpstr>
      <vt:lpstr>Example 4: Definite Integrals</vt:lpstr>
      <vt:lpstr>Example 4: Definite Integrals (cont.)</vt:lpstr>
      <vt:lpstr>Example 4: Definite Integrals (cont.)</vt:lpstr>
      <vt:lpstr>The Definite Integral</vt:lpstr>
      <vt:lpstr>Example 5: Using Properties of  Definite Integrals</vt:lpstr>
      <vt:lpstr>Example 5: Using Properties of  Definite Integrals (cont.)</vt:lpstr>
      <vt:lpstr>Example 5: Using Properties of  Definite Integrals (cont.)</vt:lpstr>
      <vt:lpstr>Average Value </vt:lpstr>
      <vt:lpstr>Example 6: Average Value</vt:lpstr>
      <vt:lpstr>Example 6: Average Value (cont.)</vt:lpstr>
      <vt:lpstr>Example 6: Average Value (cont.)</vt:lpstr>
      <vt:lpstr>Example 6: Average Value (cont.)</vt:lpstr>
      <vt:lpstr>Example 7: Average Sales</vt:lpstr>
      <vt:lpstr>Example 7: Average Sales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46</cp:revision>
  <dcterms:created xsi:type="dcterms:W3CDTF">2013-04-26T14:43:13Z</dcterms:created>
  <dcterms:modified xsi:type="dcterms:W3CDTF">2017-08-03T14:56:11Z</dcterms:modified>
</cp:coreProperties>
</file>